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heme/themeOverride1.xml" ContentType="application/vnd.openxmlformats-officedocument.themeOverr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75"/>
  </p:notesMasterIdLst>
  <p:sldIdLst>
    <p:sldId id="282" r:id="rId2"/>
    <p:sldId id="257" r:id="rId3"/>
    <p:sldId id="1096" r:id="rId4"/>
    <p:sldId id="1098" r:id="rId5"/>
    <p:sldId id="1093" r:id="rId6"/>
    <p:sldId id="1094" r:id="rId7"/>
    <p:sldId id="1095" r:id="rId8"/>
    <p:sldId id="262" r:id="rId9"/>
    <p:sldId id="1082" r:id="rId10"/>
    <p:sldId id="1099" r:id="rId11"/>
    <p:sldId id="266" r:id="rId12"/>
    <p:sldId id="1100" r:id="rId13"/>
    <p:sldId id="1085" r:id="rId14"/>
    <p:sldId id="1083" r:id="rId15"/>
    <p:sldId id="1070" r:id="rId16"/>
    <p:sldId id="269" r:id="rId17"/>
    <p:sldId id="270" r:id="rId18"/>
    <p:sldId id="271" r:id="rId19"/>
    <p:sldId id="267" r:id="rId20"/>
    <p:sldId id="272" r:id="rId21"/>
    <p:sldId id="273" r:id="rId22"/>
    <p:sldId id="283" r:id="rId23"/>
    <p:sldId id="274" r:id="rId24"/>
    <p:sldId id="275" r:id="rId25"/>
    <p:sldId id="276" r:id="rId26"/>
    <p:sldId id="285" r:id="rId27"/>
    <p:sldId id="286" r:id="rId28"/>
    <p:sldId id="289" r:id="rId29"/>
    <p:sldId id="290" r:id="rId30"/>
    <p:sldId id="291" r:id="rId31"/>
    <p:sldId id="866" r:id="rId32"/>
    <p:sldId id="292" r:id="rId33"/>
    <p:sldId id="293" r:id="rId34"/>
    <p:sldId id="294" r:id="rId35"/>
    <p:sldId id="295" r:id="rId36"/>
    <p:sldId id="296" r:id="rId37"/>
    <p:sldId id="297" r:id="rId38"/>
    <p:sldId id="298" r:id="rId39"/>
    <p:sldId id="299" r:id="rId40"/>
    <p:sldId id="300" r:id="rId41"/>
    <p:sldId id="301" r:id="rId42"/>
    <p:sldId id="302" r:id="rId43"/>
    <p:sldId id="303" r:id="rId44"/>
    <p:sldId id="304" r:id="rId45"/>
    <p:sldId id="1104" r:id="rId46"/>
    <p:sldId id="305" r:id="rId47"/>
    <p:sldId id="306" r:id="rId48"/>
    <p:sldId id="307" r:id="rId49"/>
    <p:sldId id="308" r:id="rId50"/>
    <p:sldId id="309" r:id="rId51"/>
    <p:sldId id="310" r:id="rId52"/>
    <p:sldId id="311" r:id="rId53"/>
    <p:sldId id="312" r:id="rId54"/>
    <p:sldId id="313" r:id="rId55"/>
    <p:sldId id="314" r:id="rId56"/>
    <p:sldId id="315" r:id="rId57"/>
    <p:sldId id="316" r:id="rId58"/>
    <p:sldId id="317" r:id="rId59"/>
    <p:sldId id="318" r:id="rId60"/>
    <p:sldId id="319" r:id="rId61"/>
    <p:sldId id="847" r:id="rId62"/>
    <p:sldId id="320" r:id="rId63"/>
    <p:sldId id="1073" r:id="rId64"/>
    <p:sldId id="321" r:id="rId65"/>
    <p:sldId id="322" r:id="rId66"/>
    <p:sldId id="323" r:id="rId67"/>
    <p:sldId id="324" r:id="rId68"/>
    <p:sldId id="325" r:id="rId69"/>
    <p:sldId id="326" r:id="rId70"/>
    <p:sldId id="327" r:id="rId71"/>
    <p:sldId id="328" r:id="rId72"/>
    <p:sldId id="329" r:id="rId73"/>
    <p:sldId id="330" r:id="rId74"/>
    <p:sldId id="848" r:id="rId75"/>
    <p:sldId id="849" r:id="rId76"/>
    <p:sldId id="851" r:id="rId77"/>
    <p:sldId id="331" r:id="rId78"/>
    <p:sldId id="332" r:id="rId79"/>
    <p:sldId id="333" r:id="rId80"/>
    <p:sldId id="852" r:id="rId81"/>
    <p:sldId id="334" r:id="rId82"/>
    <p:sldId id="335" r:id="rId83"/>
    <p:sldId id="336" r:id="rId84"/>
    <p:sldId id="337" r:id="rId85"/>
    <p:sldId id="338" r:id="rId86"/>
    <p:sldId id="339" r:id="rId87"/>
    <p:sldId id="340" r:id="rId88"/>
    <p:sldId id="341" r:id="rId89"/>
    <p:sldId id="342" r:id="rId90"/>
    <p:sldId id="343" r:id="rId91"/>
    <p:sldId id="344" r:id="rId92"/>
    <p:sldId id="345" r:id="rId93"/>
    <p:sldId id="346" r:id="rId94"/>
    <p:sldId id="347" r:id="rId95"/>
    <p:sldId id="348" r:id="rId96"/>
    <p:sldId id="349" r:id="rId97"/>
    <p:sldId id="350" r:id="rId98"/>
    <p:sldId id="351" r:id="rId99"/>
    <p:sldId id="352" r:id="rId100"/>
    <p:sldId id="1079" r:id="rId101"/>
    <p:sldId id="1080" r:id="rId102"/>
    <p:sldId id="353" r:id="rId103"/>
    <p:sldId id="354" r:id="rId104"/>
    <p:sldId id="355" r:id="rId105"/>
    <p:sldId id="356" r:id="rId106"/>
    <p:sldId id="357" r:id="rId107"/>
    <p:sldId id="358" r:id="rId108"/>
    <p:sldId id="359" r:id="rId109"/>
    <p:sldId id="360" r:id="rId110"/>
    <p:sldId id="361" r:id="rId111"/>
    <p:sldId id="362" r:id="rId112"/>
    <p:sldId id="365" r:id="rId113"/>
    <p:sldId id="366" r:id="rId114"/>
    <p:sldId id="367" r:id="rId115"/>
    <p:sldId id="368" r:id="rId116"/>
    <p:sldId id="369" r:id="rId117"/>
    <p:sldId id="370" r:id="rId118"/>
    <p:sldId id="371" r:id="rId119"/>
    <p:sldId id="372" r:id="rId120"/>
    <p:sldId id="373" r:id="rId121"/>
    <p:sldId id="374" r:id="rId122"/>
    <p:sldId id="375" r:id="rId123"/>
    <p:sldId id="376" r:id="rId124"/>
    <p:sldId id="377" r:id="rId125"/>
    <p:sldId id="380" r:id="rId126"/>
    <p:sldId id="381" r:id="rId127"/>
    <p:sldId id="382" r:id="rId128"/>
    <p:sldId id="383" r:id="rId129"/>
    <p:sldId id="1081" r:id="rId130"/>
    <p:sldId id="384" r:id="rId131"/>
    <p:sldId id="385" r:id="rId132"/>
    <p:sldId id="386" r:id="rId133"/>
    <p:sldId id="387" r:id="rId134"/>
    <p:sldId id="388" r:id="rId135"/>
    <p:sldId id="389" r:id="rId136"/>
    <p:sldId id="390" r:id="rId137"/>
    <p:sldId id="391" r:id="rId138"/>
    <p:sldId id="853" r:id="rId139"/>
    <p:sldId id="1102" r:id="rId140"/>
    <p:sldId id="855" r:id="rId141"/>
    <p:sldId id="856" r:id="rId142"/>
    <p:sldId id="857" r:id="rId143"/>
    <p:sldId id="858" r:id="rId144"/>
    <p:sldId id="393" r:id="rId145"/>
    <p:sldId id="394" r:id="rId146"/>
    <p:sldId id="395" r:id="rId147"/>
    <p:sldId id="397" r:id="rId148"/>
    <p:sldId id="398" r:id="rId149"/>
    <p:sldId id="402" r:id="rId150"/>
    <p:sldId id="403" r:id="rId151"/>
    <p:sldId id="404" r:id="rId152"/>
    <p:sldId id="405" r:id="rId153"/>
    <p:sldId id="406" r:id="rId154"/>
    <p:sldId id="407" r:id="rId155"/>
    <p:sldId id="413" r:id="rId156"/>
    <p:sldId id="414" r:id="rId157"/>
    <p:sldId id="415" r:id="rId158"/>
    <p:sldId id="416" r:id="rId159"/>
    <p:sldId id="417" r:id="rId160"/>
    <p:sldId id="418" r:id="rId161"/>
    <p:sldId id="419" r:id="rId162"/>
    <p:sldId id="420" r:id="rId163"/>
    <p:sldId id="421" r:id="rId164"/>
    <p:sldId id="422" r:id="rId165"/>
    <p:sldId id="423" r:id="rId166"/>
    <p:sldId id="424" r:id="rId167"/>
    <p:sldId id="425" r:id="rId168"/>
    <p:sldId id="428" r:id="rId169"/>
    <p:sldId id="429" r:id="rId170"/>
    <p:sldId id="430" r:id="rId171"/>
    <p:sldId id="431" r:id="rId172"/>
    <p:sldId id="434" r:id="rId173"/>
    <p:sldId id="435" r:id="rId174"/>
    <p:sldId id="436" r:id="rId175"/>
    <p:sldId id="437" r:id="rId176"/>
    <p:sldId id="438" r:id="rId177"/>
    <p:sldId id="439" r:id="rId178"/>
    <p:sldId id="440" r:id="rId179"/>
    <p:sldId id="441" r:id="rId180"/>
    <p:sldId id="442" r:id="rId181"/>
    <p:sldId id="443" r:id="rId182"/>
    <p:sldId id="444" r:id="rId183"/>
    <p:sldId id="445" r:id="rId184"/>
    <p:sldId id="446" r:id="rId185"/>
    <p:sldId id="447" r:id="rId186"/>
    <p:sldId id="448" r:id="rId187"/>
    <p:sldId id="449" r:id="rId188"/>
    <p:sldId id="451" r:id="rId189"/>
    <p:sldId id="452" r:id="rId190"/>
    <p:sldId id="453" r:id="rId191"/>
    <p:sldId id="454" r:id="rId192"/>
    <p:sldId id="455" r:id="rId193"/>
    <p:sldId id="456" r:id="rId194"/>
    <p:sldId id="457" r:id="rId195"/>
    <p:sldId id="458" r:id="rId196"/>
    <p:sldId id="459" r:id="rId197"/>
    <p:sldId id="460" r:id="rId198"/>
    <p:sldId id="461" r:id="rId199"/>
    <p:sldId id="462" r:id="rId200"/>
    <p:sldId id="463" r:id="rId201"/>
    <p:sldId id="464" r:id="rId202"/>
    <p:sldId id="465" r:id="rId203"/>
    <p:sldId id="466" r:id="rId204"/>
    <p:sldId id="467" r:id="rId205"/>
    <p:sldId id="468" r:id="rId206"/>
    <p:sldId id="469" r:id="rId207"/>
    <p:sldId id="470" r:id="rId208"/>
    <p:sldId id="471" r:id="rId209"/>
    <p:sldId id="472" r:id="rId210"/>
    <p:sldId id="473" r:id="rId211"/>
    <p:sldId id="477" r:id="rId212"/>
    <p:sldId id="478" r:id="rId213"/>
    <p:sldId id="479" r:id="rId214"/>
    <p:sldId id="480" r:id="rId215"/>
    <p:sldId id="481" r:id="rId216"/>
    <p:sldId id="482" r:id="rId217"/>
    <p:sldId id="483" r:id="rId218"/>
    <p:sldId id="484" r:id="rId219"/>
    <p:sldId id="485" r:id="rId220"/>
    <p:sldId id="486" r:id="rId221"/>
    <p:sldId id="487" r:id="rId222"/>
    <p:sldId id="488" r:id="rId223"/>
    <p:sldId id="489" r:id="rId224"/>
    <p:sldId id="490" r:id="rId225"/>
    <p:sldId id="491" r:id="rId226"/>
    <p:sldId id="492" r:id="rId227"/>
    <p:sldId id="493" r:id="rId228"/>
    <p:sldId id="494" r:id="rId229"/>
    <p:sldId id="495" r:id="rId230"/>
    <p:sldId id="496" r:id="rId231"/>
    <p:sldId id="497" r:id="rId232"/>
    <p:sldId id="498" r:id="rId233"/>
    <p:sldId id="499" r:id="rId234"/>
    <p:sldId id="500" r:id="rId235"/>
    <p:sldId id="501" r:id="rId236"/>
    <p:sldId id="502" r:id="rId237"/>
    <p:sldId id="504" r:id="rId238"/>
    <p:sldId id="505" r:id="rId239"/>
    <p:sldId id="506" r:id="rId240"/>
    <p:sldId id="507" r:id="rId241"/>
    <p:sldId id="508" r:id="rId242"/>
    <p:sldId id="509" r:id="rId243"/>
    <p:sldId id="510" r:id="rId244"/>
    <p:sldId id="511" r:id="rId245"/>
    <p:sldId id="512" r:id="rId246"/>
    <p:sldId id="513" r:id="rId247"/>
    <p:sldId id="514" r:id="rId248"/>
    <p:sldId id="515" r:id="rId249"/>
    <p:sldId id="516" r:id="rId250"/>
    <p:sldId id="517" r:id="rId251"/>
    <p:sldId id="518" r:id="rId252"/>
    <p:sldId id="519" r:id="rId253"/>
    <p:sldId id="520" r:id="rId254"/>
    <p:sldId id="521" r:id="rId255"/>
    <p:sldId id="522" r:id="rId256"/>
    <p:sldId id="523" r:id="rId257"/>
    <p:sldId id="524" r:id="rId258"/>
    <p:sldId id="525" r:id="rId259"/>
    <p:sldId id="526" r:id="rId260"/>
    <p:sldId id="527" r:id="rId261"/>
    <p:sldId id="528" r:id="rId262"/>
    <p:sldId id="529" r:id="rId263"/>
    <p:sldId id="530" r:id="rId264"/>
    <p:sldId id="531" r:id="rId265"/>
    <p:sldId id="532" r:id="rId266"/>
    <p:sldId id="533" r:id="rId267"/>
    <p:sldId id="534" r:id="rId268"/>
    <p:sldId id="535" r:id="rId269"/>
    <p:sldId id="536" r:id="rId270"/>
    <p:sldId id="537" r:id="rId271"/>
    <p:sldId id="538" r:id="rId272"/>
    <p:sldId id="539" r:id="rId273"/>
    <p:sldId id="540" r:id="rId274"/>
    <p:sldId id="541" r:id="rId275"/>
    <p:sldId id="542" r:id="rId276"/>
    <p:sldId id="543" r:id="rId277"/>
    <p:sldId id="544" r:id="rId278"/>
    <p:sldId id="545" r:id="rId279"/>
    <p:sldId id="546" r:id="rId280"/>
    <p:sldId id="547" r:id="rId281"/>
    <p:sldId id="548" r:id="rId282"/>
    <p:sldId id="549" r:id="rId283"/>
    <p:sldId id="550" r:id="rId284"/>
    <p:sldId id="551" r:id="rId285"/>
    <p:sldId id="552" r:id="rId286"/>
    <p:sldId id="553" r:id="rId287"/>
    <p:sldId id="554" r:id="rId288"/>
    <p:sldId id="555" r:id="rId289"/>
    <p:sldId id="556" r:id="rId290"/>
    <p:sldId id="557" r:id="rId291"/>
    <p:sldId id="558" r:id="rId292"/>
    <p:sldId id="618" r:id="rId293"/>
    <p:sldId id="563" r:id="rId294"/>
    <p:sldId id="564" r:id="rId295"/>
    <p:sldId id="565" r:id="rId296"/>
    <p:sldId id="566" r:id="rId297"/>
    <p:sldId id="567" r:id="rId298"/>
    <p:sldId id="570" r:id="rId299"/>
    <p:sldId id="571" r:id="rId300"/>
    <p:sldId id="572" r:id="rId301"/>
    <p:sldId id="573" r:id="rId302"/>
    <p:sldId id="574" r:id="rId303"/>
    <p:sldId id="575" r:id="rId304"/>
    <p:sldId id="576" r:id="rId305"/>
    <p:sldId id="577" r:id="rId306"/>
    <p:sldId id="578" r:id="rId307"/>
    <p:sldId id="579" r:id="rId308"/>
    <p:sldId id="580" r:id="rId309"/>
    <p:sldId id="581" r:id="rId310"/>
    <p:sldId id="582" r:id="rId311"/>
    <p:sldId id="583" r:id="rId312"/>
    <p:sldId id="584" r:id="rId313"/>
    <p:sldId id="585" r:id="rId314"/>
    <p:sldId id="586" r:id="rId315"/>
    <p:sldId id="587" r:id="rId316"/>
    <p:sldId id="588" r:id="rId317"/>
    <p:sldId id="589" r:id="rId318"/>
    <p:sldId id="590" r:id="rId319"/>
    <p:sldId id="591" r:id="rId320"/>
    <p:sldId id="592" r:id="rId321"/>
    <p:sldId id="593" r:id="rId322"/>
    <p:sldId id="594" r:id="rId323"/>
    <p:sldId id="595" r:id="rId324"/>
    <p:sldId id="596" r:id="rId325"/>
    <p:sldId id="597" r:id="rId326"/>
    <p:sldId id="598" r:id="rId327"/>
    <p:sldId id="599" r:id="rId328"/>
    <p:sldId id="602" r:id="rId329"/>
    <p:sldId id="603" r:id="rId330"/>
    <p:sldId id="604" r:id="rId331"/>
    <p:sldId id="605" r:id="rId332"/>
    <p:sldId id="606" r:id="rId333"/>
    <p:sldId id="607" r:id="rId334"/>
    <p:sldId id="619" r:id="rId335"/>
    <p:sldId id="620" r:id="rId336"/>
    <p:sldId id="621" r:id="rId337"/>
    <p:sldId id="622" r:id="rId338"/>
    <p:sldId id="623" r:id="rId339"/>
    <p:sldId id="624" r:id="rId340"/>
    <p:sldId id="625" r:id="rId341"/>
    <p:sldId id="626" r:id="rId342"/>
    <p:sldId id="627" r:id="rId343"/>
    <p:sldId id="628" r:id="rId344"/>
    <p:sldId id="629" r:id="rId345"/>
    <p:sldId id="630" r:id="rId346"/>
    <p:sldId id="631" r:id="rId347"/>
    <p:sldId id="860" r:id="rId348"/>
    <p:sldId id="861" r:id="rId349"/>
    <p:sldId id="862" r:id="rId350"/>
    <p:sldId id="632" r:id="rId351"/>
    <p:sldId id="633" r:id="rId352"/>
    <p:sldId id="634" r:id="rId353"/>
    <p:sldId id="1086" r:id="rId354"/>
    <p:sldId id="635" r:id="rId355"/>
    <p:sldId id="1087" r:id="rId356"/>
    <p:sldId id="636" r:id="rId357"/>
    <p:sldId id="637" r:id="rId358"/>
    <p:sldId id="1088" r:id="rId359"/>
    <p:sldId id="638" r:id="rId360"/>
    <p:sldId id="639" r:id="rId361"/>
    <p:sldId id="640" r:id="rId362"/>
    <p:sldId id="641" r:id="rId363"/>
    <p:sldId id="642" r:id="rId364"/>
    <p:sldId id="643" r:id="rId365"/>
    <p:sldId id="644" r:id="rId366"/>
    <p:sldId id="645" r:id="rId367"/>
    <p:sldId id="646" r:id="rId368"/>
    <p:sldId id="647" r:id="rId369"/>
    <p:sldId id="648" r:id="rId370"/>
    <p:sldId id="649" r:id="rId371"/>
    <p:sldId id="650" r:id="rId372"/>
    <p:sldId id="651" r:id="rId373"/>
    <p:sldId id="652" r:id="rId374"/>
    <p:sldId id="653" r:id="rId375"/>
    <p:sldId id="654" r:id="rId376"/>
    <p:sldId id="655" r:id="rId377"/>
    <p:sldId id="656" r:id="rId378"/>
    <p:sldId id="657" r:id="rId379"/>
    <p:sldId id="658" r:id="rId380"/>
    <p:sldId id="659" r:id="rId381"/>
    <p:sldId id="660" r:id="rId382"/>
    <p:sldId id="661" r:id="rId383"/>
    <p:sldId id="662" r:id="rId384"/>
    <p:sldId id="663" r:id="rId385"/>
    <p:sldId id="664" r:id="rId386"/>
    <p:sldId id="665" r:id="rId387"/>
    <p:sldId id="666" r:id="rId388"/>
    <p:sldId id="667" r:id="rId389"/>
    <p:sldId id="668" r:id="rId390"/>
    <p:sldId id="669" r:id="rId391"/>
    <p:sldId id="670" r:id="rId392"/>
    <p:sldId id="671" r:id="rId393"/>
    <p:sldId id="672" r:id="rId394"/>
    <p:sldId id="673" r:id="rId395"/>
    <p:sldId id="674" r:id="rId396"/>
    <p:sldId id="859" r:id="rId397"/>
    <p:sldId id="675" r:id="rId398"/>
    <p:sldId id="676" r:id="rId399"/>
    <p:sldId id="677" r:id="rId400"/>
    <p:sldId id="678" r:id="rId401"/>
    <p:sldId id="679" r:id="rId402"/>
    <p:sldId id="680" r:id="rId403"/>
    <p:sldId id="681" r:id="rId404"/>
    <p:sldId id="682" r:id="rId405"/>
    <p:sldId id="683" r:id="rId406"/>
    <p:sldId id="684" r:id="rId407"/>
    <p:sldId id="685" r:id="rId408"/>
    <p:sldId id="686" r:id="rId409"/>
    <p:sldId id="687" r:id="rId410"/>
    <p:sldId id="688" r:id="rId411"/>
    <p:sldId id="689" r:id="rId412"/>
    <p:sldId id="690" r:id="rId413"/>
    <p:sldId id="691" r:id="rId414"/>
    <p:sldId id="692" r:id="rId415"/>
    <p:sldId id="693" r:id="rId416"/>
    <p:sldId id="694" r:id="rId417"/>
    <p:sldId id="695" r:id="rId418"/>
    <p:sldId id="696" r:id="rId419"/>
    <p:sldId id="697" r:id="rId420"/>
    <p:sldId id="698" r:id="rId421"/>
    <p:sldId id="699" r:id="rId422"/>
    <p:sldId id="700" r:id="rId423"/>
    <p:sldId id="701" r:id="rId424"/>
    <p:sldId id="702" r:id="rId425"/>
    <p:sldId id="703" r:id="rId426"/>
    <p:sldId id="704" r:id="rId427"/>
    <p:sldId id="705" r:id="rId428"/>
    <p:sldId id="707" r:id="rId429"/>
    <p:sldId id="708" r:id="rId430"/>
    <p:sldId id="1089" r:id="rId431"/>
    <p:sldId id="864" r:id="rId432"/>
    <p:sldId id="709" r:id="rId433"/>
    <p:sldId id="710" r:id="rId434"/>
    <p:sldId id="711" r:id="rId435"/>
    <p:sldId id="712" r:id="rId436"/>
    <p:sldId id="713" r:id="rId437"/>
    <p:sldId id="714" r:id="rId438"/>
    <p:sldId id="715" r:id="rId439"/>
    <p:sldId id="716" r:id="rId440"/>
    <p:sldId id="717" r:id="rId441"/>
    <p:sldId id="718" r:id="rId442"/>
    <p:sldId id="719" r:id="rId443"/>
    <p:sldId id="720" r:id="rId444"/>
    <p:sldId id="721" r:id="rId445"/>
    <p:sldId id="722" r:id="rId446"/>
    <p:sldId id="723" r:id="rId447"/>
    <p:sldId id="724" r:id="rId448"/>
    <p:sldId id="725" r:id="rId449"/>
    <p:sldId id="726" r:id="rId450"/>
    <p:sldId id="727" r:id="rId451"/>
    <p:sldId id="728" r:id="rId452"/>
    <p:sldId id="729" r:id="rId453"/>
    <p:sldId id="730" r:id="rId454"/>
    <p:sldId id="731" r:id="rId455"/>
    <p:sldId id="732" r:id="rId456"/>
    <p:sldId id="733" r:id="rId457"/>
    <p:sldId id="734" r:id="rId458"/>
    <p:sldId id="735" r:id="rId459"/>
    <p:sldId id="736" r:id="rId460"/>
    <p:sldId id="737" r:id="rId461"/>
    <p:sldId id="738" r:id="rId462"/>
    <p:sldId id="739" r:id="rId463"/>
    <p:sldId id="740" r:id="rId464"/>
    <p:sldId id="741" r:id="rId465"/>
    <p:sldId id="742" r:id="rId466"/>
    <p:sldId id="743" r:id="rId467"/>
    <p:sldId id="744" r:id="rId468"/>
    <p:sldId id="745" r:id="rId469"/>
    <p:sldId id="746" r:id="rId470"/>
    <p:sldId id="747" r:id="rId471"/>
    <p:sldId id="748" r:id="rId472"/>
    <p:sldId id="749" r:id="rId473"/>
    <p:sldId id="750" r:id="rId474"/>
    <p:sldId id="751" r:id="rId475"/>
    <p:sldId id="752" r:id="rId476"/>
    <p:sldId id="753" r:id="rId477"/>
    <p:sldId id="754" r:id="rId478"/>
    <p:sldId id="755" r:id="rId479"/>
    <p:sldId id="756" r:id="rId480"/>
    <p:sldId id="757" r:id="rId481"/>
    <p:sldId id="758" r:id="rId482"/>
    <p:sldId id="759" r:id="rId483"/>
    <p:sldId id="760" r:id="rId484"/>
    <p:sldId id="761" r:id="rId485"/>
    <p:sldId id="762" r:id="rId486"/>
    <p:sldId id="763" r:id="rId487"/>
    <p:sldId id="764" r:id="rId488"/>
    <p:sldId id="765" r:id="rId489"/>
    <p:sldId id="766" r:id="rId490"/>
    <p:sldId id="767" r:id="rId491"/>
    <p:sldId id="768" r:id="rId492"/>
    <p:sldId id="769" r:id="rId493"/>
    <p:sldId id="770" r:id="rId494"/>
    <p:sldId id="771" r:id="rId495"/>
    <p:sldId id="772" r:id="rId496"/>
    <p:sldId id="773" r:id="rId497"/>
    <p:sldId id="774" r:id="rId498"/>
    <p:sldId id="775" r:id="rId499"/>
    <p:sldId id="776" r:id="rId500"/>
    <p:sldId id="777" r:id="rId501"/>
    <p:sldId id="778" r:id="rId502"/>
    <p:sldId id="779" r:id="rId503"/>
    <p:sldId id="780" r:id="rId504"/>
    <p:sldId id="781" r:id="rId505"/>
    <p:sldId id="782" r:id="rId506"/>
    <p:sldId id="783" r:id="rId507"/>
    <p:sldId id="784" r:id="rId508"/>
    <p:sldId id="785" r:id="rId509"/>
    <p:sldId id="786" r:id="rId510"/>
    <p:sldId id="787" r:id="rId511"/>
    <p:sldId id="788" r:id="rId512"/>
    <p:sldId id="789" r:id="rId513"/>
    <p:sldId id="790" r:id="rId514"/>
    <p:sldId id="791" r:id="rId515"/>
    <p:sldId id="792" r:id="rId516"/>
    <p:sldId id="793" r:id="rId517"/>
    <p:sldId id="794" r:id="rId518"/>
    <p:sldId id="795" r:id="rId519"/>
    <p:sldId id="796" r:id="rId520"/>
    <p:sldId id="797" r:id="rId521"/>
    <p:sldId id="798" r:id="rId522"/>
    <p:sldId id="799" r:id="rId523"/>
    <p:sldId id="800" r:id="rId524"/>
    <p:sldId id="801" r:id="rId525"/>
    <p:sldId id="802" r:id="rId526"/>
    <p:sldId id="803" r:id="rId527"/>
    <p:sldId id="804" r:id="rId528"/>
    <p:sldId id="805" r:id="rId529"/>
    <p:sldId id="806" r:id="rId530"/>
    <p:sldId id="807" r:id="rId531"/>
    <p:sldId id="808" r:id="rId532"/>
    <p:sldId id="809" r:id="rId533"/>
    <p:sldId id="810" r:id="rId534"/>
    <p:sldId id="811" r:id="rId535"/>
    <p:sldId id="812" r:id="rId536"/>
    <p:sldId id="813" r:id="rId537"/>
    <p:sldId id="814" r:id="rId538"/>
    <p:sldId id="815" r:id="rId539"/>
    <p:sldId id="816" r:id="rId540"/>
    <p:sldId id="817" r:id="rId541"/>
    <p:sldId id="818" r:id="rId542"/>
    <p:sldId id="819" r:id="rId543"/>
    <p:sldId id="820" r:id="rId544"/>
    <p:sldId id="821" r:id="rId545"/>
    <p:sldId id="822" r:id="rId546"/>
    <p:sldId id="823" r:id="rId547"/>
    <p:sldId id="824" r:id="rId548"/>
    <p:sldId id="825" r:id="rId549"/>
    <p:sldId id="826" r:id="rId550"/>
    <p:sldId id="827" r:id="rId551"/>
    <p:sldId id="828" r:id="rId552"/>
    <p:sldId id="829" r:id="rId553"/>
    <p:sldId id="830" r:id="rId554"/>
    <p:sldId id="831" r:id="rId555"/>
    <p:sldId id="832" r:id="rId556"/>
    <p:sldId id="833" r:id="rId557"/>
    <p:sldId id="834" r:id="rId558"/>
    <p:sldId id="835" r:id="rId559"/>
    <p:sldId id="836" r:id="rId560"/>
    <p:sldId id="837" r:id="rId561"/>
    <p:sldId id="838" r:id="rId562"/>
    <p:sldId id="839" r:id="rId563"/>
    <p:sldId id="840" r:id="rId564"/>
    <p:sldId id="841" r:id="rId565"/>
    <p:sldId id="842" r:id="rId566"/>
    <p:sldId id="843" r:id="rId567"/>
    <p:sldId id="844" r:id="rId568"/>
    <p:sldId id="845" r:id="rId569"/>
    <p:sldId id="863" r:id="rId570"/>
    <p:sldId id="865" r:id="rId571"/>
    <p:sldId id="846" r:id="rId572"/>
    <p:sldId id="503" r:id="rId573"/>
    <p:sldId id="1101" r:id="rId574"/>
  </p:sldIdLst>
  <p:sldSz cx="12190413"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A3D14946-8297-4856-B082-4FEFA482017C}">
          <p14:sldIdLst>
            <p14:sldId id="282"/>
            <p14:sldId id="257"/>
            <p14:sldId id="1096"/>
            <p14:sldId id="1098"/>
            <p14:sldId id="1093"/>
            <p14:sldId id="1094"/>
            <p14:sldId id="1095"/>
            <p14:sldId id="262"/>
            <p14:sldId id="1082"/>
            <p14:sldId id="1099"/>
            <p14:sldId id="266"/>
            <p14:sldId id="1100"/>
            <p14:sldId id="1085"/>
            <p14:sldId id="1083"/>
            <p14:sldId id="1070"/>
            <p14:sldId id="269"/>
            <p14:sldId id="270"/>
            <p14:sldId id="271"/>
            <p14:sldId id="267"/>
            <p14:sldId id="272"/>
            <p14:sldId id="273"/>
          </p14:sldIdLst>
        </p14:section>
        <p14:section name="Data Defination Language" id="{347E00EC-A70B-42D3-B55A-27753B89E162}">
          <p14:sldIdLst>
            <p14:sldId id="283"/>
            <p14:sldId id="274"/>
            <p14:sldId id="275"/>
            <p14:sldId id="276"/>
            <p14:sldId id="285"/>
            <p14:sldId id="286"/>
            <p14:sldId id="289"/>
            <p14:sldId id="290"/>
            <p14:sldId id="291"/>
            <p14:sldId id="866"/>
            <p14:sldId id="292"/>
            <p14:sldId id="293"/>
            <p14:sldId id="294"/>
            <p14:sldId id="295"/>
            <p14:sldId id="296"/>
            <p14:sldId id="297"/>
            <p14:sldId id="298"/>
            <p14:sldId id="299"/>
            <p14:sldId id="300"/>
            <p14:sldId id="301"/>
            <p14:sldId id="302"/>
            <p14:sldId id="303"/>
            <p14:sldId id="304"/>
            <p14:sldId id="1104"/>
            <p14:sldId id="305"/>
            <p14:sldId id="306"/>
            <p14:sldId id="307"/>
            <p14:sldId id="308"/>
            <p14:sldId id="309"/>
            <p14:sldId id="310"/>
            <p14:sldId id="311"/>
            <p14:sldId id="312"/>
            <p14:sldId id="313"/>
            <p14:sldId id="314"/>
            <p14:sldId id="315"/>
            <p14:sldId id="316"/>
            <p14:sldId id="317"/>
            <p14:sldId id="318"/>
            <p14:sldId id="319"/>
            <p14:sldId id="847"/>
            <p14:sldId id="320"/>
            <p14:sldId id="1073"/>
            <p14:sldId id="321"/>
            <p14:sldId id="322"/>
            <p14:sldId id="323"/>
            <p14:sldId id="324"/>
            <p14:sldId id="325"/>
            <p14:sldId id="326"/>
            <p14:sldId id="327"/>
            <p14:sldId id="328"/>
            <p14:sldId id="329"/>
            <p14:sldId id="330"/>
            <p14:sldId id="848"/>
            <p14:sldId id="849"/>
            <p14:sldId id="851"/>
            <p14:sldId id="331"/>
            <p14:sldId id="332"/>
            <p14:sldId id="333"/>
            <p14:sldId id="852"/>
            <p14:sldId id="334"/>
            <p14:sldId id="335"/>
            <p14:sldId id="336"/>
            <p14:sldId id="337"/>
            <p14:sldId id="338"/>
            <p14:sldId id="339"/>
            <p14:sldId id="340"/>
            <p14:sldId id="341"/>
            <p14:sldId id="342"/>
            <p14:sldId id="343"/>
            <p14:sldId id="344"/>
            <p14:sldId id="345"/>
            <p14:sldId id="346"/>
            <p14:sldId id="347"/>
            <p14:sldId id="348"/>
            <p14:sldId id="349"/>
            <p14:sldId id="350"/>
            <p14:sldId id="351"/>
            <p14:sldId id="352"/>
            <p14:sldId id="1079"/>
            <p14:sldId id="1080"/>
            <p14:sldId id="353"/>
            <p14:sldId id="354"/>
            <p14:sldId id="355"/>
            <p14:sldId id="356"/>
            <p14:sldId id="357"/>
            <p14:sldId id="358"/>
            <p14:sldId id="359"/>
            <p14:sldId id="360"/>
            <p14:sldId id="361"/>
            <p14:sldId id="362"/>
            <p14:sldId id="365"/>
            <p14:sldId id="366"/>
          </p14:sldIdLst>
        </p14:section>
        <p14:section name="Data Manuplation Language" id="{DABA1552-33D0-4262-A930-69DA7CCB6843}">
          <p14:sldIdLst>
            <p14:sldId id="367"/>
            <p14:sldId id="368"/>
            <p14:sldId id="369"/>
            <p14:sldId id="370"/>
            <p14:sldId id="371"/>
            <p14:sldId id="372"/>
            <p14:sldId id="373"/>
            <p14:sldId id="374"/>
            <p14:sldId id="375"/>
            <p14:sldId id="376"/>
            <p14:sldId id="377"/>
            <p14:sldId id="380"/>
            <p14:sldId id="381"/>
            <p14:sldId id="382"/>
            <p14:sldId id="383"/>
            <p14:sldId id="1081"/>
            <p14:sldId id="384"/>
            <p14:sldId id="385"/>
            <p14:sldId id="386"/>
            <p14:sldId id="387"/>
            <p14:sldId id="388"/>
            <p14:sldId id="389"/>
            <p14:sldId id="390"/>
            <p14:sldId id="391"/>
            <p14:sldId id="853"/>
            <p14:sldId id="1102"/>
            <p14:sldId id="855"/>
            <p14:sldId id="856"/>
            <p14:sldId id="857"/>
            <p14:sldId id="858"/>
            <p14:sldId id="393"/>
            <p14:sldId id="394"/>
            <p14:sldId id="395"/>
            <p14:sldId id="397"/>
            <p14:sldId id="398"/>
            <p14:sldId id="402"/>
            <p14:sldId id="403"/>
            <p14:sldId id="404"/>
            <p14:sldId id="405"/>
            <p14:sldId id="406"/>
            <p14:sldId id="407"/>
            <p14:sldId id="413"/>
            <p14:sldId id="414"/>
            <p14:sldId id="415"/>
            <p14:sldId id="416"/>
            <p14:sldId id="417"/>
            <p14:sldId id="418"/>
            <p14:sldId id="419"/>
            <p14:sldId id="420"/>
            <p14:sldId id="421"/>
            <p14:sldId id="422"/>
            <p14:sldId id="423"/>
            <p14:sldId id="424"/>
            <p14:sldId id="425"/>
            <p14:sldId id="428"/>
            <p14:sldId id="429"/>
            <p14:sldId id="430"/>
            <p14:sldId id="431"/>
            <p14:sldId id="434"/>
            <p14:sldId id="435"/>
            <p14:sldId id="436"/>
            <p14:sldId id="437"/>
            <p14:sldId id="438"/>
            <p14:sldId id="439"/>
            <p14:sldId id="440"/>
            <p14:sldId id="441"/>
            <p14:sldId id="442"/>
            <p14:sldId id="443"/>
            <p14:sldId id="444"/>
            <p14:sldId id="445"/>
            <p14:sldId id="446"/>
            <p14:sldId id="447"/>
            <p14:sldId id="448"/>
            <p14:sldId id="449"/>
            <p14:sldId id="451"/>
            <p14:sldId id="452"/>
            <p14:sldId id="453"/>
            <p14:sldId id="454"/>
            <p14:sldId id="455"/>
            <p14:sldId id="456"/>
            <p14:sldId id="457"/>
            <p14:sldId id="458"/>
            <p14:sldId id="459"/>
            <p14:sldId id="460"/>
            <p14:sldId id="461"/>
            <p14:sldId id="462"/>
            <p14:sldId id="463"/>
            <p14:sldId id="464"/>
            <p14:sldId id="465"/>
            <p14:sldId id="466"/>
            <p14:sldId id="467"/>
            <p14:sldId id="468"/>
            <p14:sldId id="469"/>
            <p14:sldId id="470"/>
            <p14:sldId id="471"/>
            <p14:sldId id="472"/>
            <p14:sldId id="473"/>
            <p14:sldId id="477"/>
            <p14:sldId id="478"/>
            <p14:sldId id="479"/>
            <p14:sldId id="480"/>
            <p14:sldId id="481"/>
            <p14:sldId id="482"/>
            <p14:sldId id="483"/>
            <p14:sldId id="484"/>
            <p14:sldId id="485"/>
            <p14:sldId id="486"/>
            <p14:sldId id="487"/>
            <p14:sldId id="488"/>
            <p14:sldId id="489"/>
            <p14:sldId id="490"/>
            <p14:sldId id="491"/>
            <p14:sldId id="492"/>
            <p14:sldId id="493"/>
            <p14:sldId id="494"/>
            <p14:sldId id="495"/>
            <p14:sldId id="496"/>
            <p14:sldId id="497"/>
            <p14:sldId id="498"/>
            <p14:sldId id="499"/>
            <p14:sldId id="500"/>
            <p14:sldId id="501"/>
            <p14:sldId id="502"/>
            <p14:sldId id="504"/>
            <p14:sldId id="505"/>
            <p14:sldId id="506"/>
            <p14:sldId id="507"/>
            <p14:sldId id="508"/>
            <p14:sldId id="509"/>
            <p14:sldId id="510"/>
            <p14:sldId id="511"/>
            <p14:sldId id="512"/>
            <p14:sldId id="513"/>
            <p14:sldId id="514"/>
            <p14:sldId id="515"/>
            <p14:sldId id="516"/>
            <p14:sldId id="517"/>
            <p14:sldId id="518"/>
            <p14:sldId id="519"/>
            <p14:sldId id="520"/>
            <p14:sldId id="521"/>
            <p14:sldId id="522"/>
            <p14:sldId id="523"/>
            <p14:sldId id="524"/>
            <p14:sldId id="525"/>
            <p14:sldId id="526"/>
            <p14:sldId id="527"/>
            <p14:sldId id="528"/>
            <p14:sldId id="529"/>
            <p14:sldId id="530"/>
            <p14:sldId id="531"/>
            <p14:sldId id="532"/>
            <p14:sldId id="533"/>
            <p14:sldId id="534"/>
            <p14:sldId id="535"/>
            <p14:sldId id="536"/>
            <p14:sldId id="537"/>
            <p14:sldId id="538"/>
            <p14:sldId id="539"/>
            <p14:sldId id="540"/>
            <p14:sldId id="541"/>
            <p14:sldId id="542"/>
            <p14:sldId id="543"/>
            <p14:sldId id="544"/>
            <p14:sldId id="545"/>
            <p14:sldId id="546"/>
            <p14:sldId id="547"/>
            <p14:sldId id="548"/>
            <p14:sldId id="549"/>
            <p14:sldId id="550"/>
            <p14:sldId id="551"/>
            <p14:sldId id="552"/>
            <p14:sldId id="553"/>
            <p14:sldId id="554"/>
            <p14:sldId id="555"/>
            <p14:sldId id="556"/>
            <p14:sldId id="557"/>
            <p14:sldId id="558"/>
          </p14:sldIdLst>
        </p14:section>
        <p14:section name="Theory Section" id="{34884AC8-2BB3-410A-B367-3356E05FE22B}">
          <p14:sldIdLst>
            <p14:sldId id="618"/>
            <p14:sldId id="563"/>
            <p14:sldId id="564"/>
            <p14:sldId id="565"/>
            <p14:sldId id="566"/>
            <p14:sldId id="567"/>
            <p14:sldId id="570"/>
            <p14:sldId id="571"/>
            <p14:sldId id="572"/>
            <p14:sldId id="573"/>
            <p14:sldId id="574"/>
            <p14:sldId id="575"/>
            <p14:sldId id="576"/>
            <p14:sldId id="577"/>
            <p14:sldId id="578"/>
            <p14:sldId id="579"/>
            <p14:sldId id="580"/>
            <p14:sldId id="581"/>
            <p14:sldId id="582"/>
            <p14:sldId id="583"/>
            <p14:sldId id="584"/>
            <p14:sldId id="585"/>
            <p14:sldId id="586"/>
            <p14:sldId id="587"/>
            <p14:sldId id="588"/>
            <p14:sldId id="589"/>
            <p14:sldId id="590"/>
            <p14:sldId id="591"/>
            <p14:sldId id="592"/>
            <p14:sldId id="593"/>
            <p14:sldId id="594"/>
            <p14:sldId id="595"/>
            <p14:sldId id="596"/>
            <p14:sldId id="597"/>
            <p14:sldId id="598"/>
            <p14:sldId id="599"/>
            <p14:sldId id="602"/>
            <p14:sldId id="603"/>
            <p14:sldId id="604"/>
            <p14:sldId id="605"/>
            <p14:sldId id="606"/>
            <p14:sldId id="607"/>
          </p14:sldIdLst>
        </p14:section>
        <p14:section name="Normatization" id="{EF0E5AD4-5FD4-4F19-A19E-E102405AA098}">
          <p14:sldIdLst>
            <p14:sldId id="619"/>
            <p14:sldId id="620"/>
            <p14:sldId id="621"/>
            <p14:sldId id="622"/>
            <p14:sldId id="623"/>
            <p14:sldId id="624"/>
            <p14:sldId id="625"/>
            <p14:sldId id="626"/>
            <p14:sldId id="627"/>
            <p14:sldId id="628"/>
            <p14:sldId id="629"/>
            <p14:sldId id="630"/>
            <p14:sldId id="631"/>
            <p14:sldId id="860"/>
            <p14:sldId id="861"/>
            <p14:sldId id="862"/>
            <p14:sldId id="632"/>
            <p14:sldId id="633"/>
            <p14:sldId id="634"/>
            <p14:sldId id="1086"/>
            <p14:sldId id="635"/>
            <p14:sldId id="1087"/>
            <p14:sldId id="636"/>
            <p14:sldId id="637"/>
            <p14:sldId id="1088"/>
            <p14:sldId id="638"/>
            <p14:sldId id="639"/>
            <p14:sldId id="640"/>
            <p14:sldId id="641"/>
          </p14:sldIdLst>
        </p14:section>
        <p14:section name="Stored Procedure and Function" id="{B62913B0-EC9F-4436-BEDC-4DCBF9A2B3AB}">
          <p14:sldIdLst>
            <p14:sldId id="642"/>
            <p14:sldId id="643"/>
            <p14:sldId id="644"/>
            <p14:sldId id="645"/>
            <p14:sldId id="646"/>
            <p14:sldId id="647"/>
            <p14:sldId id="648"/>
            <p14:sldId id="649"/>
            <p14:sldId id="650"/>
            <p14:sldId id="651"/>
            <p14:sldId id="652"/>
            <p14:sldId id="653"/>
            <p14:sldId id="654"/>
            <p14:sldId id="655"/>
            <p14:sldId id="656"/>
            <p14:sldId id="657"/>
            <p14:sldId id="658"/>
            <p14:sldId id="659"/>
            <p14:sldId id="660"/>
            <p14:sldId id="661"/>
            <p14:sldId id="662"/>
            <p14:sldId id="663"/>
            <p14:sldId id="664"/>
            <p14:sldId id="665"/>
            <p14:sldId id="666"/>
            <p14:sldId id="667"/>
            <p14:sldId id="668"/>
            <p14:sldId id="669"/>
            <p14:sldId id="670"/>
            <p14:sldId id="671"/>
            <p14:sldId id="672"/>
            <p14:sldId id="673"/>
            <p14:sldId id="674"/>
            <p14:sldId id="859"/>
            <p14:sldId id="675"/>
            <p14:sldId id="676"/>
            <p14:sldId id="677"/>
            <p14:sldId id="678"/>
            <p14:sldId id="679"/>
            <p14:sldId id="680"/>
          </p14:sldIdLst>
        </p14:section>
        <p14:section name="Triggers" id="{43413A11-6D7B-4E6D-B88B-1C10283CD29F}">
          <p14:sldIdLst>
            <p14:sldId id="681"/>
            <p14:sldId id="682"/>
            <p14:sldId id="683"/>
            <p14:sldId id="684"/>
            <p14:sldId id="685"/>
            <p14:sldId id="686"/>
            <p14:sldId id="687"/>
            <p14:sldId id="688"/>
            <p14:sldId id="689"/>
            <p14:sldId id="690"/>
            <p14:sldId id="691"/>
            <p14:sldId id="692"/>
            <p14:sldId id="693"/>
            <p14:sldId id="694"/>
            <p14:sldId id="695"/>
            <p14:sldId id="696"/>
            <p14:sldId id="697"/>
            <p14:sldId id="698"/>
          </p14:sldIdLst>
        </p14:section>
        <p14:section name="NoSQL" id="{043CF6B2-E975-4043-812B-33699AD3D23F}">
          <p14:sldIdLst>
            <p14:sldId id="699"/>
            <p14:sldId id="700"/>
            <p14:sldId id="701"/>
            <p14:sldId id="702"/>
            <p14:sldId id="703"/>
            <p14:sldId id="704"/>
            <p14:sldId id="705"/>
            <p14:sldId id="707"/>
            <p14:sldId id="708"/>
            <p14:sldId id="1089"/>
            <p14:sldId id="864"/>
            <p14:sldId id="709"/>
            <p14:sldId id="710"/>
            <p14:sldId id="711"/>
            <p14:sldId id="712"/>
            <p14:sldId id="713"/>
            <p14:sldId id="714"/>
            <p14:sldId id="715"/>
            <p14:sldId id="716"/>
            <p14:sldId id="717"/>
            <p14:sldId id="718"/>
            <p14:sldId id="719"/>
            <p14:sldId id="720"/>
            <p14:sldId id="721"/>
            <p14:sldId id="722"/>
            <p14:sldId id="723"/>
            <p14:sldId id="724"/>
            <p14:sldId id="725"/>
            <p14:sldId id="726"/>
            <p14:sldId id="727"/>
            <p14:sldId id="728"/>
            <p14:sldId id="729"/>
            <p14:sldId id="730"/>
            <p14:sldId id="731"/>
            <p14:sldId id="732"/>
            <p14:sldId id="733"/>
            <p14:sldId id="734"/>
            <p14:sldId id="735"/>
            <p14:sldId id="736"/>
            <p14:sldId id="737"/>
            <p14:sldId id="738"/>
            <p14:sldId id="739"/>
            <p14:sldId id="740"/>
            <p14:sldId id="741"/>
            <p14:sldId id="742"/>
            <p14:sldId id="743"/>
            <p14:sldId id="744"/>
            <p14:sldId id="745"/>
            <p14:sldId id="746"/>
            <p14:sldId id="747"/>
            <p14:sldId id="748"/>
            <p14:sldId id="749"/>
            <p14:sldId id="750"/>
            <p14:sldId id="751"/>
            <p14:sldId id="752"/>
            <p14:sldId id="753"/>
            <p14:sldId id="754"/>
            <p14:sldId id="755"/>
            <p14:sldId id="756"/>
            <p14:sldId id="757"/>
            <p14:sldId id="758"/>
            <p14:sldId id="759"/>
            <p14:sldId id="760"/>
            <p14:sldId id="761"/>
            <p14:sldId id="762"/>
            <p14:sldId id="763"/>
            <p14:sldId id="764"/>
            <p14:sldId id="765"/>
            <p14:sldId id="766"/>
            <p14:sldId id="767"/>
            <p14:sldId id="768"/>
            <p14:sldId id="769"/>
            <p14:sldId id="770"/>
            <p14:sldId id="771"/>
            <p14:sldId id="772"/>
            <p14:sldId id="773"/>
            <p14:sldId id="774"/>
            <p14:sldId id="775"/>
            <p14:sldId id="776"/>
            <p14:sldId id="777"/>
            <p14:sldId id="778"/>
            <p14:sldId id="779"/>
            <p14:sldId id="780"/>
            <p14:sldId id="781"/>
            <p14:sldId id="782"/>
            <p14:sldId id="783"/>
            <p14:sldId id="784"/>
            <p14:sldId id="785"/>
            <p14:sldId id="786"/>
            <p14:sldId id="787"/>
            <p14:sldId id="788"/>
            <p14:sldId id="789"/>
            <p14:sldId id="790"/>
            <p14:sldId id="791"/>
            <p14:sldId id="792"/>
            <p14:sldId id="793"/>
            <p14:sldId id="794"/>
            <p14:sldId id="795"/>
            <p14:sldId id="796"/>
            <p14:sldId id="797"/>
            <p14:sldId id="798"/>
            <p14:sldId id="799"/>
            <p14:sldId id="800"/>
            <p14:sldId id="801"/>
            <p14:sldId id="802"/>
            <p14:sldId id="803"/>
            <p14:sldId id="804"/>
            <p14:sldId id="805"/>
            <p14:sldId id="806"/>
            <p14:sldId id="807"/>
            <p14:sldId id="808"/>
            <p14:sldId id="809"/>
            <p14:sldId id="810"/>
            <p14:sldId id="811"/>
            <p14:sldId id="812"/>
            <p14:sldId id="813"/>
            <p14:sldId id="814"/>
            <p14:sldId id="815"/>
            <p14:sldId id="816"/>
            <p14:sldId id="817"/>
            <p14:sldId id="818"/>
            <p14:sldId id="819"/>
            <p14:sldId id="820"/>
            <p14:sldId id="821"/>
            <p14:sldId id="822"/>
            <p14:sldId id="823"/>
            <p14:sldId id="824"/>
            <p14:sldId id="825"/>
            <p14:sldId id="826"/>
            <p14:sldId id="827"/>
            <p14:sldId id="828"/>
            <p14:sldId id="829"/>
            <p14:sldId id="830"/>
            <p14:sldId id="831"/>
            <p14:sldId id="832"/>
            <p14:sldId id="833"/>
            <p14:sldId id="834"/>
            <p14:sldId id="835"/>
            <p14:sldId id="836"/>
            <p14:sldId id="837"/>
            <p14:sldId id="838"/>
            <p14:sldId id="839"/>
            <p14:sldId id="840"/>
            <p14:sldId id="841"/>
          </p14:sldIdLst>
        </p14:section>
        <p14:section name="Big Data" id="{714FF753-78D3-4CFC-AD17-400810612444}">
          <p14:sldIdLst>
            <p14:sldId id="842"/>
            <p14:sldId id="843"/>
            <p14:sldId id="844"/>
            <p14:sldId id="845"/>
            <p14:sldId id="863"/>
            <p14:sldId id="865"/>
            <p14:sldId id="846"/>
            <p14:sldId id="503"/>
            <p14:sldId id="1101"/>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C8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897" autoAdjust="0"/>
    <p:restoredTop sz="94660"/>
  </p:normalViewPr>
  <p:slideViewPr>
    <p:cSldViewPr>
      <p:cViewPr varScale="1">
        <p:scale>
          <a:sx n="70" d="100"/>
          <a:sy n="70" d="100"/>
        </p:scale>
        <p:origin x="582" y="60"/>
      </p:cViewPr>
      <p:guideLst>
        <p:guide orient="horz" pos="2160"/>
        <p:guide pos="384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424" Type="http://schemas.openxmlformats.org/officeDocument/2006/relationships/slide" Target="slides/slide423.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notesMaster" Target="notesMasters/notesMaster1.xml"/><Relationship Id="rId228" Type="http://schemas.openxmlformats.org/officeDocument/2006/relationships/slide" Target="slides/slide227.xml"/><Relationship Id="rId435" Type="http://schemas.openxmlformats.org/officeDocument/2006/relationships/slide" Target="slides/slide434.xml"/><Relationship Id="rId281" Type="http://schemas.openxmlformats.org/officeDocument/2006/relationships/slide" Target="slides/slide280.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presProps" Target="presProps.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theme" Target="theme/theme1.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212" Type="http://schemas.openxmlformats.org/officeDocument/2006/relationships/slide" Target="slides/slide211.xml"/><Relationship Id="rId254" Type="http://schemas.openxmlformats.org/officeDocument/2006/relationships/slide" Target="slides/slide253.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559" Type="http://schemas.openxmlformats.org/officeDocument/2006/relationships/slide" Target="slides/slide558.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528" Type="http://schemas.openxmlformats.org/officeDocument/2006/relationships/slide" Target="slides/slide527.xml"/><Relationship Id="rId125" Type="http://schemas.openxmlformats.org/officeDocument/2006/relationships/slide" Target="slides/slide124.xml"/><Relationship Id="rId167" Type="http://schemas.openxmlformats.org/officeDocument/2006/relationships/slide" Target="slides/slide166.xml"/><Relationship Id="rId332" Type="http://schemas.openxmlformats.org/officeDocument/2006/relationships/slide" Target="slides/slide331.xml"/><Relationship Id="rId374" Type="http://schemas.openxmlformats.org/officeDocument/2006/relationships/slide" Target="slides/slide373.xml"/><Relationship Id="rId71" Type="http://schemas.openxmlformats.org/officeDocument/2006/relationships/slide" Target="slides/slide70.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76" Type="http://schemas.openxmlformats.org/officeDocument/2006/relationships/slide" Target="slides/slide275.xml"/><Relationship Id="rId441" Type="http://schemas.openxmlformats.org/officeDocument/2006/relationships/slide" Target="slides/slide440.xml"/><Relationship Id="rId483" Type="http://schemas.openxmlformats.org/officeDocument/2006/relationships/slide" Target="slides/slide482.xml"/><Relationship Id="rId539" Type="http://schemas.openxmlformats.org/officeDocument/2006/relationships/slide" Target="slides/slide538.xml"/><Relationship Id="rId40" Type="http://schemas.openxmlformats.org/officeDocument/2006/relationships/slide" Target="slides/slide39.xml"/><Relationship Id="rId136" Type="http://schemas.openxmlformats.org/officeDocument/2006/relationships/slide" Target="slides/slide135.xml"/><Relationship Id="rId178" Type="http://schemas.openxmlformats.org/officeDocument/2006/relationships/slide" Target="slides/slide177.xml"/><Relationship Id="rId301" Type="http://schemas.openxmlformats.org/officeDocument/2006/relationships/slide" Target="slides/slide300.xml"/><Relationship Id="rId343" Type="http://schemas.openxmlformats.org/officeDocument/2006/relationships/slide" Target="slides/slide342.xml"/><Relationship Id="rId550" Type="http://schemas.openxmlformats.org/officeDocument/2006/relationships/slide" Target="slides/slide549.xml"/><Relationship Id="rId82" Type="http://schemas.openxmlformats.org/officeDocument/2006/relationships/slide" Target="slides/slide81.xml"/><Relationship Id="rId203" Type="http://schemas.openxmlformats.org/officeDocument/2006/relationships/slide" Target="slides/slide202.xml"/><Relationship Id="rId385" Type="http://schemas.openxmlformats.org/officeDocument/2006/relationships/slide" Target="slides/slide384.xml"/><Relationship Id="rId245" Type="http://schemas.openxmlformats.org/officeDocument/2006/relationships/slide" Target="slides/slide244.xml"/><Relationship Id="rId287" Type="http://schemas.openxmlformats.org/officeDocument/2006/relationships/slide" Target="slides/slide286.xml"/><Relationship Id="rId410" Type="http://schemas.openxmlformats.org/officeDocument/2006/relationships/slide" Target="slides/slide409.xml"/><Relationship Id="rId452" Type="http://schemas.openxmlformats.org/officeDocument/2006/relationships/slide" Target="slides/slide451.xml"/><Relationship Id="rId494" Type="http://schemas.openxmlformats.org/officeDocument/2006/relationships/slide" Target="slides/slide493.xml"/><Relationship Id="rId508" Type="http://schemas.openxmlformats.org/officeDocument/2006/relationships/slide" Target="slides/slide507.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561" Type="http://schemas.openxmlformats.org/officeDocument/2006/relationships/slide" Target="slides/slide560.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519" Type="http://schemas.openxmlformats.org/officeDocument/2006/relationships/slide" Target="slides/slide518.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530" Type="http://schemas.openxmlformats.org/officeDocument/2006/relationships/slide" Target="slides/slide529.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127" Type="http://schemas.openxmlformats.org/officeDocument/2006/relationships/slide" Target="slides/slide126.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541" Type="http://schemas.openxmlformats.org/officeDocument/2006/relationships/slide" Target="slides/slide540.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commentAuthors" Target="commentAuthors.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220" Type="http://schemas.openxmlformats.org/officeDocument/2006/relationships/slide" Target="slides/slide219.xml"/><Relationship Id="rId458" Type="http://schemas.openxmlformats.org/officeDocument/2006/relationships/slide" Target="slides/slide457.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viewProps" Target="viewProps.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tableStyles" Target="tableStyles.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202" Type="http://schemas.openxmlformats.org/officeDocument/2006/relationships/slide" Target="slides/slide201.xml"/><Relationship Id="rId244" Type="http://schemas.openxmlformats.org/officeDocument/2006/relationships/slide" Target="slides/slide243.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2" Type="http://schemas.openxmlformats.org/officeDocument/2006/relationships/slide" Target="slides/slide71.xml"/><Relationship Id="rId375" Type="http://schemas.openxmlformats.org/officeDocument/2006/relationships/slide" Target="slides/slide374.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226" Type="http://schemas.openxmlformats.org/officeDocument/2006/relationships/slide" Target="slides/slide225.xml"/><Relationship Id="rId433" Type="http://schemas.openxmlformats.org/officeDocument/2006/relationships/slide" Target="slides/slide432.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 Type="http://schemas.openxmlformats.org/officeDocument/2006/relationships/slide" Target="slides/slide4.xml"/><Relationship Id="rId237" Type="http://schemas.openxmlformats.org/officeDocument/2006/relationships/slide" Target="slides/slide236.xml"/><Relationship Id="rId444" Type="http://schemas.openxmlformats.org/officeDocument/2006/relationships/slide" Target="slides/slide443.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85" Type="http://schemas.openxmlformats.org/officeDocument/2006/relationships/slide" Target="slides/slide84.xml"/><Relationship Id="rId150" Type="http://schemas.openxmlformats.org/officeDocument/2006/relationships/slide" Target="slides/slide149.xml"/><Relationship Id="rId248" Type="http://schemas.openxmlformats.org/officeDocument/2006/relationships/slide" Target="slides/slide247.xml"/><Relationship Id="rId455" Type="http://schemas.openxmlformats.org/officeDocument/2006/relationships/slide" Target="slides/slide454.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259" Type="http://schemas.openxmlformats.org/officeDocument/2006/relationships/slide" Target="slides/slide258.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172" Type="http://schemas.openxmlformats.org/officeDocument/2006/relationships/slide" Target="slides/slide171.xml"/><Relationship Id="rId477" Type="http://schemas.openxmlformats.org/officeDocument/2006/relationships/slide" Target="slides/slide476.xml"/><Relationship Id="rId337" Type="http://schemas.openxmlformats.org/officeDocument/2006/relationships/slide" Target="slides/slide33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DF51050-3720-483B-B552-57DC1341D582}" type="datetimeFigureOut">
              <a:rPr lang="en-US" smtClean="0"/>
              <a:pPr/>
              <a:t>5/2/2020</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4A29D91-C89F-4238-95A2-0EBF9E6AB453}"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5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42</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153</a:t>
            </a:fld>
            <a:endParaRPr lang="en-US"/>
          </a:p>
        </p:txBody>
      </p:sp>
    </p:spTree>
    <p:extLst>
      <p:ext uri="{BB962C8B-B14F-4D97-AF65-F5344CB8AC3E}">
        <p14:creationId xmlns:p14="http://schemas.microsoft.com/office/powerpoint/2010/main" val="3960992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238</a:t>
            </a:fld>
            <a:endParaRPr lang="en-IN"/>
          </a:p>
        </p:txBody>
      </p:sp>
    </p:spTree>
    <p:extLst>
      <p:ext uri="{BB962C8B-B14F-4D97-AF65-F5344CB8AC3E}">
        <p14:creationId xmlns:p14="http://schemas.microsoft.com/office/powerpoint/2010/main" val="8521645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239</a:t>
            </a:fld>
            <a:endParaRPr lang="en-IN"/>
          </a:p>
        </p:txBody>
      </p:sp>
    </p:spTree>
    <p:extLst>
      <p:ext uri="{BB962C8B-B14F-4D97-AF65-F5344CB8AC3E}">
        <p14:creationId xmlns:p14="http://schemas.microsoft.com/office/powerpoint/2010/main" val="41697113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240</a:t>
            </a:fld>
            <a:endParaRPr lang="en-IN"/>
          </a:p>
        </p:txBody>
      </p:sp>
    </p:spTree>
    <p:extLst>
      <p:ext uri="{BB962C8B-B14F-4D97-AF65-F5344CB8AC3E}">
        <p14:creationId xmlns:p14="http://schemas.microsoft.com/office/powerpoint/2010/main" val="16598741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288</a:t>
            </a:fld>
            <a:endParaRPr lang="en-IN"/>
          </a:p>
        </p:txBody>
      </p:sp>
    </p:spTree>
    <p:extLst>
      <p:ext uri="{BB962C8B-B14F-4D97-AF65-F5344CB8AC3E}">
        <p14:creationId xmlns:p14="http://schemas.microsoft.com/office/powerpoint/2010/main" val="34843278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413</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550</a:t>
            </a:fld>
            <a:endParaRPr lang="en-IN"/>
          </a:p>
        </p:txBody>
      </p:sp>
    </p:spTree>
    <p:extLst>
      <p:ext uri="{BB962C8B-B14F-4D97-AF65-F5344CB8AC3E}">
        <p14:creationId xmlns:p14="http://schemas.microsoft.com/office/powerpoint/2010/main" val="6277394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281" y="2130426"/>
            <a:ext cx="10361851" cy="1470025"/>
          </a:xfrm>
        </p:spPr>
        <p:txBody>
          <a:bodyPr/>
          <a:lstStyle/>
          <a:p>
            <a:r>
              <a:rPr lang="en-US"/>
              <a:t>Click to edit Master title style</a:t>
            </a:r>
          </a:p>
        </p:txBody>
      </p:sp>
      <p:sp>
        <p:nvSpPr>
          <p:cNvPr id="3" name="Subtitle 2"/>
          <p:cNvSpPr>
            <a:spLocks noGrp="1"/>
          </p:cNvSpPr>
          <p:nvPr>
            <p:ph type="subTitle" idx="1"/>
          </p:nvPr>
        </p:nvSpPr>
        <p:spPr>
          <a:xfrm>
            <a:off x="1828562" y="3886200"/>
            <a:ext cx="8533289"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EEE556E8-492E-4E8F-8E7F-7A7787724D01}" type="datetimeFigureOut">
              <a:rPr lang="en-US" smtClean="0"/>
              <a:pPr/>
              <a:t>5/2/2020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EE556E8-492E-4E8F-8E7F-7A7787724D01}" type="datetimeFigureOut">
              <a:rPr lang="en-US" smtClean="0"/>
              <a:pPr/>
              <a:t>5/2/2020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8049" y="274639"/>
            <a:ext cx="2742843"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521" y="274639"/>
            <a:ext cx="8025355"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EE556E8-492E-4E8F-8E7F-7A7787724D01}" type="datetimeFigureOut">
              <a:rPr lang="en-US" smtClean="0"/>
              <a:pPr/>
              <a:t>5/2/2020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EE556E8-492E-4E8F-8E7F-7A7787724D01}" type="datetimeFigureOut">
              <a:rPr lang="en-US" smtClean="0"/>
              <a:pPr/>
              <a:t>5/2/2020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2959" y="4406901"/>
            <a:ext cx="10361851"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2959" y="2906713"/>
            <a:ext cx="10361851"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EE556E8-492E-4E8F-8E7F-7A7787724D01}" type="datetimeFigureOut">
              <a:rPr lang="en-US" smtClean="0"/>
              <a:pPr/>
              <a:t>5/2/2020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521" y="1600201"/>
            <a:ext cx="5384099"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6793" y="1600201"/>
            <a:ext cx="5384099"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EE556E8-492E-4E8F-8E7F-7A7787724D01}" type="datetimeFigureOut">
              <a:rPr lang="en-US" smtClean="0"/>
              <a:pPr/>
              <a:t>5/2/2020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521" y="1535113"/>
            <a:ext cx="5386216"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521" y="2174875"/>
            <a:ext cx="5386216"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2561" y="1535113"/>
            <a:ext cx="538833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2561" y="2174875"/>
            <a:ext cx="538833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EE556E8-492E-4E8F-8E7F-7A7787724D01}" type="datetimeFigureOut">
              <a:rPr lang="en-US" smtClean="0"/>
              <a:pPr/>
              <a:t>5/2/2020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EE556E8-492E-4E8F-8E7F-7A7787724D01}" type="datetimeFigureOut">
              <a:rPr lang="en-US" smtClean="0"/>
              <a:pPr/>
              <a:t>5/2/2020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EE556E8-492E-4E8F-8E7F-7A7787724D01}" type="datetimeFigureOut">
              <a:rPr lang="en-US" smtClean="0"/>
              <a:pPr/>
              <a:t>5/2/2020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21" y="273050"/>
            <a:ext cx="4010562"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113" y="273051"/>
            <a:ext cx="6814779"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521" y="1435101"/>
            <a:ext cx="4010562"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EE556E8-492E-4E8F-8E7F-7A7787724D01}" type="datetimeFigureOut">
              <a:rPr lang="en-US" smtClean="0"/>
              <a:pPr/>
              <a:t>5/2/2020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406" y="4800600"/>
            <a:ext cx="7314248"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406" y="612775"/>
            <a:ext cx="7314248"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406" y="5367338"/>
            <a:ext cx="7314248"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EE556E8-492E-4E8F-8E7F-7A7787724D01}" type="datetimeFigureOut">
              <a:rPr lang="en-US" smtClean="0"/>
              <a:pPr/>
              <a:t>5/2/2020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521" y="274638"/>
            <a:ext cx="10971372"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521" y="1600201"/>
            <a:ext cx="10971372"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521" y="6356351"/>
            <a:ext cx="284443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EE556E8-492E-4E8F-8E7F-7A7787724D01}" type="datetimeFigureOut">
              <a:rPr lang="en-US" smtClean="0"/>
              <a:pPr/>
              <a:t>5/2/2020</a:t>
            </a:fld>
            <a:endParaRPr lang="en-US"/>
          </a:p>
        </p:txBody>
      </p:sp>
      <p:sp>
        <p:nvSpPr>
          <p:cNvPr id="5" name="Footer Placeholder 4"/>
          <p:cNvSpPr>
            <a:spLocks noGrp="1"/>
          </p:cNvSpPr>
          <p:nvPr>
            <p:ph type="ftr" sz="quarter" idx="3"/>
          </p:nvPr>
        </p:nvSpPr>
        <p:spPr>
          <a:xfrm>
            <a:off x="4165058" y="6356351"/>
            <a:ext cx="3860297"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6463" y="6356351"/>
            <a:ext cx="284443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5925630-74BD-49D9-B5AC-A4285839E053}"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slide" Target="slide17.xml"/><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jpe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slide" Target="slide209.xml"/><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jpeg"/><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17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image" Target="../media/image42.png"/><Relationship Id="rId1" Type="http://schemas.openxmlformats.org/officeDocument/2006/relationships/slideLayout" Target="../slideLayouts/slideLayout7.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 Id="rId9" Type="http://schemas.openxmlformats.org/officeDocument/2006/relationships/image" Target="../media/image49.png"/></Relationships>
</file>

<file path=ppt/slides/_rels/slide18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2.png"/><Relationship Id="rId1" Type="http://schemas.openxmlformats.org/officeDocument/2006/relationships/slideLayout" Target="../slideLayouts/slideLayout7.xml"/><Relationship Id="rId4" Type="http://schemas.openxmlformats.org/officeDocument/2006/relationships/image" Target="../media/image51.png"/></Relationships>
</file>

<file path=ppt/slides/_rels/slide18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23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7.xml"/><Relationship Id="rId5" Type="http://schemas.openxmlformats.org/officeDocument/2006/relationships/image" Target="../media/image83.png"/><Relationship Id="rId4" Type="http://schemas.openxmlformats.org/officeDocument/2006/relationships/image" Target="../media/image82.png"/></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hemeOverride" Target="../theme/themeOverride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6.xml.rels><?xml version="1.0" encoding="UTF-8" standalone="yes"?>
<Relationships xmlns="http://schemas.openxmlformats.org/package/2006/relationships"><Relationship Id="rId2" Type="http://schemas.openxmlformats.org/officeDocument/2006/relationships/image" Target="../media/image99.jpeg"/><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7.xml"/><Relationship Id="rId4" Type="http://schemas.openxmlformats.org/officeDocument/2006/relationships/image" Target="../media/image103.png"/></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2" Type="http://schemas.openxmlformats.org/officeDocument/2006/relationships/image" Target="../media/image104.jpeg"/><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2" Type="http://schemas.openxmlformats.org/officeDocument/2006/relationships/image" Target="../media/image105.gif"/><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2" Type="http://schemas.openxmlformats.org/officeDocument/2006/relationships/image" Target="../media/image106.gif"/><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2" Type="http://schemas.openxmlformats.org/officeDocument/2006/relationships/image" Target="../media/image107.gif"/><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3" Type="http://schemas.openxmlformats.org/officeDocument/2006/relationships/image" Target="../media/image109.jpeg"/><Relationship Id="rId2" Type="http://schemas.openxmlformats.org/officeDocument/2006/relationships/image" Target="../media/image108.jpeg"/><Relationship Id="rId1" Type="http://schemas.openxmlformats.org/officeDocument/2006/relationships/slideLayout" Target="../slideLayouts/slideLayout7.xml"/><Relationship Id="rId4" Type="http://schemas.openxmlformats.org/officeDocument/2006/relationships/image" Target="../media/image110.jpeg"/></Relationships>
</file>

<file path=ppt/slides/_rels/slide316.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3" Type="http://schemas.openxmlformats.org/officeDocument/2006/relationships/image" Target="../media/image114.jpeg"/><Relationship Id="rId2" Type="http://schemas.openxmlformats.org/officeDocument/2006/relationships/image" Target="../media/image113.png"/><Relationship Id="rId1" Type="http://schemas.openxmlformats.org/officeDocument/2006/relationships/slideLayout" Target="../slideLayouts/slideLayout7.xml"/><Relationship Id="rId4" Type="http://schemas.openxmlformats.org/officeDocument/2006/relationships/image" Target="../media/image115.jpeg"/></Relationships>
</file>

<file path=ppt/slides/_rels/slide319.xml.rels><?xml version="1.0" encoding="UTF-8" standalone="yes"?>
<Relationships xmlns="http://schemas.openxmlformats.org/package/2006/relationships"><Relationship Id="rId3" Type="http://schemas.openxmlformats.org/officeDocument/2006/relationships/image" Target="../media/image114.jpeg"/><Relationship Id="rId2" Type="http://schemas.openxmlformats.org/officeDocument/2006/relationships/image" Target="../media/image116.png"/><Relationship Id="rId1" Type="http://schemas.openxmlformats.org/officeDocument/2006/relationships/slideLayout" Target="../slideLayouts/slideLayout7.xml"/><Relationship Id="rId4" Type="http://schemas.openxmlformats.org/officeDocument/2006/relationships/image" Target="../media/image11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3" Type="http://schemas.openxmlformats.org/officeDocument/2006/relationships/image" Target="../media/image120.jpeg"/><Relationship Id="rId2" Type="http://schemas.openxmlformats.org/officeDocument/2006/relationships/image" Target="../media/image119.png"/><Relationship Id="rId1" Type="http://schemas.openxmlformats.org/officeDocument/2006/relationships/slideLayout" Target="../slideLayouts/slideLayout7.xml"/><Relationship Id="rId4" Type="http://schemas.openxmlformats.org/officeDocument/2006/relationships/image" Target="../media/image121.jpeg"/></Relationships>
</file>

<file path=ppt/slides/_rels/slide322.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2" Type="http://schemas.openxmlformats.org/officeDocument/2006/relationships/image" Target="../media/image123.jpeg"/><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9.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2" Type="http://schemas.openxmlformats.org/officeDocument/2006/relationships/image" Target="../media/image126.jpeg"/><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2" Type="http://schemas.openxmlformats.org/officeDocument/2006/relationships/image" Target="../media/image127.jpeg"/><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2" Type="http://schemas.openxmlformats.org/officeDocument/2006/relationships/image" Target="../media/image128.jpeg"/><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3" Type="http://schemas.openxmlformats.org/officeDocument/2006/relationships/image" Target="../media/image132.gif"/><Relationship Id="rId2" Type="http://schemas.openxmlformats.org/officeDocument/2006/relationships/image" Target="../media/image131.gif"/><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3" Type="http://schemas.openxmlformats.org/officeDocument/2006/relationships/image" Target="../media/image136.jpeg"/><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3" Type="http://schemas.openxmlformats.org/officeDocument/2006/relationships/image" Target="../media/image140.svg"/><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7.xml"/><Relationship Id="rId6" Type="http://schemas.openxmlformats.org/officeDocument/2006/relationships/image" Target="../media/image145.png"/><Relationship Id="rId5" Type="http://schemas.openxmlformats.org/officeDocument/2006/relationships/image" Target="../media/image144.png"/><Relationship Id="rId4" Type="http://schemas.openxmlformats.org/officeDocument/2006/relationships/image" Target="../media/image143.png"/></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6.png"/><Relationship Id="rId1" Type="http://schemas.openxmlformats.org/officeDocument/2006/relationships/slideLayout" Target="../slideLayouts/slideLayout7.xml"/><Relationship Id="rId6" Type="http://schemas.openxmlformats.org/officeDocument/2006/relationships/image" Target="../media/image145.png"/><Relationship Id="rId5" Type="http://schemas.openxmlformats.org/officeDocument/2006/relationships/image" Target="../media/image144.png"/><Relationship Id="rId4" Type="http://schemas.openxmlformats.org/officeDocument/2006/relationships/image" Target="../media/image143.png"/></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3" Type="http://schemas.openxmlformats.org/officeDocument/2006/relationships/image" Target="../media/image132.gif"/><Relationship Id="rId2" Type="http://schemas.openxmlformats.org/officeDocument/2006/relationships/image" Target="../media/image131.gif"/><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4" Type="http://schemas.openxmlformats.org/officeDocument/2006/relationships/image" Target="../media/image150.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2" Type="http://schemas.openxmlformats.org/officeDocument/2006/relationships/image" Target="../media/image151.jpeg"/><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Class Room</a:t>
            </a: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1905000"/>
            <a:ext cx="8838049"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database management system?</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34993" y="4407244"/>
            <a:ext cx="5720426" cy="2160240"/>
          </a:xfrm>
          <a:prstGeom prst="rect">
            <a:avLst/>
          </a:prstGeom>
        </p:spPr>
      </p:pic>
      <p:sp>
        <p:nvSpPr>
          <p:cNvPr id="6" name="Rectangle 5">
            <a:extLst>
              <a:ext uri="{FF2B5EF4-FFF2-40B4-BE49-F238E27FC236}">
                <a16:creationId xmlns:a16="http://schemas.microsoft.com/office/drawing/2014/main" id="{8FAE9B23-3ED4-4706-957F-B5A1738E90CC}"/>
              </a:ext>
            </a:extLst>
          </p:cNvPr>
          <p:cNvSpPr/>
          <p:nvPr/>
        </p:nvSpPr>
        <p:spPr>
          <a:xfrm>
            <a:off x="190550" y="2921168"/>
            <a:ext cx="11881320" cy="1138773"/>
          </a:xfrm>
          <a:prstGeom prst="rect">
            <a:avLst/>
          </a:prstGeom>
        </p:spPr>
        <p:txBody>
          <a:bodyPr wrap="square">
            <a:spAutoFit/>
          </a:bodyPr>
          <a:lstStyle/>
          <a:p>
            <a:pPr marL="285750" indent="-285750">
              <a:buFont typeface="Arial" panose="020B0604020202020204" pitchFamily="34" charset="0"/>
              <a:buChar char="•"/>
            </a:pPr>
            <a:r>
              <a:rPr lang="en-US" sz="2000" b="1" dirty="0">
                <a:latin typeface="Roboto"/>
              </a:rPr>
              <a:t>database: </a:t>
            </a:r>
            <a:r>
              <a:rPr lang="en-US" sz="2000" dirty="0">
                <a:latin typeface="Roboto"/>
              </a:rPr>
              <a:t>Is the collection of related </a:t>
            </a:r>
            <a:r>
              <a:rPr lang="en-US" sz="2000" b="1" dirty="0">
                <a:latin typeface="Roboto"/>
                <a:hlinkClick r:id="rId3" action="ppaction://hlinksldjump"/>
              </a:rPr>
              <a:t>data</a:t>
            </a:r>
            <a:r>
              <a:rPr lang="en-US" sz="2000" b="1" dirty="0">
                <a:latin typeface="Roboto"/>
              </a:rPr>
              <a:t> </a:t>
            </a:r>
            <a:r>
              <a:rPr lang="en-US" sz="2000" dirty="0">
                <a:latin typeface="Roboto"/>
              </a:rPr>
              <a:t>which is organized, which is also called as structured </a:t>
            </a:r>
            <a:r>
              <a:rPr lang="en-US" sz="2000">
                <a:latin typeface="Roboto"/>
              </a:rPr>
              <a:t>data</a:t>
            </a:r>
            <a:r>
              <a:rPr lang="en-US" sz="2000" b="1">
                <a:latin typeface="Roboto"/>
              </a:rPr>
              <a:t>.</a:t>
            </a:r>
          </a:p>
          <a:p>
            <a:pPr marL="285750" indent="-285750">
              <a:buFont typeface="Arial" panose="020B0604020202020204" pitchFamily="34" charset="0"/>
              <a:buChar char="•"/>
            </a:pPr>
            <a:endParaRPr lang="en-US" sz="800" b="1" dirty="0">
              <a:latin typeface="Roboto"/>
            </a:endParaRPr>
          </a:p>
          <a:p>
            <a:pPr marL="285750" indent="-285750">
              <a:buFont typeface="Arial" panose="020B0604020202020204" pitchFamily="34" charset="0"/>
              <a:buChar char="•"/>
            </a:pPr>
            <a:r>
              <a:rPr lang="en-IN" sz="2000" b="1" dirty="0">
                <a:latin typeface="Roboto"/>
              </a:rPr>
              <a:t>management</a:t>
            </a:r>
            <a:r>
              <a:rPr lang="en-IN" sz="2000" dirty="0"/>
              <a:t> </a:t>
            </a:r>
            <a:r>
              <a:rPr lang="en-IN" sz="2000" b="1" dirty="0">
                <a:latin typeface="Roboto"/>
              </a:rPr>
              <a:t>system</a:t>
            </a:r>
            <a:r>
              <a:rPr lang="en-IN" sz="2000" dirty="0"/>
              <a:t>: </a:t>
            </a:r>
            <a:r>
              <a:rPr lang="en-US" sz="2000" dirty="0"/>
              <a:t>is a software package designed to define, manipulate, retrieve and manage data in a database.</a:t>
            </a:r>
            <a:endParaRPr lang="en-IN" sz="2000" dirty="0"/>
          </a:p>
        </p:txBody>
      </p:sp>
    </p:spTree>
    <p:extLst>
      <p:ext uri="{BB962C8B-B14F-4D97-AF65-F5344CB8AC3E}">
        <p14:creationId xmlns:p14="http://schemas.microsoft.com/office/powerpoint/2010/main" val="2547664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206" y="1"/>
            <a:ext cx="9144000" cy="584775"/>
          </a:xfrm>
          <a:prstGeom prst="rect">
            <a:avLst/>
          </a:prstGeom>
          <a:noFill/>
        </p:spPr>
        <p:txBody>
          <a:bodyPr wrap="square">
            <a:spAutoFit/>
          </a:bodyPr>
          <a:lstStyle/>
          <a:p>
            <a:pPr algn="r"/>
            <a:r>
              <a:rPr lang="en-IN" sz="3200" b="1" i="1" dirty="0">
                <a:latin typeface="Arial" pitchFamily="34" charset="0"/>
                <a:cs typeface="Arial" pitchFamily="34" charset="0"/>
              </a:rPr>
              <a:t>Create View</a:t>
            </a:r>
          </a:p>
        </p:txBody>
      </p:sp>
      <p:sp>
        <p:nvSpPr>
          <p:cNvPr id="5" name="Rectangle 4"/>
          <p:cNvSpPr/>
          <p:nvPr/>
        </p:nvSpPr>
        <p:spPr>
          <a:xfrm>
            <a:off x="1617532" y="53938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24323EA6-E12F-406B-A68F-3B91101C06AD}"/>
              </a:ext>
            </a:extLst>
          </p:cNvPr>
          <p:cNvSpPr/>
          <p:nvPr/>
        </p:nvSpPr>
        <p:spPr>
          <a:xfrm>
            <a:off x="1599406" y="1322766"/>
            <a:ext cx="8991600" cy="954107"/>
          </a:xfrm>
          <a:prstGeom prst="rect">
            <a:avLst/>
          </a:prstGeom>
        </p:spPr>
        <p:txBody>
          <a:bodyPr wrap="square">
            <a:spAutoFit/>
          </a:bodyPr>
          <a:lstStyle/>
          <a:p>
            <a:r>
              <a:rPr lang="en-IN" sz="1600" dirty="0">
                <a:solidFill>
                  <a:srgbClr val="0077AA"/>
                </a:solidFill>
                <a:latin typeface="Liberation Mono"/>
                <a:ea typeface="Times New Roman" panose="02020603050405020304" pitchFamily="18" charset="0"/>
              </a:rPr>
              <a:t>CREATE</a:t>
            </a:r>
            <a:r>
              <a:rPr lang="en-IN" sz="1600" dirty="0">
                <a:latin typeface="Liberation Mono"/>
                <a:cs typeface="Arial" panose="020B0604020202020204" pitchFamily="34" charset="0"/>
              </a:rPr>
              <a:t> </a:t>
            </a:r>
            <a:r>
              <a:rPr lang="en-IN" sz="1600" dirty="0">
                <a:solidFill>
                  <a:srgbClr val="0077AA"/>
                </a:solidFill>
                <a:latin typeface="Liberation Mono"/>
                <a:ea typeface="Times New Roman" panose="02020603050405020304" pitchFamily="18" charset="0"/>
              </a:rPr>
              <a:t>TABLE</a:t>
            </a:r>
            <a:r>
              <a:rPr lang="en-IN" sz="1600" dirty="0">
                <a:latin typeface="Liberation Mono"/>
                <a:cs typeface="Arial" panose="020B0604020202020204" pitchFamily="34" charset="0"/>
              </a:rPr>
              <a:t> </a:t>
            </a:r>
            <a:r>
              <a:rPr lang="en-IN" sz="1600" dirty="0">
                <a:latin typeface="Liberation Mono"/>
                <a:ea typeface="Times New Roman" panose="02020603050405020304" pitchFamily="18" charset="0"/>
              </a:rPr>
              <a:t>CUSTOMER</a:t>
            </a:r>
            <a:r>
              <a:rPr lang="en-IN" sz="1600" dirty="0">
                <a:latin typeface="Liberation Mono"/>
                <a:cs typeface="Arial" panose="020B0604020202020204" pitchFamily="34" charset="0"/>
              </a:rPr>
              <a:t> </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cID </a:t>
            </a:r>
            <a:r>
              <a:rPr lang="en-IN" sz="1600" dirty="0">
                <a:solidFill>
                  <a:srgbClr val="834689"/>
                </a:solidFill>
                <a:latin typeface="Liberation Mono"/>
              </a:rPr>
              <a:t>INT PRIMARY KEY</a:t>
            </a:r>
            <a:r>
              <a:rPr lang="en-IN" sz="1600" dirty="0">
                <a:latin typeface="Liberation Mono"/>
                <a:cs typeface="Arial" panose="020B0604020202020204" pitchFamily="34" charset="0"/>
              </a:rPr>
              <a:t> , name </a:t>
            </a:r>
            <a:r>
              <a:rPr lang="en-IN" sz="1600" dirty="0">
                <a:solidFill>
                  <a:srgbClr val="834689"/>
                </a:solidFill>
                <a:latin typeface="Liberation Mono"/>
              </a:rPr>
              <a:t>VARCHAR</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50</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 description </a:t>
            </a:r>
            <a:r>
              <a:rPr lang="en-IN" sz="1600" dirty="0">
                <a:solidFill>
                  <a:srgbClr val="834689"/>
                </a:solidFill>
                <a:latin typeface="Liberation Mono"/>
              </a:rPr>
              <a:t>TEXT</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a:t>
            </a:r>
          </a:p>
          <a:p>
            <a:endParaRPr lang="en-IN" sz="800" dirty="0">
              <a:solidFill>
                <a:srgbClr val="0077AA"/>
              </a:solidFill>
              <a:latin typeface="Liberation Mono"/>
              <a:ea typeface="Times New Roman" panose="02020603050405020304" pitchFamily="18" charset="0"/>
            </a:endParaRPr>
          </a:p>
          <a:p>
            <a:r>
              <a:rPr lang="en-IN" sz="1600" dirty="0">
                <a:solidFill>
                  <a:srgbClr val="0077AA"/>
                </a:solidFill>
                <a:latin typeface="Liberation Mono"/>
                <a:ea typeface="Times New Roman" panose="02020603050405020304" pitchFamily="18" charset="0"/>
              </a:rPr>
              <a:t>CREATE</a:t>
            </a:r>
            <a:r>
              <a:rPr lang="en-IN" sz="1600" dirty="0">
                <a:latin typeface="Liberation Mono"/>
                <a:cs typeface="Arial" panose="020B0604020202020204" pitchFamily="34" charset="0"/>
              </a:rPr>
              <a:t> </a:t>
            </a:r>
            <a:r>
              <a:rPr lang="en-IN" sz="1600" dirty="0">
                <a:solidFill>
                  <a:srgbClr val="0077AA"/>
                </a:solidFill>
                <a:latin typeface="Liberation Mono"/>
                <a:ea typeface="Times New Roman" panose="02020603050405020304" pitchFamily="18" charset="0"/>
              </a:rPr>
              <a:t>TABLE</a:t>
            </a:r>
            <a:r>
              <a:rPr lang="en-IN" sz="1600" dirty="0">
                <a:latin typeface="Liberation Mono"/>
                <a:cs typeface="Arial" panose="020B0604020202020204" pitchFamily="34" charset="0"/>
              </a:rPr>
              <a:t> </a:t>
            </a:r>
            <a:r>
              <a:rPr lang="en-IN" sz="1600" dirty="0">
                <a:latin typeface="Liberation Mono"/>
                <a:ea typeface="Times New Roman" panose="02020603050405020304" pitchFamily="18" charset="0"/>
              </a:rPr>
              <a:t>ORDERS</a:t>
            </a:r>
            <a:r>
              <a:rPr lang="en-IN" sz="1600" dirty="0">
                <a:latin typeface="Liberation Mono"/>
                <a:cs typeface="Arial" panose="020B0604020202020204" pitchFamily="34" charset="0"/>
              </a:rPr>
              <a:t> </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orderID </a:t>
            </a:r>
            <a:r>
              <a:rPr lang="en-IN" sz="1600" dirty="0">
                <a:solidFill>
                  <a:srgbClr val="834689"/>
                </a:solidFill>
                <a:latin typeface="Liberation Mono"/>
              </a:rPr>
              <a:t>INT</a:t>
            </a:r>
            <a:r>
              <a:rPr lang="en-IN" sz="1600" dirty="0">
                <a:latin typeface="Liberation Mono"/>
                <a:cs typeface="Arial" panose="020B0604020202020204" pitchFamily="34" charset="0"/>
              </a:rPr>
              <a:t> , customerID </a:t>
            </a:r>
            <a:r>
              <a:rPr lang="en-IN" sz="1600" dirty="0">
                <a:solidFill>
                  <a:srgbClr val="834689"/>
                </a:solidFill>
                <a:latin typeface="Liberation Mono"/>
              </a:rPr>
              <a:t>INT</a:t>
            </a:r>
            <a:r>
              <a:rPr lang="en-IN" sz="1600" dirty="0">
                <a:latin typeface="Liberation Mono"/>
              </a:rPr>
              <a:t>,</a:t>
            </a:r>
            <a:r>
              <a:rPr lang="en-IN" sz="1600" dirty="0">
                <a:latin typeface="Liberation Mono"/>
                <a:cs typeface="Arial" panose="020B0604020202020204" pitchFamily="34" charset="0"/>
              </a:rPr>
              <a:t> orderdate </a:t>
            </a:r>
            <a:r>
              <a:rPr lang="en-IN" sz="1600" dirty="0">
                <a:solidFill>
                  <a:srgbClr val="834689"/>
                </a:solidFill>
                <a:latin typeface="Liberation Mono"/>
              </a:rPr>
              <a:t>DATE</a:t>
            </a:r>
            <a:r>
              <a:rPr lang="en-IN" sz="1600" dirty="0">
                <a:latin typeface="Liberation Mono"/>
                <a:cs typeface="Arial" panose="020B0604020202020204" pitchFamily="34" charset="0"/>
              </a:rPr>
              <a:t>, amount </a:t>
            </a:r>
            <a:r>
              <a:rPr lang="en-IN" sz="1600" dirty="0">
                <a:solidFill>
                  <a:srgbClr val="834689"/>
                </a:solidFill>
                <a:latin typeface="Liberation Mono"/>
                <a:cs typeface="Arial" panose="020B0604020202020204" pitchFamily="34" charset="0"/>
              </a:rPr>
              <a:t>INT</a:t>
            </a:r>
            <a:r>
              <a:rPr lang="en-IN" sz="1600" dirty="0">
                <a:latin typeface="Liberation Mono"/>
                <a:cs typeface="Arial" panose="020B0604020202020204" pitchFamily="34" charset="0"/>
              </a:rPr>
              <a:t>, </a:t>
            </a:r>
            <a:r>
              <a:rPr lang="en-IN" sz="1600" dirty="0">
                <a:solidFill>
                  <a:srgbClr val="DD4A68"/>
                </a:solidFill>
                <a:latin typeface="Liberation Mono"/>
                <a:ea typeface="Times New Roman" panose="02020603050405020304" pitchFamily="18" charset="0"/>
              </a:rPr>
              <a:t>constraint </a:t>
            </a:r>
            <a:r>
              <a:rPr lang="en-IN" sz="1600" dirty="0">
                <a:latin typeface="Liberation Mono"/>
                <a:ea typeface="Times New Roman" panose="02020603050405020304" pitchFamily="18" charset="0"/>
              </a:rPr>
              <a:t>fk_</a:t>
            </a:r>
            <a:r>
              <a:rPr lang="en-IN" sz="1600" dirty="0">
                <a:latin typeface="Liberation Mono"/>
                <a:cs typeface="Arial" panose="020B0604020202020204" pitchFamily="34" charset="0"/>
              </a:rPr>
              <a:t>customerID</a:t>
            </a:r>
            <a:r>
              <a:rPr lang="en-IN" sz="1600" dirty="0">
                <a:solidFill>
                  <a:srgbClr val="DD4A68"/>
                </a:solidFill>
                <a:latin typeface="Liberation Mono"/>
                <a:ea typeface="Times New Roman" panose="02020603050405020304" pitchFamily="18" charset="0"/>
              </a:rPr>
              <a:t> foreign key </a:t>
            </a:r>
            <a:r>
              <a:rPr lang="en-IN" sz="1600" dirty="0">
                <a:solidFill>
                  <a:schemeClr val="bg1">
                    <a:lumMod val="65000"/>
                  </a:schemeClr>
                </a:solidFill>
                <a:latin typeface="Liberation Mono"/>
                <a:ea typeface="Times New Roman" panose="02020603050405020304" pitchFamily="18" charset="0"/>
              </a:rPr>
              <a:t>(</a:t>
            </a:r>
            <a:r>
              <a:rPr lang="en-IN" sz="1600" dirty="0">
                <a:latin typeface="Liberation Mono"/>
                <a:cs typeface="Arial" panose="020B0604020202020204" pitchFamily="34" charset="0"/>
              </a:rPr>
              <a:t>customerID</a:t>
            </a:r>
            <a:r>
              <a:rPr lang="en-IN" sz="1600" dirty="0">
                <a:solidFill>
                  <a:schemeClr val="bg1">
                    <a:lumMod val="65000"/>
                  </a:schemeClr>
                </a:solidFill>
                <a:latin typeface="Liberation Mono"/>
                <a:ea typeface="Times New Roman" panose="02020603050405020304" pitchFamily="18" charset="0"/>
              </a:rPr>
              <a:t>)</a:t>
            </a:r>
            <a:r>
              <a:rPr lang="en-IN" sz="1600" dirty="0">
                <a:solidFill>
                  <a:srgbClr val="DD4A68"/>
                </a:solidFill>
                <a:latin typeface="Liberation Mono"/>
                <a:ea typeface="Times New Roman" panose="02020603050405020304" pitchFamily="18" charset="0"/>
              </a:rPr>
              <a:t> references </a:t>
            </a:r>
            <a:r>
              <a:rPr lang="en-IN" sz="1600" dirty="0">
                <a:latin typeface="Liberation Mono"/>
                <a:ea typeface="Times New Roman" panose="02020603050405020304" pitchFamily="18" charset="0"/>
              </a:rPr>
              <a:t>CUSTOMER</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cID</a:t>
            </a:r>
            <a:r>
              <a:rPr lang="en-IN" sz="1600" dirty="0">
                <a:solidFill>
                  <a:schemeClr val="bg1">
                    <a:lumMod val="65000"/>
                  </a:schemeClr>
                </a:solidFill>
                <a:latin typeface="Liberation Mono"/>
                <a:ea typeface="Times New Roman" panose="02020603050405020304" pitchFamily="18" charset="0"/>
              </a:rPr>
              <a:t>)</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1626802" y="2876744"/>
            <a:ext cx="8860892" cy="1200329"/>
          </a:xfrm>
          <a:prstGeom prst="rect">
            <a:avLst/>
          </a:prstGeom>
        </p:spPr>
        <p:txBody>
          <a:bodyPr wrap="square">
            <a:spAutoFit/>
          </a:bodyPr>
          <a:lstStyle/>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CUSTOMER </a:t>
            </a:r>
            <a:r>
              <a:rPr lang="en-IN" sz="1600" dirty="0">
                <a:solidFill>
                  <a:srgbClr val="0077AA"/>
                </a:solidFill>
                <a:latin typeface="Liberation Mono"/>
              </a:rPr>
              <a:t>VALUES</a:t>
            </a:r>
            <a:r>
              <a:rPr lang="en-IN" sz="1600" dirty="0">
                <a:solidFill>
                  <a:schemeClr val="bg1">
                    <a:lumMod val="65000"/>
                  </a:schemeClr>
                </a:solidFill>
                <a:latin typeface="Liberation Mono"/>
              </a:rPr>
              <a:t>(</a:t>
            </a:r>
            <a:r>
              <a:rPr lang="en-IN" sz="1600" dirty="0">
                <a:latin typeface="Liberation Mono"/>
              </a:rPr>
              <a:t>1, 'saleel', 'description Text 1'</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2, '</a:t>
            </a:r>
            <a:r>
              <a:rPr lang="en-IN" sz="1600" dirty="0" err="1">
                <a:latin typeface="Liberation Mono"/>
              </a:rPr>
              <a:t>vrushali</a:t>
            </a:r>
            <a:r>
              <a:rPr lang="en-IN" sz="1600" dirty="0">
                <a:latin typeface="Liberation Mono"/>
              </a:rPr>
              <a:t>', 'description Text 2'</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3, '</a:t>
            </a:r>
            <a:r>
              <a:rPr lang="en-IN" sz="1600" dirty="0" err="1">
                <a:latin typeface="Liberation Mono"/>
              </a:rPr>
              <a:t>sharmin</a:t>
            </a:r>
            <a:r>
              <a:rPr lang="en-IN" sz="1600" dirty="0">
                <a:latin typeface="Liberation Mono"/>
              </a:rPr>
              <a:t>',  'description Text 3'</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4, '</a:t>
            </a:r>
            <a:r>
              <a:rPr lang="en-IN" sz="1600" dirty="0" err="1">
                <a:latin typeface="Liberation Mono"/>
              </a:rPr>
              <a:t>ruhan</a:t>
            </a:r>
            <a:r>
              <a:rPr lang="en-IN" sz="1600" dirty="0">
                <a:latin typeface="Liberation Mono"/>
              </a:rPr>
              <a:t>', 'description Text 4'</a:t>
            </a:r>
            <a:r>
              <a:rPr lang="en-IN" sz="1600" dirty="0">
                <a:solidFill>
                  <a:schemeClr val="bg1">
                    <a:lumMod val="65000"/>
                  </a:schemeClr>
                </a:solidFill>
                <a:latin typeface="Liberation Mono"/>
              </a:rPr>
              <a:t>)</a:t>
            </a:r>
            <a:r>
              <a:rPr lang="en-IN" sz="1600" dirty="0">
                <a:latin typeface="Liberation Mono"/>
              </a:rPr>
              <a:t>;</a:t>
            </a:r>
          </a:p>
          <a:p>
            <a:endParaRPr lang="en-IN" sz="800" dirty="0">
              <a:latin typeface="Liberation Mono"/>
            </a:endParaRP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ORDERS </a:t>
            </a:r>
            <a:r>
              <a:rPr lang="en-IN" sz="1600" dirty="0">
                <a:solidFill>
                  <a:srgbClr val="0077AA"/>
                </a:solidFill>
                <a:latin typeface="Liberation Mono"/>
              </a:rPr>
              <a:t>VALUES</a:t>
            </a:r>
            <a:r>
              <a:rPr lang="en-IN" sz="1600" dirty="0">
                <a:solidFill>
                  <a:schemeClr val="bg1">
                    <a:lumMod val="65000"/>
                  </a:schemeClr>
                </a:solidFill>
                <a:latin typeface="Liberation Mono"/>
              </a:rPr>
              <a:t>(</a:t>
            </a:r>
            <a:r>
              <a:rPr lang="en-IN" sz="1600" dirty="0">
                <a:latin typeface="Liberation Mono"/>
              </a:rPr>
              <a:t>1, 1, NOW(), 3000</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2, 1, NOW(), 1000</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3, 2, NOW(), 100</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4, 2, NOW(), 300</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5, 2, NOW(), 200</a:t>
            </a:r>
            <a:r>
              <a:rPr lang="en-IN" sz="1600" dirty="0">
                <a:solidFill>
                  <a:schemeClr val="bg1">
                    <a:lumMod val="65000"/>
                  </a:schemeClr>
                </a:solidFill>
                <a:latin typeface="Liberation Mono"/>
              </a:rPr>
              <a:t>)</a:t>
            </a:r>
            <a:r>
              <a:rPr lang="en-IN" sz="1600" dirty="0">
                <a:latin typeface="Liberation Mono"/>
              </a:rPr>
              <a:t>;</a:t>
            </a:r>
          </a:p>
        </p:txBody>
      </p:sp>
    </p:spTree>
    <p:extLst>
      <p:ext uri="{BB962C8B-B14F-4D97-AF65-F5344CB8AC3E}">
        <p14:creationId xmlns:p14="http://schemas.microsoft.com/office/powerpoint/2010/main" val="291648709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206" y="1"/>
            <a:ext cx="9144000" cy="584775"/>
          </a:xfrm>
          <a:prstGeom prst="rect">
            <a:avLst/>
          </a:prstGeom>
          <a:noFill/>
        </p:spPr>
        <p:txBody>
          <a:bodyPr wrap="square">
            <a:spAutoFit/>
          </a:bodyPr>
          <a:lstStyle/>
          <a:p>
            <a:pPr algn="r"/>
            <a:r>
              <a:rPr lang="en-IN" sz="3200" b="1" i="1" dirty="0">
                <a:latin typeface="Arial" pitchFamily="34" charset="0"/>
                <a:cs typeface="Arial" pitchFamily="34" charset="0"/>
              </a:rPr>
              <a:t>Create View</a:t>
            </a:r>
          </a:p>
        </p:txBody>
      </p:sp>
      <p:sp>
        <p:nvSpPr>
          <p:cNvPr id="5" name="Rectangle 4"/>
          <p:cNvSpPr/>
          <p:nvPr/>
        </p:nvSpPr>
        <p:spPr>
          <a:xfrm>
            <a:off x="1617532" y="53938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Example continue</a:t>
            </a:r>
            <a:endParaRPr lang="en-IN" dirty="0">
              <a:solidFill>
                <a:schemeClr val="bg1"/>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4AD92C7-80CE-4328-9380-7B4C6CE184CD}"/>
              </a:ext>
            </a:extLst>
          </p:cNvPr>
          <p:cNvSpPr/>
          <p:nvPr/>
        </p:nvSpPr>
        <p:spPr>
          <a:xfrm>
            <a:off x="1599406" y="1196752"/>
            <a:ext cx="8888288" cy="1815882"/>
          </a:xfrm>
          <a:prstGeom prst="rect">
            <a:avLst/>
          </a:prstGeom>
        </p:spPr>
        <p:txBody>
          <a:bodyPr wrap="square">
            <a:spAutoFit/>
          </a:bodyPr>
          <a:lstStyle/>
          <a:p>
            <a:r>
              <a:rPr lang="en-IN" sz="1600" dirty="0">
                <a:solidFill>
                  <a:srgbClr val="0077AA"/>
                </a:solidFill>
                <a:latin typeface="Liberation Mono"/>
              </a:rPr>
              <a:t>CREATE</a:t>
            </a:r>
            <a:r>
              <a:rPr lang="en-IN" sz="1600" dirty="0">
                <a:latin typeface="Liberation Mono"/>
              </a:rPr>
              <a:t> </a:t>
            </a:r>
            <a:r>
              <a:rPr lang="en-IN" sz="1600" dirty="0">
                <a:solidFill>
                  <a:srgbClr val="0077AA"/>
                </a:solidFill>
                <a:latin typeface="Liberation Mono"/>
              </a:rPr>
              <a:t>VIEW</a:t>
            </a:r>
            <a:r>
              <a:rPr lang="en-IN" sz="1600" dirty="0">
                <a:latin typeface="Liberation Mono"/>
              </a:rPr>
              <a:t> V1 </a:t>
            </a:r>
            <a:r>
              <a:rPr lang="en-IN" sz="1600" dirty="0">
                <a:solidFill>
                  <a:schemeClr val="accent5">
                    <a:lumMod val="50000"/>
                  </a:schemeClr>
                </a:solidFill>
                <a:latin typeface="Liberation Mono"/>
              </a:rPr>
              <a:t>AS</a:t>
            </a:r>
            <a:r>
              <a:rPr lang="en-IN" sz="1600" dirty="0">
                <a:latin typeface="Liberation Mono"/>
              </a:rPr>
              <a:t> </a:t>
            </a:r>
            <a:r>
              <a:rPr lang="en-IN" sz="1600" dirty="0">
                <a:solidFill>
                  <a:srgbClr val="0077AA"/>
                </a:solidFill>
                <a:latin typeface="Liberation Mono"/>
              </a:rPr>
              <a:t>SELECT</a:t>
            </a:r>
            <a:r>
              <a:rPr lang="en-IN" sz="1600" dirty="0">
                <a:latin typeface="Liberation Mono"/>
              </a:rPr>
              <a:t> * </a:t>
            </a:r>
            <a:r>
              <a:rPr lang="en-IN" sz="1600" dirty="0">
                <a:solidFill>
                  <a:srgbClr val="0077AA"/>
                </a:solidFill>
                <a:latin typeface="Liberation Mono"/>
              </a:rPr>
              <a:t>FROM</a:t>
            </a:r>
            <a:r>
              <a:rPr lang="en-IN" sz="1600" dirty="0">
                <a:latin typeface="Liberation Mono"/>
              </a:rPr>
              <a:t> CUSTOMER, ORDERS WHERE CUSTOMER.cID = ORDERS.customerID;</a:t>
            </a:r>
          </a:p>
          <a:p>
            <a:endParaRPr lang="en-IN" sz="1600" dirty="0">
              <a:latin typeface="Liberation Mono"/>
            </a:endParaRPr>
          </a:p>
          <a:p>
            <a:r>
              <a:rPr lang="en-IN" sz="1600" dirty="0">
                <a:solidFill>
                  <a:srgbClr val="0077AA"/>
                </a:solidFill>
                <a:latin typeface="Liberation Mono"/>
              </a:rPr>
              <a:t>CREATE</a:t>
            </a:r>
            <a:r>
              <a:rPr lang="en-IN" sz="1600" dirty="0">
                <a:latin typeface="Liberation Mono"/>
              </a:rPr>
              <a:t> </a:t>
            </a:r>
            <a:r>
              <a:rPr lang="en-IN" sz="1600" dirty="0">
                <a:solidFill>
                  <a:srgbClr val="0077AA"/>
                </a:solidFill>
                <a:latin typeface="Liberation Mono"/>
              </a:rPr>
              <a:t>VIEW</a:t>
            </a:r>
            <a:r>
              <a:rPr lang="en-IN" sz="1600" dirty="0">
                <a:latin typeface="Liberation Mono"/>
              </a:rPr>
              <a:t> V2 </a:t>
            </a:r>
            <a:r>
              <a:rPr lang="en-IN" sz="1600" dirty="0">
                <a:solidFill>
                  <a:schemeClr val="accent5">
                    <a:lumMod val="50000"/>
                  </a:schemeClr>
                </a:solidFill>
                <a:latin typeface="Liberation Mono"/>
              </a:rPr>
              <a:t>AS</a:t>
            </a:r>
            <a:r>
              <a:rPr lang="en-IN" sz="1600" dirty="0">
                <a:latin typeface="Liberation Mono"/>
              </a:rPr>
              <a:t> </a:t>
            </a:r>
            <a:r>
              <a:rPr lang="en-IN" sz="1600" dirty="0">
                <a:solidFill>
                  <a:srgbClr val="0077AA"/>
                </a:solidFill>
                <a:latin typeface="Liberation Mono"/>
              </a:rPr>
              <a:t>SELECT</a:t>
            </a:r>
            <a:r>
              <a:rPr lang="en-IN" sz="1600" dirty="0">
                <a:latin typeface="Liberation Mono"/>
              </a:rPr>
              <a:t> CUSTOMER.* </a:t>
            </a:r>
            <a:r>
              <a:rPr lang="en-IN" sz="1600" dirty="0">
                <a:solidFill>
                  <a:srgbClr val="0077AA"/>
                </a:solidFill>
                <a:latin typeface="Liberation Mono"/>
              </a:rPr>
              <a:t>FROM</a:t>
            </a:r>
            <a:r>
              <a:rPr lang="en-IN" sz="1600" dirty="0">
                <a:latin typeface="Liberation Mono"/>
              </a:rPr>
              <a:t> CUSTOMER, ORDERS WHERE CUSTOMER.cID = ORDERS.customerID;</a:t>
            </a:r>
          </a:p>
          <a:p>
            <a:endParaRPr lang="en-IN" sz="1600" dirty="0">
              <a:latin typeface="Liberation Mono"/>
            </a:endParaRPr>
          </a:p>
          <a:p>
            <a:r>
              <a:rPr lang="en-IN" sz="1600" dirty="0">
                <a:solidFill>
                  <a:srgbClr val="0077AA"/>
                </a:solidFill>
                <a:latin typeface="Liberation Mono"/>
              </a:rPr>
              <a:t>CREATE</a:t>
            </a:r>
            <a:r>
              <a:rPr lang="en-IN" sz="1600" dirty="0">
                <a:latin typeface="Liberation Mono"/>
              </a:rPr>
              <a:t> </a:t>
            </a:r>
            <a:r>
              <a:rPr lang="en-IN" sz="1600" dirty="0">
                <a:solidFill>
                  <a:srgbClr val="0077AA"/>
                </a:solidFill>
                <a:latin typeface="Liberation Mono"/>
              </a:rPr>
              <a:t>VIEW</a:t>
            </a:r>
            <a:r>
              <a:rPr lang="en-IN" sz="1600" dirty="0">
                <a:latin typeface="Liberation Mono"/>
              </a:rPr>
              <a:t> V3 </a:t>
            </a:r>
            <a:r>
              <a:rPr lang="en-IN" sz="1600" dirty="0">
                <a:solidFill>
                  <a:schemeClr val="accent5">
                    <a:lumMod val="50000"/>
                  </a:schemeClr>
                </a:solidFill>
                <a:latin typeface="Liberation Mono"/>
              </a:rPr>
              <a:t>AS</a:t>
            </a:r>
            <a:r>
              <a:rPr lang="en-IN" sz="1600" dirty="0">
                <a:latin typeface="Liberation Mono"/>
              </a:rPr>
              <a:t> </a:t>
            </a:r>
            <a:r>
              <a:rPr lang="en-IN" sz="1600" dirty="0">
                <a:solidFill>
                  <a:srgbClr val="0077AA"/>
                </a:solidFill>
                <a:latin typeface="Liberation Mono"/>
              </a:rPr>
              <a:t>SELECT</a:t>
            </a:r>
            <a:r>
              <a:rPr lang="en-IN" sz="1600" dirty="0">
                <a:latin typeface="Liberation Mono"/>
              </a:rPr>
              <a:t> ORDERS.* </a:t>
            </a:r>
            <a:r>
              <a:rPr lang="en-IN" sz="1600" dirty="0">
                <a:solidFill>
                  <a:srgbClr val="0077AA"/>
                </a:solidFill>
                <a:latin typeface="Liberation Mono"/>
              </a:rPr>
              <a:t>FROM</a:t>
            </a:r>
            <a:r>
              <a:rPr lang="en-IN" sz="1600" dirty="0">
                <a:latin typeface="Liberation Mono"/>
              </a:rPr>
              <a:t> CUSTOMER, ORDERS WHERE CUSTOMER.cID = ORDERS.customerID;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1617532" y="3537590"/>
            <a:ext cx="8870162" cy="2400657"/>
          </a:xfrm>
          <a:prstGeom prst="rect">
            <a:avLst/>
          </a:prstGeom>
        </p:spPr>
        <p:txBody>
          <a:bodyPr wrap="square">
            <a:spAutoFit/>
          </a:bodyPr>
          <a:lstStyle/>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V1</a:t>
            </a:r>
            <a:r>
              <a:rPr lang="en-IN" sz="1600" dirty="0">
                <a:solidFill>
                  <a:schemeClr val="bg1">
                    <a:lumMod val="65000"/>
                  </a:schemeClr>
                </a:solidFill>
                <a:latin typeface="Liberation Mono"/>
              </a:rPr>
              <a:t>(</a:t>
            </a:r>
            <a:r>
              <a:rPr lang="en-IN" sz="1600" dirty="0">
                <a:latin typeface="Liberation Mono"/>
              </a:rPr>
              <a:t>cID, name, description, orderID, customerID, orderdate, amount) </a:t>
            </a:r>
            <a:r>
              <a:rPr lang="en-IN" sz="1600" dirty="0">
                <a:solidFill>
                  <a:srgbClr val="0077AA"/>
                </a:solidFill>
                <a:latin typeface="Liberation Mono"/>
              </a:rPr>
              <a:t>VALUES </a:t>
            </a:r>
            <a:r>
              <a:rPr lang="en-IN" sz="1600" dirty="0">
                <a:solidFill>
                  <a:schemeClr val="bg1">
                    <a:lumMod val="65000"/>
                  </a:schemeClr>
                </a:solidFill>
                <a:latin typeface="Liberation Mono"/>
              </a:rPr>
              <a:t>(</a:t>
            </a:r>
            <a:r>
              <a:rPr lang="en-IN" sz="1600" dirty="0">
                <a:latin typeface="Liberation Mono"/>
              </a:rPr>
              <a:t>10,'S10',"D1", 10, 1, NOW(), 111</a:t>
            </a:r>
            <a:r>
              <a:rPr lang="en-IN" sz="1600" dirty="0">
                <a:solidFill>
                  <a:schemeClr val="bg1">
                    <a:lumMod val="65000"/>
                  </a:schemeClr>
                </a:solidFill>
                <a:latin typeface="Liberation Mono"/>
              </a:rPr>
              <a:t>)</a:t>
            </a:r>
            <a:r>
              <a:rPr lang="en-IN" sz="1600" dirty="0">
                <a:latin typeface="Liberation Mono"/>
              </a:rPr>
              <a:t>;  </a:t>
            </a:r>
            <a:r>
              <a:rPr lang="en-IN" dirty="0">
                <a:solidFill>
                  <a:srgbClr val="00B050"/>
                </a:solidFill>
                <a:latin typeface="Liberation Mono"/>
              </a:rPr>
              <a:t>// Error: </a:t>
            </a:r>
            <a:r>
              <a:rPr lang="en-US" dirty="0">
                <a:solidFill>
                  <a:srgbClr val="00B050"/>
                </a:solidFill>
                <a:latin typeface="Liberation Mono"/>
              </a:rPr>
              <a:t>Can not modify more than one base table through a join view 'db5.v1’</a:t>
            </a:r>
            <a:endParaRPr lang="en-US" sz="1600" dirty="0">
              <a:solidFill>
                <a:srgbClr val="00B050"/>
              </a:solidFill>
              <a:latin typeface="Liberation Mono"/>
            </a:endParaRPr>
          </a:p>
          <a:p>
            <a:endParaRPr lang="en-IN" sz="1600" dirty="0">
              <a:solidFill>
                <a:srgbClr val="00B050"/>
              </a:solidFill>
              <a:latin typeface="Liberation Mono"/>
            </a:endParaRPr>
          </a:p>
          <a:p>
            <a:r>
              <a:rPr lang="en-IN" dirty="0">
                <a:solidFill>
                  <a:srgbClr val="00B050"/>
                </a:solidFill>
                <a:latin typeface="Liberation Mono"/>
              </a:rPr>
              <a:t>// We may get  Error: </a:t>
            </a:r>
            <a:r>
              <a:rPr lang="en-US" dirty="0">
                <a:solidFill>
                  <a:srgbClr val="00B050"/>
                </a:solidFill>
                <a:latin typeface="Liberation Mono"/>
              </a:rPr>
              <a:t>Can not insert into join view 'db5.v2' without fields list.</a:t>
            </a:r>
          </a:p>
          <a:p>
            <a:endParaRPr lang="en-IN" sz="1600" dirty="0">
              <a:solidFill>
                <a:srgbClr val="00B050"/>
              </a:solidFill>
              <a:latin typeface="Liberation Mono"/>
            </a:endParaRP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V2</a:t>
            </a:r>
            <a:r>
              <a:rPr lang="en-IN" sz="1600" dirty="0">
                <a:solidFill>
                  <a:schemeClr val="bg1">
                    <a:lumMod val="65000"/>
                  </a:schemeClr>
                </a:solidFill>
                <a:latin typeface="Liberation Mono"/>
              </a:rPr>
              <a:t>(</a:t>
            </a:r>
            <a:r>
              <a:rPr lang="en-IN" sz="1600" dirty="0">
                <a:latin typeface="Liberation Mono"/>
              </a:rPr>
              <a:t>cID, name, description</a:t>
            </a:r>
            <a:r>
              <a:rPr lang="en-IN" sz="1600" dirty="0">
                <a:solidFill>
                  <a:schemeClr val="bg1">
                    <a:lumMod val="65000"/>
                  </a:schemeClr>
                </a:solidFill>
                <a:latin typeface="Liberation Mono"/>
              </a:rPr>
              <a:t>)</a:t>
            </a:r>
            <a:r>
              <a:rPr lang="en-IN" sz="1600" dirty="0">
                <a:latin typeface="Liberation Mono"/>
              </a:rPr>
              <a:t> </a:t>
            </a:r>
            <a:r>
              <a:rPr lang="en-IN" sz="1600" dirty="0">
                <a:solidFill>
                  <a:srgbClr val="0077AA"/>
                </a:solidFill>
                <a:latin typeface="Liberation Mono"/>
              </a:rPr>
              <a:t>VALUES</a:t>
            </a:r>
            <a:r>
              <a:rPr lang="en-IN" sz="1600" dirty="0">
                <a:solidFill>
                  <a:schemeClr val="bg1">
                    <a:lumMod val="65000"/>
                  </a:schemeClr>
                </a:solidFill>
                <a:latin typeface="Liberation Mono"/>
              </a:rPr>
              <a:t>(</a:t>
            </a:r>
            <a:r>
              <a:rPr lang="en-IN" sz="1600" dirty="0">
                <a:latin typeface="Liberation Mono"/>
              </a:rPr>
              <a:t>5, '</a:t>
            </a:r>
            <a:r>
              <a:rPr lang="en-IN" sz="1600" dirty="0" err="1">
                <a:latin typeface="Liberation Mono"/>
              </a:rPr>
              <a:t>neel</a:t>
            </a:r>
            <a:r>
              <a:rPr lang="en-IN" sz="1600" dirty="0">
                <a:latin typeface="Liberation Mono"/>
              </a:rPr>
              <a:t>', 'description Text 5'</a:t>
            </a:r>
            <a:r>
              <a:rPr lang="en-IN" sz="1600" dirty="0">
                <a:solidFill>
                  <a:schemeClr val="bg1">
                    <a:lumMod val="65000"/>
                  </a:schemeClr>
                </a:solidFill>
                <a:latin typeface="Liberation Mono"/>
              </a:rPr>
              <a:t>)</a:t>
            </a:r>
            <a:r>
              <a:rPr lang="en-IN" sz="1600" dirty="0">
                <a:latin typeface="Liberation Mono"/>
              </a:rPr>
              <a:t>; </a:t>
            </a:r>
          </a:p>
          <a:p>
            <a:endParaRPr lang="en-IN" sz="1600" dirty="0">
              <a:latin typeface="Liberation Mono"/>
            </a:endParaRP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V3</a:t>
            </a:r>
            <a:r>
              <a:rPr lang="en-IN" sz="1600" dirty="0">
                <a:solidFill>
                  <a:schemeClr val="bg1">
                    <a:lumMod val="65000"/>
                  </a:schemeClr>
                </a:solidFill>
                <a:latin typeface="Liberation Mono"/>
              </a:rPr>
              <a:t>(</a:t>
            </a:r>
            <a:r>
              <a:rPr lang="en-IN" sz="1600" dirty="0">
                <a:latin typeface="Liberation Mono"/>
              </a:rPr>
              <a:t>orderID, customerID, orderdate, amount</a:t>
            </a:r>
            <a:r>
              <a:rPr lang="en-IN" sz="1600" dirty="0">
                <a:solidFill>
                  <a:schemeClr val="bg1">
                    <a:lumMod val="65000"/>
                  </a:schemeClr>
                </a:solidFill>
                <a:latin typeface="Liberation Mono"/>
              </a:rPr>
              <a:t>)</a:t>
            </a:r>
            <a:r>
              <a:rPr lang="en-IN" sz="1600" dirty="0">
                <a:latin typeface="Liberation Mono"/>
              </a:rPr>
              <a:t> </a:t>
            </a:r>
            <a:r>
              <a:rPr lang="en-IN" sz="1600" dirty="0">
                <a:solidFill>
                  <a:srgbClr val="0077AA"/>
                </a:solidFill>
                <a:latin typeface="Liberation Mono"/>
              </a:rPr>
              <a:t>VALUES</a:t>
            </a:r>
            <a:r>
              <a:rPr lang="en-IN" sz="1600" dirty="0">
                <a:solidFill>
                  <a:schemeClr val="bg1">
                    <a:lumMod val="65000"/>
                  </a:schemeClr>
                </a:solidFill>
                <a:latin typeface="Liberation Mono"/>
              </a:rPr>
              <a:t>(</a:t>
            </a:r>
            <a:r>
              <a:rPr lang="en-IN" sz="1600" dirty="0">
                <a:latin typeface="Liberation Mono"/>
              </a:rPr>
              <a:t>6, 1, NOW(), 200</a:t>
            </a:r>
            <a:r>
              <a:rPr lang="en-IN" sz="1600" dirty="0">
                <a:solidFill>
                  <a:schemeClr val="bg1">
                    <a:lumMod val="65000"/>
                  </a:schemeClr>
                </a:solidFill>
                <a:latin typeface="Liberation Mono"/>
              </a:rPr>
              <a:t>)</a:t>
            </a:r>
            <a:r>
              <a:rPr lang="en-IN" sz="1600" dirty="0">
                <a:latin typeface="Liberation Mono"/>
              </a:rPr>
              <a:t>;</a:t>
            </a:r>
          </a:p>
        </p:txBody>
      </p:sp>
    </p:spTree>
    <p:extLst>
      <p:ext uri="{BB962C8B-B14F-4D97-AF65-F5344CB8AC3E}">
        <p14:creationId xmlns:p14="http://schemas.microsoft.com/office/powerpoint/2010/main" val="423812671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182" y="1425714"/>
            <a:ext cx="8761859" cy="369332"/>
          </a:xfrm>
          <a:prstGeom prst="rect">
            <a:avLst/>
          </a:prstGeom>
          <a:solidFill>
            <a:schemeClr val="bg1"/>
          </a:solidFill>
        </p:spPr>
        <p:txBody>
          <a:bodyPr wrap="square">
            <a:spAutoFit/>
          </a:bodyPr>
          <a:lstStyle/>
          <a:p>
            <a:r>
              <a:rPr lang="en-US" dirty="0">
                <a:solidFill>
                  <a:srgbClr val="0077AA"/>
                </a:solidFill>
                <a:latin typeface="Liberation Mono"/>
              </a:rPr>
              <a:t>SHOW CREATE VIEW view_name</a:t>
            </a:r>
            <a:endParaRPr lang="en-IN" dirty="0">
              <a:solidFill>
                <a:srgbClr val="0077AA"/>
              </a:solidFill>
              <a:latin typeface="Liberation Mono"/>
            </a:endParaRPr>
          </a:p>
        </p:txBody>
      </p:sp>
      <p:sp>
        <p:nvSpPr>
          <p:cNvPr id="3" name="Rectangle 2"/>
          <p:cNvSpPr/>
          <p:nvPr/>
        </p:nvSpPr>
        <p:spPr>
          <a:xfrm>
            <a:off x="1676182" y="18699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182" y="2706472"/>
            <a:ext cx="8761859"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182" y="36225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383323227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Alter / Drop View</a:t>
            </a:r>
          </a:p>
        </p:txBody>
      </p:sp>
      <p:sp>
        <p:nvSpPr>
          <p:cNvPr id="5" name="Rectangle 4"/>
          <p:cNvSpPr/>
          <p:nvPr/>
        </p:nvSpPr>
        <p:spPr>
          <a:xfrm>
            <a:off x="1599992"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changes the definition of a view, which must exist.</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676182" y="1371600"/>
            <a:ext cx="8838049" cy="923330"/>
          </a:xfrm>
          <a:prstGeom prst="rect">
            <a:avLst/>
          </a:prstGeom>
        </p:spPr>
        <p:txBody>
          <a:bodyPr wrap="square">
            <a:spAutoFit/>
          </a:bodyPr>
          <a:lstStyle/>
          <a:p>
            <a:r>
              <a:rPr lang="en-IN" dirty="0">
                <a:solidFill>
                  <a:srgbClr val="0077AA"/>
                </a:solidFill>
                <a:latin typeface="Liberation Mono"/>
              </a:rPr>
              <a:t>ALTER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9" name="Rectangle 8"/>
          <p:cNvSpPr/>
          <p:nvPr/>
        </p:nvSpPr>
        <p:spPr>
          <a:xfrm>
            <a:off x="1676182" y="3239870"/>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1599992" y="27432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VIEW removes one or more views.</a:t>
            </a:r>
            <a:endParaRPr lang="en-IN"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5968506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182" y="152400"/>
            <a:ext cx="8838049" cy="338554"/>
          </a:xfrm>
          <a:prstGeom prst="rect">
            <a:avLst/>
          </a:prstGeom>
          <a:solidFill>
            <a:schemeClr val="bg1"/>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p>
        </p:txBody>
      </p:sp>
      <p:sp>
        <p:nvSpPr>
          <p:cNvPr id="4" name="Rectangle 3"/>
          <p:cNvSpPr/>
          <p:nvPr/>
        </p:nvSpPr>
        <p:spPr>
          <a:xfrm>
            <a:off x="1451736" y="3429000"/>
            <a:ext cx="9787006" cy="1631216"/>
          </a:xfrm>
          <a:prstGeom prst="rect">
            <a:avLst/>
          </a:prstGeom>
        </p:spPr>
        <p:txBody>
          <a:bodyPr wrap="square">
            <a:spAutoFit/>
          </a:bodyPr>
          <a:lstStyle/>
          <a:p>
            <a:pPr algn="just"/>
            <a:r>
              <a:rPr lang="en-US" sz="2000" dirty="0">
                <a:solidFill>
                  <a:schemeClr val="bg1"/>
                </a:solidFill>
              </a:rPr>
              <a:t>An index is a schema object. It is used by the server to speed up the retrieval of rows by using a pointer. It can reduce disk I/O(input/output) by using a rapid path access method to locate data quickly. An index helps to speed up select queries and where clauses, but it slows down data input, with the update and the insert statements. Indexes can be created or dropped with no effect on the data.</a:t>
            </a:r>
          </a:p>
        </p:txBody>
      </p:sp>
    </p:spTree>
    <p:extLst>
      <p:ext uri="{BB962C8B-B14F-4D97-AF65-F5344CB8AC3E}">
        <p14:creationId xmlns:p14="http://schemas.microsoft.com/office/powerpoint/2010/main" val="415478542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Index</a:t>
            </a:r>
          </a:p>
        </p:txBody>
      </p:sp>
      <p:sp>
        <p:nvSpPr>
          <p:cNvPr id="3" name="Rectangle 2"/>
          <p:cNvSpPr/>
          <p:nvPr/>
        </p:nvSpPr>
        <p:spPr>
          <a:xfrm>
            <a:off x="1599992" y="838200"/>
            <a:ext cx="8990430"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599992" y="2527282"/>
            <a:ext cx="8990430" cy="1631216"/>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t>
            </a:r>
            <a:r>
              <a:rPr lang="en-IN">
                <a:latin typeface="Arial" panose="020B0604020202020204" pitchFamily="34" charset="0"/>
                <a:cs typeface="Arial" panose="020B0604020202020204" pitchFamily="34" charset="0"/>
              </a:rPr>
              <a:t>any left most </a:t>
            </a:r>
            <a:r>
              <a:rPr lang="en-IN" dirty="0">
                <a:latin typeface="Arial" panose="020B0604020202020204" pitchFamily="34" charset="0"/>
                <a:cs typeface="Arial" panose="020B0604020202020204" pitchFamily="34" charset="0"/>
              </a:rPr>
              <a:t>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599992" y="4419600"/>
            <a:ext cx="8990430" cy="400110"/>
          </a:xfrm>
          <a:prstGeom prst="rect">
            <a:avLst/>
          </a:prstGeom>
          <a:solidFill>
            <a:srgbClr val="FFFF00"/>
          </a:solidFill>
        </p:spPr>
        <p:txBody>
          <a:bodyPr wrap="square">
            <a:spAutoFit/>
          </a:bodyPr>
          <a:lstStyle/>
          <a:p>
            <a:r>
              <a:rPr lang="en-IN" sz="2000" dirty="0">
                <a:latin typeface="Arial" panose="020B0604020202020204" pitchFamily="34" charset="0"/>
                <a:cs typeface="Arial" panose="020B0604020202020204" pitchFamily="34" charset="0"/>
              </a:rPr>
              <a:t>If we drop the base table, the INDEX will be dropped automatically.</a:t>
            </a:r>
            <a:endParaRPr lang="en-IN"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255259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Index</a:t>
            </a:r>
          </a:p>
        </p:txBody>
      </p:sp>
      <p:sp>
        <p:nvSpPr>
          <p:cNvPr id="3" name="Rectangle 2"/>
          <p:cNvSpPr/>
          <p:nvPr/>
        </p:nvSpPr>
        <p:spPr>
          <a:xfrm>
            <a:off x="1599992"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676182" y="1600202"/>
            <a:ext cx="8838049" cy="646331"/>
          </a:xfrm>
          <a:prstGeom prst="rect">
            <a:avLst/>
          </a:prstGeom>
        </p:spPr>
        <p:txBody>
          <a:bodyPr wrap="square">
            <a:spAutoFit/>
          </a:bodyPr>
          <a:lstStyle/>
          <a:p>
            <a:r>
              <a:rPr lang="en-IN" dirty="0">
                <a:solidFill>
                  <a:srgbClr val="0077AA"/>
                </a:solidFill>
                <a:latin typeface="Liberation Mono"/>
              </a:rPr>
              <a:t>CREATE [UNIQUE] INDEX index_name</a:t>
            </a:r>
          </a:p>
          <a:p>
            <a:r>
              <a:rPr lang="en-IN" dirty="0">
                <a:solidFill>
                  <a:srgbClr val="0077AA"/>
                </a:solidFill>
                <a:latin typeface="Liberation Mono"/>
              </a:rPr>
              <a:t>    ON tbl_name (index_col_name,...)</a:t>
            </a:r>
            <a:endParaRPr lang="en-US" dirty="0">
              <a:solidFill>
                <a:srgbClr val="0077AA"/>
              </a:solidFill>
              <a:latin typeface="Liberation Mono"/>
            </a:endParaRPr>
          </a:p>
        </p:txBody>
      </p:sp>
      <p:sp>
        <p:nvSpPr>
          <p:cNvPr id="7" name="Rectangle 6"/>
          <p:cNvSpPr/>
          <p:nvPr/>
        </p:nvSpPr>
        <p:spPr>
          <a:xfrm>
            <a:off x="1676182" y="2433938"/>
            <a:ext cx="8838049" cy="830997"/>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UNIQUE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371107205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5" name="Rectangle 4"/>
          <p:cNvSpPr/>
          <p:nvPr/>
        </p:nvSpPr>
        <p:spPr>
          <a:xfrm>
            <a:off x="1676182" y="1425715"/>
            <a:ext cx="8761859" cy="1200329"/>
          </a:xfrm>
          <a:prstGeom prst="rect">
            <a:avLst/>
          </a:prstGeom>
          <a:solidFill>
            <a:schemeClr val="bg1"/>
          </a:solidFill>
        </p:spPr>
        <p:txBody>
          <a:bodyPr wrap="square">
            <a:spAutoFit/>
          </a:bodyPr>
          <a:lstStyle/>
          <a:p>
            <a:r>
              <a:rPr lang="en-US" dirty="0">
                <a:solidFill>
                  <a:srgbClr val="0077AA"/>
                </a:solidFill>
                <a:latin typeface="Liberation Mono"/>
              </a:rPr>
              <a:t>SHOW {INDEX | INDEXES | KEYS}</a:t>
            </a:r>
          </a:p>
          <a:p>
            <a:r>
              <a:rPr lang="en-US" dirty="0">
                <a:solidFill>
                  <a:srgbClr val="0077AA"/>
                </a:solidFill>
                <a:latin typeface="Liberation Mono"/>
              </a:rPr>
              <a:t>    {FROM | IN} tbl_name</a:t>
            </a:r>
          </a:p>
          <a:p>
            <a:r>
              <a:rPr lang="en-US" dirty="0">
                <a:solidFill>
                  <a:srgbClr val="0077AA"/>
                </a:solidFill>
                <a:latin typeface="Liberation Mono"/>
              </a:rPr>
              <a:t>    [{FROM | IN} db_name]</a:t>
            </a:r>
          </a:p>
          <a:p>
            <a:r>
              <a:rPr lang="en-US" dirty="0">
                <a:solidFill>
                  <a:srgbClr val="0077AA"/>
                </a:solidFill>
                <a:latin typeface="Liberation Mono"/>
              </a:rPr>
              <a:t>    [WHERE expr]</a:t>
            </a:r>
            <a:endParaRPr lang="en-IN" dirty="0">
              <a:solidFill>
                <a:srgbClr val="0077AA"/>
              </a:solidFill>
              <a:latin typeface="Liberation Mono"/>
            </a:endParaRPr>
          </a:p>
        </p:txBody>
      </p:sp>
      <p:sp>
        <p:nvSpPr>
          <p:cNvPr id="3" name="Rectangle 2"/>
          <p:cNvSpPr/>
          <p:nvPr/>
        </p:nvSpPr>
        <p:spPr>
          <a:xfrm>
            <a:off x="1676182" y="2860591"/>
            <a:ext cx="8838049" cy="830997"/>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ea typeface="Arial Unicode MS"/>
                <a:cs typeface="Arial" panose="020B0604020202020204" pitchFamily="34" charset="0"/>
              </a:rPr>
              <a:t> table_name, index_name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INFORMATION_SCHEMA.STATISTICS;</a:t>
            </a:r>
          </a:p>
        </p:txBody>
      </p:sp>
      <p:sp>
        <p:nvSpPr>
          <p:cNvPr id="6" name="Rectangle 5"/>
          <p:cNvSpPr/>
          <p:nvPr/>
        </p:nvSpPr>
        <p:spPr>
          <a:xfrm>
            <a:off x="1676182" y="38511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Tree>
    <p:extLst>
      <p:ext uri="{BB962C8B-B14F-4D97-AF65-F5344CB8AC3E}">
        <p14:creationId xmlns:p14="http://schemas.microsoft.com/office/powerpoint/2010/main" val="256286311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Drop Index</a:t>
            </a:r>
          </a:p>
        </p:txBody>
      </p:sp>
      <p:sp>
        <p:nvSpPr>
          <p:cNvPr id="3" name="Rectangle 2"/>
          <p:cNvSpPr/>
          <p:nvPr/>
        </p:nvSpPr>
        <p:spPr>
          <a:xfrm>
            <a:off x="1599992"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INDEX drops the index named index_name from the table tbl_name.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76182" y="1425714"/>
            <a:ext cx="8761859" cy="369332"/>
          </a:xfrm>
          <a:prstGeom prst="rect">
            <a:avLst/>
          </a:prstGeom>
          <a:solidFill>
            <a:schemeClr val="bg1"/>
          </a:solidFill>
        </p:spPr>
        <p:txBody>
          <a:bodyPr wrap="square">
            <a:spAutoFit/>
          </a:bodyPr>
          <a:lstStyle/>
          <a:p>
            <a:r>
              <a:rPr lang="en-IN" dirty="0">
                <a:solidFill>
                  <a:srgbClr val="0077AA"/>
                </a:solidFill>
                <a:latin typeface="Liberation Mono"/>
              </a:rPr>
              <a:t>DROP INDEX index_name ON tbl_name</a:t>
            </a:r>
          </a:p>
        </p:txBody>
      </p:sp>
      <p:sp>
        <p:nvSpPr>
          <p:cNvPr id="6" name="Rectangle 5"/>
          <p:cNvSpPr/>
          <p:nvPr/>
        </p:nvSpPr>
        <p:spPr>
          <a:xfrm>
            <a:off x="1676182" y="1981203"/>
            <a:ext cx="8838049" cy="461665"/>
          </a:xfrm>
          <a:prstGeom prst="rect">
            <a:avLst/>
          </a:prstGeom>
        </p:spPr>
        <p:txBody>
          <a:bodyPr wrap="squar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a:t>
            </a:r>
            <a:r>
              <a:rPr lang="en-IN" sz="1600" dirty="0">
                <a:latin typeface="Arial" panose="020B0604020202020204" pitchFamily="34" charset="0"/>
                <a:ea typeface="Times New Roman" panose="02020603050405020304" pitchFamily="18" charset="0"/>
              </a:rPr>
              <a:t> EMPLOYEE</a:t>
            </a:r>
            <a:r>
              <a:rPr lang="en-IN" sz="1600" dirty="0">
                <a:latin typeface="Arial" panose="020B0604020202020204" pitchFamily="34" charset="0"/>
                <a:ea typeface="Arial Unicode MS"/>
                <a:cs typeface="Arial" panose="020B0604020202020204" pitchFamily="34" charset="0"/>
              </a:rPr>
              <a:t>;</a:t>
            </a:r>
          </a:p>
        </p:txBody>
      </p:sp>
    </p:spTree>
    <p:extLst>
      <p:ext uri="{BB962C8B-B14F-4D97-AF65-F5344CB8AC3E}">
        <p14:creationId xmlns:p14="http://schemas.microsoft.com/office/powerpoint/2010/main" val="67889942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Tree>
    <p:extLst>
      <p:ext uri="{BB962C8B-B14F-4D97-AF65-F5344CB8AC3E}">
        <p14:creationId xmlns:p14="http://schemas.microsoft.com/office/powerpoint/2010/main" val="23702938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52372" y="914401"/>
            <a:ext cx="8685669" cy="1261884"/>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A relational database management system (RDBMS) is a database management system (DBMS) that is based on the </a:t>
            </a:r>
            <a:r>
              <a:rPr lang="en-IN" sz="2800" b="1" dirty="0">
                <a:solidFill>
                  <a:srgbClr val="C00000"/>
                </a:solidFill>
                <a:latin typeface="Arial" panose="020B0604020202020204" pitchFamily="34" charset="0"/>
                <a:cs typeface="Arial" panose="020B0604020202020204" pitchFamily="34" charset="0"/>
              </a:rPr>
              <a:t>relational model</a:t>
            </a:r>
            <a:r>
              <a:rPr lang="en-IN" sz="2400" b="1" dirty="0">
                <a:latin typeface="Arial" panose="020B0604020202020204" pitchFamily="34" charset="0"/>
                <a:cs typeface="Arial" panose="020B0604020202020204" pitchFamily="34" charset="0"/>
              </a:rPr>
              <a:t>.</a:t>
            </a:r>
          </a:p>
        </p:txBody>
      </p:sp>
      <p:sp>
        <p:nvSpPr>
          <p:cNvPr id="6" name="Rectangle 5"/>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relational database management system?</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sp>
        <p:nvSpPr>
          <p:cNvPr id="2" name="Rectangle 1"/>
          <p:cNvSpPr/>
          <p:nvPr/>
        </p:nvSpPr>
        <p:spPr>
          <a:xfrm>
            <a:off x="1752372" y="2269628"/>
            <a:ext cx="2165978"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grpSp>
        <p:nvGrpSpPr>
          <p:cNvPr id="8" name="Group 7">
            <a:extLst>
              <a:ext uri="{FF2B5EF4-FFF2-40B4-BE49-F238E27FC236}">
                <a16:creationId xmlns:a16="http://schemas.microsoft.com/office/drawing/2014/main" id="{9B9E6FC1-B1D0-4BB5-820D-E5CA5904A39A}"/>
              </a:ext>
            </a:extLst>
          </p:cNvPr>
          <p:cNvGrpSpPr/>
          <p:nvPr/>
        </p:nvGrpSpPr>
        <p:grpSpPr>
          <a:xfrm>
            <a:off x="1828562" y="2333996"/>
            <a:ext cx="8656590" cy="4047332"/>
            <a:chOff x="1828562" y="2277271"/>
            <a:chExt cx="8656590" cy="4047332"/>
          </a:xfrm>
        </p:grpSpPr>
        <p:sp>
          <p:nvSpPr>
            <p:cNvPr id="3" name="Rectangle 2"/>
            <p:cNvSpPr/>
            <p:nvPr/>
          </p:nvSpPr>
          <p:spPr>
            <a:xfrm>
              <a:off x="1828562" y="2740223"/>
              <a:ext cx="3733314" cy="2862322"/>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73165" y="2277271"/>
              <a:ext cx="4911987" cy="1272817"/>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36231" y="3651004"/>
              <a:ext cx="1301829" cy="130199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14248" y="4334454"/>
              <a:ext cx="3123793" cy="1990149"/>
            </a:xfrm>
            <a:prstGeom prst="rect">
              <a:avLst/>
            </a:prstGeom>
          </p:spPr>
        </p:pic>
      </p:grpSp>
    </p:spTree>
    <p:extLst>
      <p:ext uri="{BB962C8B-B14F-4D97-AF65-F5344CB8AC3E}">
        <p14:creationId xmlns:p14="http://schemas.microsoft.com/office/powerpoint/2010/main" val="15088006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Temporary Table</a:t>
            </a:r>
            <a:endParaRPr lang="en-IN" sz="3600" dirty="0">
              <a:latin typeface="Arial" panose="020B0604020202020204" pitchFamily="34" charset="0"/>
              <a:cs typeface="Arial" panose="020B0604020202020204" pitchFamily="34" charset="0"/>
            </a:endParaRPr>
          </a:p>
        </p:txBody>
      </p:sp>
      <p:sp>
        <p:nvSpPr>
          <p:cNvPr id="2" name="Rectangle 1"/>
          <p:cNvSpPr/>
          <p:nvPr/>
        </p:nvSpPr>
        <p:spPr>
          <a:xfrm>
            <a:off x="1752372" y="869754"/>
            <a:ext cx="8685669" cy="5078313"/>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You can use the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keyword when creating a table.</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 A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Use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The permanent (original) table becomes hidden (inaccessible) to the client who creates the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 with same name as the original.</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If you issue a DROP TABLE statement, the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 is removed and the original table reappears, it is possible, only when then original </a:t>
            </a:r>
            <a:r>
              <a:rPr lang="en-IN" i="1" dirty="0">
                <a:latin typeface="Segoe UI Light" panose="020B0502040204020203" pitchFamily="34" charset="0"/>
                <a:cs typeface="Segoe UI Light" panose="020B0502040204020203" pitchFamily="34" charset="0"/>
              </a:rPr>
              <a:t>tbl_name</a:t>
            </a:r>
            <a:r>
              <a:rPr lang="en-IN" dirty="0">
                <a:latin typeface="Segoe UI Light" panose="020B0502040204020203" pitchFamily="34" charset="0"/>
                <a:cs typeface="Segoe UI Light" panose="020B0502040204020203" pitchFamily="34" charset="0"/>
              </a:rPr>
              <a:t> and temporary </a:t>
            </a:r>
            <a:r>
              <a:rPr lang="en-IN" i="1" dirty="0">
                <a:latin typeface="Segoe UI Light" panose="020B0502040204020203" pitchFamily="34" charset="0"/>
                <a:cs typeface="Segoe UI Light" panose="020B0502040204020203" pitchFamily="34" charset="0"/>
              </a:rPr>
              <a:t>tbl_name</a:t>
            </a:r>
            <a:r>
              <a:rPr lang="en-IN" dirty="0">
                <a:latin typeface="Segoe UI Light" panose="020B0502040204020203" pitchFamily="34" charset="0"/>
                <a:cs typeface="Segoe UI Light" panose="020B0502040204020203" pitchFamily="34" charset="0"/>
              </a:rPr>
              <a:t> are same.</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The original table also reappears if you rename the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a:t>
            </a:r>
          </a:p>
          <a:p>
            <a:endParaRPr lang="en-IN"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75406844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TEMPORARY TABLE ... LIKE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3"/>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1676182" y="1563469"/>
            <a:ext cx="8838049"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8" name="Rectangle 7"/>
          <p:cNvSpPr/>
          <p:nvPr/>
        </p:nvSpPr>
        <p:spPr>
          <a:xfrm>
            <a:off x="1599992" y="4286256"/>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TEMPORARY</a:t>
            </a:r>
            <a:r>
              <a:rPr lang="en-IN" dirty="0">
                <a:solidFill>
                  <a:srgbClr val="298AE5"/>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EMP;</a:t>
            </a:r>
          </a:p>
        </p:txBody>
      </p:sp>
      <p:sp>
        <p:nvSpPr>
          <p:cNvPr id="6" name="Rectangle 5"/>
          <p:cNvSpPr/>
          <p:nvPr/>
        </p:nvSpPr>
        <p:spPr>
          <a:xfrm>
            <a:off x="1599992" y="2057400"/>
            <a:ext cx="8990430" cy="923330"/>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1599992" y="3048000"/>
            <a:ext cx="8990430" cy="923330"/>
          </a:xfrm>
          <a:prstGeom prst="rect">
            <a:avLst/>
          </a:prstGeom>
          <a:solidFill>
            <a:schemeClr val="bg1"/>
          </a:solid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1599992" y="4934562"/>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286294799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51784"/>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1676182" y="3666184"/>
            <a:ext cx="8838049" cy="1477328"/>
          </a:xfrm>
          <a:prstGeom prst="rect">
            <a:avLst/>
          </a:prstGeom>
        </p:spPr>
        <p:txBody>
          <a:bodyPr wrap="square">
            <a:spAutoFit/>
          </a:bodyPr>
          <a:lstStyle/>
          <a:p>
            <a:r>
              <a:rPr lang="en-US" dirty="0"/>
              <a:t>To create a raw data snapshot of MyISAM tables, you can use standard copy tools such as </a:t>
            </a:r>
            <a:r>
              <a:rPr lang="en-US" dirty="0" err="1"/>
              <a:t>cp</a:t>
            </a:r>
            <a:r>
              <a:rPr lang="en-US" dirty="0"/>
              <a:t>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6" name="Rectangle 5"/>
          <p:cNvSpPr/>
          <p:nvPr/>
        </p:nvSpPr>
        <p:spPr>
          <a:xfrm>
            <a:off x="808794" y="57859"/>
            <a:ext cx="10715700" cy="2585323"/>
          </a:xfrm>
          <a:prstGeom prst="rect">
            <a:avLst/>
          </a:prstGeom>
        </p:spPr>
        <p:txBody>
          <a:bodyPr wrap="square">
            <a:spAutoFit/>
          </a:bodyPr>
          <a:lstStyle/>
          <a:p>
            <a:pPr marL="342900" indent="-342900">
              <a:buFont typeface="Arial" panose="020B0604020202020204" pitchFamily="34" charset="0"/>
              <a:buChar char="•"/>
            </a:pPr>
            <a:r>
              <a:rPr lang="en-US" dirty="0">
                <a:solidFill>
                  <a:srgbClr val="C41A1A"/>
                </a:solidFill>
              </a:rPr>
              <a:t>mysqldump -uroot -p db1 &gt;&gt; d:\bk.sql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-u[username] -p[password] --all-databases &gt; D:\db_backup.sql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-P 3306 -h 192.168.100.26 -usaleel -psaleel db_name &gt; 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a:t>
            </a:r>
            <a:r>
              <a:rPr lang="en-US" dirty="0">
                <a:solidFill>
                  <a:srgbClr val="0070C0"/>
                </a:solidFill>
              </a:rPr>
              <a:t>--column-statistics=0  </a:t>
            </a:r>
            <a:r>
              <a:rPr lang="en-US" dirty="0">
                <a:solidFill>
                  <a:srgbClr val="C41A1A"/>
                </a:solidFill>
              </a:rPr>
              <a:t>-P 3306 -h 192.168.100.26 -usaleel -psaleel db_name &gt; 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 -P 3306 –h192.168.100.74  -uroot -proot &lt; D:\ backup_fileName.sql saleel</a:t>
            </a:r>
          </a:p>
        </p:txBody>
      </p:sp>
    </p:spTree>
    <p:extLst>
      <p:ext uri="{BB962C8B-B14F-4D97-AF65-F5344CB8AC3E}">
        <p14:creationId xmlns:p14="http://schemas.microsoft.com/office/powerpoint/2010/main" val="168177334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1828562" y="3276601"/>
            <a:ext cx="8533289" cy="646331"/>
          </a:xfrm>
          <a:prstGeom prst="rect">
            <a:avLst/>
          </a:prstGeom>
        </p:spPr>
        <p:txBody>
          <a:bodyPr wrap="square">
            <a:spAutoFit/>
          </a:bodyPr>
          <a:lstStyle/>
          <a:p>
            <a:r>
              <a:rPr lang="en-US" dirty="0"/>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404409011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3</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181155977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p>
            <a:pPr lvl="0" algn="ctr">
              <a:spcBef>
                <a:spcPct val="0"/>
              </a:spcBef>
              <a:defRPr/>
            </a:pPr>
            <a:r>
              <a:rPr lang="en-US" sz="3600" b="1" dirty="0">
                <a:latin typeface="Arial" pitchFamily="34" charset="0"/>
                <a:cs typeface="Arial" pitchFamily="34" charset="0"/>
              </a:rPr>
              <a:t>Introduction</a:t>
            </a:r>
            <a:endParaRPr lang="en-US" sz="3600" b="1" i="1" dirty="0">
              <a:latin typeface="Arial" pitchFamily="34" charset="0"/>
              <a:cs typeface="Arial" pitchFamily="34" charset="0"/>
            </a:endParaRPr>
          </a:p>
        </p:txBody>
      </p:sp>
      <p:sp>
        <p:nvSpPr>
          <p:cNvPr id="5" name="Rectangle 4"/>
          <p:cNvSpPr/>
          <p:nvPr/>
        </p:nvSpPr>
        <p:spPr>
          <a:xfrm>
            <a:off x="1980942" y="1219202"/>
            <a:ext cx="8380909" cy="750975"/>
          </a:xfrm>
          <a:prstGeom prst="rect">
            <a:avLst/>
          </a:prstGeom>
        </p:spPr>
        <p:txBody>
          <a:bodyPr wrap="square">
            <a:spAutoFit/>
          </a:bodyPr>
          <a:lstStyle/>
          <a:p>
            <a:pPr>
              <a:lnSpc>
                <a:spcPct val="107000"/>
              </a:lnSpc>
              <a:spcAft>
                <a:spcPts val="800"/>
              </a:spcAft>
            </a:pPr>
            <a:r>
              <a:rPr lang="en-US" sz="2000" dirty="0">
                <a:latin typeface="Calibri" panose="020F0502020204030204" pitchFamily="34" charset="0"/>
                <a:ea typeface="Calibri" panose="020F0502020204030204" pitchFamily="34" charset="0"/>
                <a:cs typeface="Times New Roman" panose="02020603050405020304" pitchFamily="18" charset="0"/>
              </a:rPr>
              <a:t>A </a:t>
            </a:r>
            <a:r>
              <a:rPr lang="en-US" sz="2000" b="1" dirty="0">
                <a:latin typeface="Calibri" panose="020F0502020204030204" pitchFamily="34" charset="0"/>
                <a:ea typeface="Calibri" panose="020F0502020204030204" pitchFamily="34" charset="0"/>
                <a:cs typeface="Times New Roman" panose="02020603050405020304" pitchFamily="18" charset="0"/>
              </a:rPr>
              <a:t>Data Manipulation Language </a:t>
            </a:r>
            <a:r>
              <a:rPr lang="en-US" sz="2000" dirty="0">
                <a:latin typeface="Calibri" panose="020F0502020204030204" pitchFamily="34" charset="0"/>
                <a:ea typeface="Calibri" panose="020F0502020204030204" pitchFamily="34" charset="0"/>
                <a:cs typeface="Times New Roman" panose="02020603050405020304" pitchFamily="18" charset="0"/>
              </a:rPr>
              <a:t>(DML) is a computer language used to retrieve, insert, update and delete data in/from database.</a:t>
            </a:r>
          </a:p>
        </p:txBody>
      </p:sp>
    </p:spTree>
    <p:extLst>
      <p:ext uri="{BB962C8B-B14F-4D97-AF65-F5344CB8AC3E}">
        <p14:creationId xmlns:p14="http://schemas.microsoft.com/office/powerpoint/2010/main" val="348632887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7" name="Rectangle 6"/>
          <p:cNvSpPr/>
          <p:nvPr/>
        </p:nvSpPr>
        <p:spPr>
          <a:xfrm>
            <a:off x="1980942" y="1143001"/>
            <a:ext cx="8304719" cy="2554545"/>
          </a:xfrm>
          <a:prstGeom prst="rect">
            <a:avLst/>
          </a:prstGeom>
        </p:spPr>
        <p:txBody>
          <a:bodyPr wrap="square">
            <a:spAutoFit/>
          </a:bodyPr>
          <a:lstStyle/>
          <a:p>
            <a:pPr marL="342900" indent="-342900">
              <a:buFont typeface="Arial" panose="020B0604020202020204" pitchFamily="34" charset="0"/>
              <a:buChar char="•"/>
            </a:pPr>
            <a:r>
              <a:rPr lang="en-IN" sz="2000" dirty="0"/>
              <a:t>Insert :- </a:t>
            </a:r>
            <a:r>
              <a:rPr lang="en-US" sz="2000" dirty="0"/>
              <a:t>To insert data into a MySQL table, you would need to use the INSERT INTO command. You can INSERT data into the MySQL table by using the mysql&gt; prompt or by using any programming language.</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IN" sz="2000" dirty="0"/>
              <a:t>Update :- </a:t>
            </a:r>
            <a:r>
              <a:rPr lang="en-US" sz="2000" dirty="0"/>
              <a:t>We use the UPDATE statement to update existing data in a table. We can use the UPDATE statement to change column values of a single row, a group of rows, or all rows in a table. You can UPDATE data in MySQL table by using the mysql&gt; prompt or by using any programming language.</a:t>
            </a:r>
          </a:p>
        </p:txBody>
      </p:sp>
    </p:spTree>
    <p:extLst>
      <p:ext uri="{BB962C8B-B14F-4D97-AF65-F5344CB8AC3E}">
        <p14:creationId xmlns:p14="http://schemas.microsoft.com/office/powerpoint/2010/main" val="58625130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7" name="Rectangle 6"/>
          <p:cNvSpPr/>
          <p:nvPr/>
        </p:nvSpPr>
        <p:spPr>
          <a:xfrm>
            <a:off x="1980942" y="1143001"/>
            <a:ext cx="8304719" cy="2862322"/>
          </a:xfrm>
          <a:prstGeom prst="rect">
            <a:avLst/>
          </a:prstGeom>
        </p:spPr>
        <p:txBody>
          <a:bodyPr wrap="square">
            <a:spAutoFit/>
          </a:bodyPr>
          <a:lstStyle/>
          <a:p>
            <a:pPr marL="342900" indent="-342900">
              <a:buFont typeface="Arial" panose="020B0604020202020204" pitchFamily="34" charset="0"/>
              <a:buChar char="•"/>
            </a:pPr>
            <a:r>
              <a:rPr lang="en-IN" sz="2000" dirty="0"/>
              <a:t>Delete :- </a:t>
            </a:r>
            <a:r>
              <a:rPr lang="en-US" sz="2000" dirty="0"/>
              <a:t>We use the DELETE statement to delete existing data in a table. We can use the DELETE statement to delete a single row, a group of rows, or all rows in a table. You can DELETE data from the MySQL table by using the mysql&gt; prompt or by using any programming language.</a:t>
            </a:r>
          </a:p>
          <a:p>
            <a:pPr marL="342900" indent="-342900">
              <a:buFont typeface="Arial" panose="020B0604020202020204" pitchFamily="34" charset="0"/>
              <a:buChar char="•"/>
            </a:pPr>
            <a:endParaRPr lang="en-IN" sz="2000" dirty="0"/>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IN" sz="2000" dirty="0"/>
              <a:t>Selection process :- </a:t>
            </a:r>
            <a:r>
              <a:rPr lang="en-US" sz="2000" dirty="0"/>
              <a:t>The SELECT command is used to fetch data from the MySQL database. You can fetch data from the MySQL table by using the mysql&gt; prompt or by using any programming language.</a:t>
            </a:r>
          </a:p>
        </p:txBody>
      </p:sp>
    </p:spTree>
    <p:extLst>
      <p:ext uri="{BB962C8B-B14F-4D97-AF65-F5344CB8AC3E}">
        <p14:creationId xmlns:p14="http://schemas.microsoft.com/office/powerpoint/2010/main" val="46530140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80942" y="1143000"/>
            <a:ext cx="8304719" cy="1631216"/>
          </a:xfrm>
          <a:prstGeom prst="rect">
            <a:avLst/>
          </a:prstGeom>
        </p:spPr>
        <p:txBody>
          <a:bodyPr wrap="square">
            <a:spAutoFit/>
          </a:bodyPr>
          <a:lstStyle/>
          <a:p>
            <a:r>
              <a:rPr lang="en-IN" sz="2000" b="1" dirty="0"/>
              <a:t>DML commands</a:t>
            </a:r>
          </a:p>
          <a:p>
            <a:pPr marL="342900" indent="-342900">
              <a:buFont typeface="Arial" panose="020B0604020202020204" pitchFamily="34" charset="0"/>
              <a:buChar char="•"/>
            </a:pPr>
            <a:r>
              <a:rPr lang="en-IN" sz="2000" dirty="0"/>
              <a:t>Insert</a:t>
            </a:r>
            <a:endParaRPr lang="en-US" sz="2000" dirty="0"/>
          </a:p>
          <a:p>
            <a:pPr marL="342900" indent="-342900">
              <a:buFont typeface="Arial" panose="020B0604020202020204" pitchFamily="34" charset="0"/>
              <a:buChar char="•"/>
            </a:pPr>
            <a:r>
              <a:rPr lang="en-IN" sz="2000" dirty="0"/>
              <a:t>Update</a:t>
            </a:r>
            <a:endParaRPr lang="en-US" sz="2000" dirty="0"/>
          </a:p>
          <a:p>
            <a:pPr marL="342900" indent="-342900">
              <a:buFont typeface="Arial" panose="020B0604020202020204" pitchFamily="34" charset="0"/>
              <a:buChar char="•"/>
            </a:pPr>
            <a:r>
              <a:rPr lang="en-IN" sz="2000" dirty="0"/>
              <a:t>Delete</a:t>
            </a:r>
            <a:endParaRPr lang="en-US" sz="2000" dirty="0"/>
          </a:p>
          <a:p>
            <a:pPr marL="342900" indent="-342900">
              <a:buFont typeface="Arial" panose="020B0604020202020204" pitchFamily="34" charset="0"/>
              <a:buChar char="•"/>
            </a:pPr>
            <a:r>
              <a:rPr lang="en-IN" sz="2000" dirty="0"/>
              <a:t>Selection process </a:t>
            </a:r>
            <a:endParaRPr lang="en-US" sz="2000" dirty="0"/>
          </a:p>
        </p:txBody>
      </p:sp>
      <p:sp>
        <p:nvSpPr>
          <p:cNvPr id="5"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Topics to be covered</a:t>
            </a:r>
          </a:p>
        </p:txBody>
      </p:sp>
    </p:spTree>
    <p:extLst>
      <p:ext uri="{BB962C8B-B14F-4D97-AF65-F5344CB8AC3E}">
        <p14:creationId xmlns:p14="http://schemas.microsoft.com/office/powerpoint/2010/main" val="109289233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168921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3802" y="3"/>
            <a:ext cx="9142810" cy="646331"/>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relational model concepts</a:t>
            </a:r>
          </a:p>
        </p:txBody>
      </p:sp>
      <p:sp>
        <p:nvSpPr>
          <p:cNvPr id="4" name="Rectangle 3">
            <a:extLst>
              <a:ext uri="{FF2B5EF4-FFF2-40B4-BE49-F238E27FC236}">
                <a16:creationId xmlns:a16="http://schemas.microsoft.com/office/drawing/2014/main" id="{D5791269-DC9E-417C-940E-86100401AA3B}"/>
              </a:ext>
            </a:extLst>
          </p:cNvPr>
          <p:cNvSpPr/>
          <p:nvPr/>
        </p:nvSpPr>
        <p:spPr>
          <a:xfrm>
            <a:off x="406574" y="1628800"/>
            <a:ext cx="11377264" cy="4278094"/>
          </a:xfrm>
          <a:prstGeom prst="rect">
            <a:avLst/>
          </a:prstGeom>
        </p:spPr>
        <p:txBody>
          <a:bodyPr wrap="square">
            <a:spAutoFit/>
          </a:bodyPr>
          <a:lstStyle/>
          <a:p>
            <a:pPr algn="just"/>
            <a:r>
              <a:rPr lang="en-US" sz="2000" b="1" dirty="0">
                <a:solidFill>
                  <a:srgbClr val="00B0F0"/>
                </a:solidFill>
                <a:latin typeface="Gentium Basic"/>
              </a:rPr>
              <a:t>Tables</a:t>
            </a:r>
            <a:r>
              <a:rPr lang="en-US" sz="2000" dirty="0">
                <a:solidFill>
                  <a:srgbClr val="0089A4"/>
                </a:solidFill>
                <a:latin typeface="Gentium Basic"/>
              </a:rPr>
              <a:t> − In relational model, relations are saved in the form of Tables. A table has rows and columns.</a:t>
            </a:r>
          </a:p>
          <a:p>
            <a:pPr algn="just"/>
            <a:endParaRPr lang="en-US" sz="2000" dirty="0">
              <a:solidFill>
                <a:srgbClr val="0089A4"/>
              </a:solidFill>
              <a:latin typeface="Gentium Basic"/>
            </a:endParaRPr>
          </a:p>
          <a:p>
            <a:pPr algn="just"/>
            <a:r>
              <a:rPr lang="en-US" sz="2000" b="1" dirty="0">
                <a:solidFill>
                  <a:srgbClr val="00B0F0"/>
                </a:solidFill>
                <a:latin typeface="Gentium Basic"/>
              </a:rPr>
              <a:t>Attribute</a:t>
            </a:r>
            <a:r>
              <a:rPr lang="en-US" sz="2000" b="1" dirty="0">
                <a:solidFill>
                  <a:srgbClr val="0089A4"/>
                </a:solidFill>
                <a:latin typeface="Gentium Basic"/>
              </a:rPr>
              <a:t> </a:t>
            </a:r>
            <a:r>
              <a:rPr lang="en-US" sz="2000" dirty="0">
                <a:solidFill>
                  <a:srgbClr val="0089A4"/>
                </a:solidFill>
                <a:latin typeface="Gentium Basic"/>
              </a:rPr>
              <a:t>− </a:t>
            </a:r>
            <a:r>
              <a:rPr lang="en-US" dirty="0"/>
              <a:t> </a:t>
            </a:r>
            <a:r>
              <a:rPr lang="en-US" sz="2000" dirty="0">
                <a:solidFill>
                  <a:srgbClr val="0089A4"/>
                </a:solidFill>
                <a:latin typeface="Gentium Basic"/>
              </a:rPr>
              <a:t>Attributes are the properties that define a relation. e.g.; ID, firstName</a:t>
            </a:r>
          </a:p>
          <a:p>
            <a:pPr algn="just"/>
            <a:endParaRPr lang="en-US" sz="2000" dirty="0">
              <a:solidFill>
                <a:srgbClr val="0089A4"/>
              </a:solidFill>
              <a:latin typeface="Gentium Basic"/>
            </a:endParaRPr>
          </a:p>
          <a:p>
            <a:pPr algn="just"/>
            <a:r>
              <a:rPr lang="en-US" sz="2000" b="1" dirty="0">
                <a:solidFill>
                  <a:srgbClr val="00B0F0"/>
                </a:solidFill>
                <a:latin typeface="Gentium Basic"/>
              </a:rPr>
              <a:t>Tuple</a:t>
            </a:r>
            <a:r>
              <a:rPr lang="en-US" sz="2000" dirty="0">
                <a:solidFill>
                  <a:srgbClr val="0089A4"/>
                </a:solidFill>
                <a:latin typeface="Gentium Basic"/>
              </a:rPr>
              <a:t> − A single row of a table, which contains a single record for that relation is called a tuple.</a:t>
            </a:r>
          </a:p>
          <a:p>
            <a:pPr algn="just"/>
            <a:endParaRPr lang="en-US" sz="2000" dirty="0">
              <a:solidFill>
                <a:srgbClr val="0089A4"/>
              </a:solidFill>
              <a:latin typeface="Gentium Basic"/>
            </a:endParaRPr>
          </a:p>
          <a:p>
            <a:pPr algn="just"/>
            <a:r>
              <a:rPr lang="en-US" sz="2000" b="1" dirty="0">
                <a:solidFill>
                  <a:srgbClr val="00B0F0"/>
                </a:solidFill>
                <a:latin typeface="Gentium Basic"/>
              </a:rPr>
              <a:t>Relation</a:t>
            </a:r>
            <a:r>
              <a:rPr lang="en-US" sz="2000" dirty="0">
                <a:solidFill>
                  <a:srgbClr val="00B0F0"/>
                </a:solidFill>
                <a:latin typeface="Gentium Basic"/>
              </a:rPr>
              <a:t> </a:t>
            </a:r>
            <a:r>
              <a:rPr lang="en-US" sz="2000" b="1" dirty="0">
                <a:solidFill>
                  <a:srgbClr val="00B0F0"/>
                </a:solidFill>
                <a:latin typeface="Gentium Basic"/>
              </a:rPr>
              <a:t>schema</a:t>
            </a:r>
            <a:r>
              <a:rPr lang="en-US" sz="2000" dirty="0">
                <a:solidFill>
                  <a:srgbClr val="00B0F0"/>
                </a:solidFill>
                <a:latin typeface="Gentium Basic"/>
              </a:rPr>
              <a:t> </a:t>
            </a:r>
            <a:r>
              <a:rPr lang="en-US" sz="2000" dirty="0">
                <a:solidFill>
                  <a:srgbClr val="0089A4"/>
                </a:solidFill>
                <a:latin typeface="Gentium Basic"/>
              </a:rPr>
              <a:t>− A relation schema describes the relation name (table name) with its attribute (columns) names.</a:t>
            </a:r>
          </a:p>
          <a:p>
            <a:pPr algn="just"/>
            <a:endParaRPr lang="en-US" sz="2000" dirty="0">
              <a:solidFill>
                <a:srgbClr val="0089A4"/>
              </a:solidFill>
              <a:latin typeface="Gentium Basic"/>
            </a:endParaRPr>
          </a:p>
          <a:p>
            <a:pPr algn="just"/>
            <a:r>
              <a:rPr lang="en-US" sz="2000" b="1" dirty="0">
                <a:solidFill>
                  <a:srgbClr val="00B0F0"/>
                </a:solidFill>
                <a:latin typeface="Gentium Basic"/>
              </a:rPr>
              <a:t>Attribute</a:t>
            </a:r>
            <a:r>
              <a:rPr lang="en-US" sz="2000" dirty="0">
                <a:solidFill>
                  <a:srgbClr val="00B0F0"/>
                </a:solidFill>
                <a:latin typeface="Gentium Basic"/>
              </a:rPr>
              <a:t> </a:t>
            </a:r>
            <a:r>
              <a:rPr lang="en-US" sz="2000" b="1" dirty="0">
                <a:solidFill>
                  <a:srgbClr val="00B0F0"/>
                </a:solidFill>
                <a:latin typeface="Gentium Basic"/>
              </a:rPr>
              <a:t>domain</a:t>
            </a:r>
            <a:r>
              <a:rPr lang="en-US" sz="2000" dirty="0">
                <a:solidFill>
                  <a:srgbClr val="00B0F0"/>
                </a:solidFill>
                <a:latin typeface="Gentium Basic"/>
              </a:rPr>
              <a:t> </a:t>
            </a:r>
            <a:r>
              <a:rPr lang="en-US" sz="2000" dirty="0">
                <a:solidFill>
                  <a:srgbClr val="0089A4"/>
                </a:solidFill>
                <a:latin typeface="Gentium Basic"/>
              </a:rPr>
              <a:t>− Every attribute has some pre-defined datatypes, known as attribute domain.</a:t>
            </a:r>
          </a:p>
          <a:p>
            <a:pPr algn="just"/>
            <a:endParaRPr lang="en-US" dirty="0">
              <a:solidFill>
                <a:schemeClr val="bg1"/>
              </a:solidFill>
            </a:endParaRPr>
          </a:p>
          <a:p>
            <a:pPr algn="just"/>
            <a:r>
              <a:rPr lang="en-US" b="1" dirty="0">
                <a:solidFill>
                  <a:schemeClr val="bg1"/>
                </a:solidFill>
              </a:rPr>
              <a:t>Relation</a:t>
            </a:r>
            <a:r>
              <a:rPr lang="en-US" dirty="0">
                <a:solidFill>
                  <a:schemeClr val="bg1"/>
                </a:solidFill>
              </a:rPr>
              <a:t> </a:t>
            </a:r>
            <a:r>
              <a:rPr lang="en-US" b="1" dirty="0">
                <a:solidFill>
                  <a:schemeClr val="bg1"/>
                </a:solidFill>
              </a:rPr>
              <a:t>key</a:t>
            </a:r>
            <a:r>
              <a:rPr lang="en-US" dirty="0">
                <a:solidFill>
                  <a:schemeClr val="bg1"/>
                </a:solidFill>
              </a:rPr>
              <a:t> − Each row has one or more attributes, known as relation key, which can identify the row in the relation (table) uniquely.</a:t>
            </a:r>
          </a:p>
          <a:p>
            <a:pPr algn="just"/>
            <a:endParaRPr lang="en-US" dirty="0">
              <a:solidFill>
                <a:schemeClr val="accent1">
                  <a:lumMod val="75000"/>
                </a:schemeClr>
              </a:solidFill>
            </a:endParaRPr>
          </a:p>
        </p:txBody>
      </p:sp>
      <p:cxnSp>
        <p:nvCxnSpPr>
          <p:cNvPr id="6" name="Straight Connector 5">
            <a:extLst>
              <a:ext uri="{FF2B5EF4-FFF2-40B4-BE49-F238E27FC236}">
                <a16:creationId xmlns:a16="http://schemas.microsoft.com/office/drawing/2014/main" id="{9392377C-A650-4B96-81C1-6976EF00A428}"/>
              </a:ext>
            </a:extLst>
          </p:cNvPr>
          <p:cNvCxnSpPr/>
          <p:nvPr/>
        </p:nvCxnSpPr>
        <p:spPr>
          <a:xfrm>
            <a:off x="334566" y="5085184"/>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9A946819-EA5E-4FC6-9A68-4B55C464C307}"/>
              </a:ext>
            </a:extLst>
          </p:cNvPr>
          <p:cNvSpPr/>
          <p:nvPr/>
        </p:nvSpPr>
        <p:spPr>
          <a:xfrm>
            <a:off x="1523802" y="3933056"/>
            <a:ext cx="10441160" cy="369332"/>
          </a:xfrm>
          <a:prstGeom prst="rect">
            <a:avLst/>
          </a:prstGeom>
        </p:spPr>
        <p:txBody>
          <a:bodyPr wrap="square">
            <a:spAutoFit/>
          </a:bodyPr>
          <a:lstStyle/>
          <a:p>
            <a:r>
              <a:rPr lang="en-US" dirty="0">
                <a:latin typeface="Roboto"/>
              </a:rPr>
              <a:t>e.g. STUDENT (ROLL_NO, NAME, ADDRESS, PHONE and AGE) is relation schema for STUDENT</a:t>
            </a:r>
            <a:endParaRPr lang="en-IN" dirty="0">
              <a:solidFill>
                <a:schemeClr val="bg1"/>
              </a:solidFill>
            </a:endParaRPr>
          </a:p>
        </p:txBody>
      </p:sp>
      <p:sp>
        <p:nvSpPr>
          <p:cNvPr id="8" name="Rectangle 7">
            <a:extLst>
              <a:ext uri="{FF2B5EF4-FFF2-40B4-BE49-F238E27FC236}">
                <a16:creationId xmlns:a16="http://schemas.microsoft.com/office/drawing/2014/main" id="{B7A5AE4A-ECB3-4C15-B56F-47AE4F10EFD1}"/>
              </a:ext>
            </a:extLst>
          </p:cNvPr>
          <p:cNvSpPr/>
          <p:nvPr/>
        </p:nvSpPr>
        <p:spPr>
          <a:xfrm>
            <a:off x="334566" y="787346"/>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00B0F0"/>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00B0F0"/>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00B0F0"/>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00B0F0"/>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00B0F0"/>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00B0F0"/>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Tree>
    <p:extLst>
      <p:ext uri="{BB962C8B-B14F-4D97-AF65-F5344CB8AC3E}">
        <p14:creationId xmlns:p14="http://schemas.microsoft.com/office/powerpoint/2010/main" val="3858362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a:blip r:embed="rId2" cstate="print"/>
          <a:stretch>
            <a:fillRect/>
          </a:stretch>
        </p:blipFill>
        <p:spPr>
          <a:xfrm>
            <a:off x="1692608" y="3200402"/>
            <a:ext cx="7825207" cy="407679"/>
          </a:xfrm>
          <a:prstGeom prst="rect">
            <a:avLst/>
          </a:prstGeom>
        </p:spPr>
      </p:pic>
      <p:sp>
        <p:nvSpPr>
          <p:cNvPr id="4" name="Rectangle 3"/>
          <p:cNvSpPr/>
          <p:nvPr/>
        </p:nvSpPr>
        <p:spPr>
          <a:xfrm>
            <a:off x="1523802" y="2"/>
            <a:ext cx="9142810" cy="646331"/>
          </a:xfrm>
          <a:prstGeom prst="rect">
            <a:avLst/>
          </a:prstGeom>
          <a:solidFill>
            <a:schemeClr val="bg1"/>
          </a:solidFill>
        </p:spPr>
        <p:txBody>
          <a:bodyPr>
            <a:normAutofit/>
          </a:bodyPr>
          <a:lstStyle/>
          <a:p>
            <a:pPr algn="ctr">
              <a:spcBef>
                <a:spcPct val="0"/>
              </a:spcBef>
            </a:pPr>
            <a:r>
              <a:rPr lang="en-US" sz="3600" b="1" dirty="0">
                <a:latin typeface="Arial" pitchFamily="34" charset="0"/>
                <a:cs typeface="Arial" pitchFamily="34" charset="0"/>
              </a:rPr>
              <a:t>INSERT … VALUES</a:t>
            </a:r>
            <a:endParaRPr lang="en-IN" sz="3600" b="1" dirty="0">
              <a:latin typeface="Arial" pitchFamily="34" charset="0"/>
              <a:cs typeface="Arial" pitchFamily="34" charset="0"/>
            </a:endParaRPr>
          </a:p>
        </p:txBody>
      </p:sp>
      <p:sp>
        <p:nvSpPr>
          <p:cNvPr id="5" name="Rectangle 4"/>
          <p:cNvSpPr/>
          <p:nvPr/>
        </p:nvSpPr>
        <p:spPr>
          <a:xfrm>
            <a:off x="1308860" y="838200"/>
            <a:ext cx="928156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VALUES</a:t>
            </a:r>
          </a:p>
        </p:txBody>
      </p:sp>
      <p:sp>
        <p:nvSpPr>
          <p:cNvPr id="7" name="Rectangle 6"/>
          <p:cNvSpPr/>
          <p:nvPr/>
        </p:nvSpPr>
        <p:spPr>
          <a:xfrm>
            <a:off x="1308860" y="1447800"/>
            <a:ext cx="9419684" cy="707886"/>
          </a:xfrm>
          <a:prstGeom prst="rect">
            <a:avLst/>
          </a:prstGeom>
        </p:spPr>
        <p:txBody>
          <a:bodyPr wrap="square">
            <a:spAutoFit/>
          </a:bodyPr>
          <a:lstStyle/>
          <a:p>
            <a:r>
              <a:rPr lang="en-IN" sz="2000" dirty="0">
                <a:solidFill>
                  <a:srgbClr val="0077AA"/>
                </a:solidFill>
                <a:latin typeface="Liberation Mono"/>
              </a:rPr>
              <a:t>INSERT [INTO] tbl_name [ (col_name,...) ] {VALUES | VALUE} ({expr | DEFAULT}, ...) , (...), ... [ ON DUPLICATE KEY UPDATE assignment_list ]</a:t>
            </a:r>
            <a:endParaRPr lang="en-US" sz="2000" dirty="0">
              <a:solidFill>
                <a:srgbClr val="0077AA"/>
              </a:solidFill>
              <a:latin typeface="Liberation Mono"/>
            </a:endParaRPr>
          </a:p>
        </p:txBody>
      </p:sp>
      <p:sp>
        <p:nvSpPr>
          <p:cNvPr id="6" name="Rectangle 5"/>
          <p:cNvSpPr/>
          <p:nvPr/>
        </p:nvSpPr>
        <p:spPr>
          <a:xfrm>
            <a:off x="1308860" y="2380818"/>
            <a:ext cx="9826906" cy="400110"/>
          </a:xfrm>
          <a:prstGeom prst="rect">
            <a:avLst/>
          </a:prstGeom>
          <a:solidFill>
            <a:schemeClr val="bg1"/>
          </a:solidFill>
        </p:spPr>
        <p:txBody>
          <a:bodyPr wrap="square">
            <a:spAutoFit/>
          </a:bodyPr>
          <a:lstStyle/>
          <a:p>
            <a:pPr>
              <a:buFont typeface="Arial" panose="020B0604020202020204" pitchFamily="34" charset="0"/>
              <a:buNone/>
            </a:pPr>
            <a:r>
              <a:rPr lang="en-IN" sz="2000" dirty="0">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2" name="Group 2"/>
          <p:cNvGrpSpPr/>
          <p:nvPr/>
        </p:nvGrpSpPr>
        <p:grpSpPr>
          <a:xfrm>
            <a:off x="5340926" y="4442415"/>
            <a:ext cx="2523112" cy="472666"/>
            <a:chOff x="3817620" y="4442415"/>
            <a:chExt cx="2523441"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278722" cy="369332"/>
            </a:xfrm>
            <a:prstGeom prst="rect">
              <a:avLst/>
            </a:prstGeom>
            <a:noFill/>
          </p:spPr>
          <p:txBody>
            <a:bodyPr wrap="none" rtlCol="0">
              <a:spAutoFit/>
            </a:bodyPr>
            <a:lstStyle/>
            <a:p>
              <a:r>
                <a:rPr lang="en-IN" dirty="0">
                  <a:solidFill>
                    <a:srgbClr val="C8A0C3"/>
                  </a:solidFill>
                </a:rPr>
                <a:t>Column List</a:t>
              </a:r>
            </a:p>
          </p:txBody>
        </p:sp>
      </p:grpSp>
      <p:grpSp>
        <p:nvGrpSpPr>
          <p:cNvPr id="3" name="Group 1"/>
          <p:cNvGrpSpPr/>
          <p:nvPr/>
        </p:nvGrpSpPr>
        <p:grpSpPr>
          <a:xfrm>
            <a:off x="7646550" y="3536458"/>
            <a:ext cx="2830603" cy="472666"/>
            <a:chOff x="6123543" y="3536458"/>
            <a:chExt cx="2830971"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73071"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2357" y="5771156"/>
            <a:ext cx="5257117"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395" y="4054884"/>
            <a:ext cx="8821624" cy="381000"/>
          </a:xfrm>
          <a:prstGeom prst="rect">
            <a:avLst/>
          </a:prstGeom>
        </p:spPr>
      </p:pic>
      <p:pic>
        <p:nvPicPr>
          <p:cNvPr id="33" name="Picture 32"/>
          <p:cNvPicPr>
            <a:picLocks noChangeAspect="1"/>
          </p:cNvPicPr>
          <p:nvPr/>
        </p:nvPicPr>
        <p:blipFill>
          <a:blip r:embed="rId4" cstate="print"/>
          <a:stretch>
            <a:fillRect/>
          </a:stretch>
        </p:blipFill>
        <p:spPr>
          <a:xfrm>
            <a:off x="1676182" y="5027710"/>
            <a:ext cx="8897814" cy="724264"/>
          </a:xfrm>
          <a:prstGeom prst="rect">
            <a:avLst/>
          </a:prstGeom>
        </p:spPr>
      </p:pic>
    </p:spTree>
    <p:extLst>
      <p:ext uri="{BB962C8B-B14F-4D97-AF65-F5344CB8AC3E}">
        <p14:creationId xmlns:p14="http://schemas.microsoft.com/office/powerpoint/2010/main" val="137627057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2665822"/>
      </p:ext>
    </p:extLst>
  </p:cSld>
  <p:clrMapOvr>
    <a:masterClrMapping/>
  </p:clrMapOvr>
  <p:transition/>
</p:sld>
</file>

<file path=ppt/slides/slide1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…SET</a:t>
            </a:r>
            <a:endParaRPr lang="en-IN" sz="3200" b="1" i="1" dirty="0">
              <a:latin typeface="Arial" pitchFamily="34" charset="0"/>
              <a:cs typeface="Arial" pitchFamily="34" charset="0"/>
            </a:endParaRPr>
          </a:p>
        </p:txBody>
      </p:sp>
      <p:sp>
        <p:nvSpPr>
          <p:cNvPr id="5" name="Rectangle 4"/>
          <p:cNvSpPr/>
          <p:nvPr/>
        </p:nvSpPr>
        <p:spPr>
          <a:xfrm>
            <a:off x="1599992" y="801471"/>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1676182" y="1524000"/>
            <a:ext cx="8838049" cy="707886"/>
          </a:xfrm>
          <a:prstGeom prst="rect">
            <a:avLst/>
          </a:prstGeom>
        </p:spPr>
        <p:txBody>
          <a:bodyPr wrap="square">
            <a:spAutoFit/>
          </a:bodyPr>
          <a:lstStyle/>
          <a:p>
            <a:r>
              <a:rPr lang="en-IN" sz="2000" dirty="0">
                <a:solidFill>
                  <a:srgbClr val="0077AA"/>
                </a:solidFill>
                <a:latin typeface="Liberation Mono"/>
              </a:rPr>
              <a:t>INSERT [INTO] tbl_name SET col_name={expr | DEFAULT}, ... [ON DUPLICATE KEY UPDATE assignment_list]</a:t>
            </a:r>
            <a:endParaRPr lang="en-US" sz="2000" dirty="0">
              <a:solidFill>
                <a:srgbClr val="0077AA"/>
              </a:solidFill>
              <a:latin typeface="Liberation Mono"/>
            </a:endParaRPr>
          </a:p>
        </p:txBody>
      </p:sp>
      <p:sp>
        <p:nvSpPr>
          <p:cNvPr id="6" name="Rectangle 5"/>
          <p:cNvSpPr/>
          <p:nvPr/>
        </p:nvSpPr>
        <p:spPr>
          <a:xfrm>
            <a:off x="1599992" y="2362200"/>
            <a:ext cx="8990430" cy="707886"/>
          </a:xfrm>
          <a:prstGeom prst="rect">
            <a:avLst/>
          </a:prstGeom>
          <a:solidFill>
            <a:schemeClr val="bg1"/>
          </a:solidFill>
        </p:spPr>
        <p:txBody>
          <a:bodyPr wrap="square">
            <a:spAutoFit/>
          </a:bodyPr>
          <a:lstStyle/>
          <a:p>
            <a:pPr>
              <a:buFont typeface="Arial" panose="020B0604020202020204" pitchFamily="34" charset="0"/>
              <a:buNone/>
            </a:pPr>
            <a:r>
              <a:rPr lang="en-IN" sz="2000" dirty="0">
                <a:latin typeface="Segoe UI Light" panose="020B0502040204020203" pitchFamily="34" charset="0"/>
                <a:cs typeface="Segoe UI Light" panose="020B0502040204020203" pitchFamily="34" charset="0"/>
              </a:rPr>
              <a:t>The affected-rows value for an INSERT can be obtained using the ROW_COUNT() function.</a:t>
            </a:r>
          </a:p>
        </p:txBody>
      </p:sp>
      <p:sp>
        <p:nvSpPr>
          <p:cNvPr id="2" name="Rectangle 1"/>
          <p:cNvSpPr/>
          <p:nvPr/>
        </p:nvSpPr>
        <p:spPr>
          <a:xfrm>
            <a:off x="1599991" y="4038600"/>
            <a:ext cx="8914240" cy="707886"/>
          </a:xfrm>
          <a:prstGeom prst="rect">
            <a:avLst/>
          </a:prstGeom>
          <a:solidFill>
            <a:schemeClr val="bg1"/>
          </a:solidFill>
        </p:spPr>
        <p:txBody>
          <a:bodyPr wrap="square">
            <a:spAutoFit/>
          </a:bodyPr>
          <a:lstStyle/>
          <a:p>
            <a:pPr>
              <a:buFont typeface="Arial" panose="020B0604020202020204" pitchFamily="34" charset="0"/>
              <a:buNone/>
            </a:pPr>
            <a:r>
              <a:rPr lang="en-IN" sz="2000" dirty="0">
                <a:latin typeface="Segoe UI Light" panose="020B0502040204020203" pitchFamily="34" charset="0"/>
                <a:cs typeface="Segoe UI Light" panose="020B0502040204020203" pitchFamily="34" charset="0"/>
              </a:rPr>
              <a:t>A SET clause indicates columns explicitly by name, together with the value to assign each one.</a:t>
            </a:r>
          </a:p>
        </p:txBody>
      </p:sp>
      <p:pic>
        <p:nvPicPr>
          <p:cNvPr id="3" name="Picture 2"/>
          <p:cNvPicPr>
            <a:picLocks noChangeAspect="1"/>
          </p:cNvPicPr>
          <p:nvPr/>
        </p:nvPicPr>
        <p:blipFill>
          <a:blip r:embed="rId2" cstate="print"/>
          <a:stretch>
            <a:fillRect/>
          </a:stretch>
        </p:blipFill>
        <p:spPr>
          <a:xfrm>
            <a:off x="1599992" y="3389531"/>
            <a:ext cx="8990430" cy="400050"/>
          </a:xfrm>
          <a:prstGeom prst="rect">
            <a:avLst/>
          </a:prstGeom>
        </p:spPr>
      </p:pic>
    </p:spTree>
    <p:extLst>
      <p:ext uri="{BB962C8B-B14F-4D97-AF65-F5344CB8AC3E}">
        <p14:creationId xmlns:p14="http://schemas.microsoft.com/office/powerpoint/2010/main" val="273690410"/>
      </p:ext>
    </p:extLst>
  </p:cSld>
  <p:clrMapOvr>
    <a:masterClrMapping/>
  </p:clrMapOvr>
  <p:transition/>
</p:sld>
</file>

<file path=ppt/slides/slide1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744516365"/>
      </p:ext>
    </p:extLst>
  </p:cSld>
  <p:clrMapOvr>
    <a:masterClrMapping/>
  </p:clrMapOvr>
  <p:transition/>
</p:sld>
</file>

<file path=ppt/slides/slide1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INSERT ... SELECT</a:t>
            </a:r>
            <a:endParaRPr lang="en-IN" sz="3200" b="1" i="1" dirty="0">
              <a:latin typeface="Arial" pitchFamily="34" charset="0"/>
              <a:cs typeface="Arial"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1676182" y="1563469"/>
            <a:ext cx="8838049" cy="707886"/>
          </a:xfrm>
          <a:prstGeom prst="rect">
            <a:avLst/>
          </a:prstGeom>
        </p:spPr>
        <p:txBody>
          <a:bodyPr wrap="square">
            <a:spAutoFit/>
          </a:bodyPr>
          <a:lstStyle/>
          <a:p>
            <a:r>
              <a:rPr lang="en-IN" sz="2000" dirty="0">
                <a:solidFill>
                  <a:srgbClr val="0077AA"/>
                </a:solidFill>
                <a:latin typeface="Liberation Mono"/>
              </a:rPr>
              <a:t>INSERT [INTO] tbl_name [(col_name,...)] SELECT ... [ON DUPLICATE KEY UPDATE assignment_list]</a:t>
            </a:r>
            <a:endParaRPr lang="en-US" sz="2000" dirty="0">
              <a:solidFill>
                <a:srgbClr val="0077AA"/>
              </a:solidFill>
              <a:latin typeface="Liberation Mono"/>
            </a:endParaRPr>
          </a:p>
        </p:txBody>
      </p:sp>
      <p:sp>
        <p:nvSpPr>
          <p:cNvPr id="8" name="Rectangle 7"/>
          <p:cNvSpPr/>
          <p:nvPr/>
        </p:nvSpPr>
        <p:spPr>
          <a:xfrm>
            <a:off x="1599992" y="2416076"/>
            <a:ext cx="8990430" cy="2677656"/>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(DEPTNO)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1 + 1;</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(DEPTNO)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DEPTNO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MAX(DEPTNO) + 1</a:t>
            </a:r>
            <a:r>
              <a:rPr lang="en-IN" sz="1600" dirty="0">
                <a:latin typeface="Arial" panose="020B0604020202020204" pitchFamily="34" charset="0"/>
                <a:cs typeface="Arial" panose="020B0604020202020204" pitchFamily="34" charset="0"/>
              </a:rPr>
              <a:t>, 'HRD', 'BARODA', 'r57px33px'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 := 40;</a:t>
            </a: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(@x := @x + 1 </a:t>
            </a:r>
            <a:r>
              <a:rPr lang="en-IN" sz="1600" dirty="0">
                <a:latin typeface="Arial" panose="020B0604020202020204" pitchFamily="34" charset="0"/>
                <a:cs typeface="Arial" panose="020B0604020202020204" pitchFamily="34" charset="0"/>
              </a:rPr>
              <a:t>, 'HRD', 'BARODA', 'r57px33px');</a:t>
            </a:r>
          </a:p>
        </p:txBody>
      </p:sp>
    </p:spTree>
    <p:extLst>
      <p:ext uri="{BB962C8B-B14F-4D97-AF65-F5344CB8AC3E}">
        <p14:creationId xmlns:p14="http://schemas.microsoft.com/office/powerpoint/2010/main" val="1287666015"/>
      </p:ext>
    </p:extLst>
  </p:cSld>
  <p:clrMapOvr>
    <a:masterClrMapping/>
  </p:clrMapOvr>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828562" y="3429002"/>
            <a:ext cx="8533289" cy="923330"/>
          </a:xfrm>
          <a:prstGeom prst="rect">
            <a:avLst/>
          </a:prstGeom>
          <a:solidFill>
            <a:schemeClr val="bg1"/>
          </a:solidFill>
        </p:spPr>
        <p:txBody>
          <a:bodyPr wrap="square">
            <a:spAutoFit/>
          </a:bodyPr>
          <a:lstStyle/>
          <a:p>
            <a:r>
              <a:rPr lang="en-IN" dirty="0"/>
              <a:t>ORDER BY in UPDATE: if the table contains 1 and 2 in the id column and 1 is updated to 2 before 2 is updated to 3, an error occurs. To avoid this problem, add an ORDER BY clause to cause the rows with larger id values to be updated before those with smaller values</a:t>
            </a:r>
          </a:p>
        </p:txBody>
      </p:sp>
      <p:sp>
        <p:nvSpPr>
          <p:cNvPr id="5" name="Rectangle 4">
            <a:extLst>
              <a:ext uri="{FF2B5EF4-FFF2-40B4-BE49-F238E27FC236}">
                <a16:creationId xmlns:a16="http://schemas.microsoft.com/office/drawing/2014/main" id="{D4086398-7ED3-41C6-A0F9-26537BCCF220}"/>
              </a:ext>
            </a:extLst>
          </p:cNvPr>
          <p:cNvSpPr/>
          <p:nvPr/>
        </p:nvSpPr>
        <p:spPr>
          <a:xfrm>
            <a:off x="1676182" y="225840"/>
            <a:ext cx="8839200" cy="87203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dirty="0">
                <a:latin typeface="Arial" panose="020B0604020202020204" pitchFamily="34" charset="0"/>
                <a:cs typeface="Arial" panose="020B0604020202020204" pitchFamily="34" charset="0"/>
              </a:rPr>
              <a:t> C1 = C1 - 1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latin typeface="Arial" panose="020B0604020202020204" pitchFamily="34" charset="0"/>
                <a:cs typeface="Arial" panose="020B0604020202020204" pitchFamily="34" charset="0"/>
              </a:rPr>
              <a:t> C1 </a:t>
            </a:r>
            <a:r>
              <a:rPr lang="en-IN" dirty="0">
                <a:solidFill>
                  <a:srgbClr val="0077AA"/>
                </a:solidFill>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 In case of decrement</a:t>
            </a:r>
          </a:p>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dirty="0">
                <a:latin typeface="Arial" panose="020B0604020202020204" pitchFamily="34" charset="0"/>
                <a:cs typeface="Arial" panose="020B0604020202020204" pitchFamily="34" charset="0"/>
              </a:rPr>
              <a:t> C1 = C1 + 1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latin typeface="Arial" panose="020B0604020202020204" pitchFamily="34" charset="0"/>
                <a:cs typeface="Arial" panose="020B0604020202020204" pitchFamily="34" charset="0"/>
              </a:rPr>
              <a:t> C1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DESC</a:t>
            </a:r>
            <a:r>
              <a:rPr lang="en-IN" dirty="0">
                <a:latin typeface="Arial" panose="020B0604020202020204" pitchFamily="34" charset="0"/>
                <a:cs typeface="Arial" panose="020B0604020202020204" pitchFamily="34" charset="0"/>
              </a:rPr>
              <a:t>;</a:t>
            </a:r>
            <a:r>
              <a:rPr lang="en-IN" dirty="0">
                <a:solidFill>
                  <a:srgbClr val="00B050"/>
                </a:solidFill>
                <a:latin typeface="Arial" panose="020B0604020202020204" pitchFamily="34" charset="0"/>
                <a:cs typeface="Arial" panose="020B0604020202020204" pitchFamily="34" charset="0"/>
              </a:rPr>
              <a:t>   // In case of increment</a:t>
            </a:r>
            <a:endParaRPr lang="en-IN"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F23C59FD-4466-48DB-B952-E2CBC874D9B9}"/>
              </a:ext>
            </a:extLst>
          </p:cNvPr>
          <p:cNvSpPr txBox="1"/>
          <p:nvPr/>
        </p:nvSpPr>
        <p:spPr>
          <a:xfrm>
            <a:off x="1676182" y="1196752"/>
            <a:ext cx="4211409" cy="369332"/>
          </a:xfrm>
          <a:prstGeom prst="rect">
            <a:avLst/>
          </a:prstGeom>
          <a:noFill/>
        </p:spPr>
        <p:txBody>
          <a:bodyPr wrap="none" rtlCol="0">
            <a:spAutoFit/>
          </a:bodyPr>
          <a:lstStyle/>
          <a:p>
            <a:r>
              <a:rPr lang="en-US" dirty="0">
                <a:solidFill>
                  <a:srgbClr val="E01E1E"/>
                </a:solidFill>
                <a:latin typeface="Arial" panose="020B0604020202020204" pitchFamily="34" charset="0"/>
                <a:cs typeface="Arial" panose="020B0604020202020204" pitchFamily="34" charset="0"/>
              </a:rPr>
              <a:t>Note: </a:t>
            </a: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8056077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Single-table UPDATE</a:t>
            </a:r>
            <a:endParaRPr lang="en-IN" sz="3200" b="1" i="1" dirty="0">
              <a:latin typeface="Arial" pitchFamily="34" charset="0"/>
              <a:cs typeface="Arial" pitchFamily="34" charset="0"/>
            </a:endParaRPr>
          </a:p>
        </p:txBody>
      </p:sp>
      <p:sp>
        <p:nvSpPr>
          <p:cNvPr id="5" name="Rectangle 4"/>
          <p:cNvSpPr/>
          <p:nvPr/>
        </p:nvSpPr>
        <p:spPr>
          <a:xfrm>
            <a:off x="1599992" y="838200"/>
            <a:ext cx="899043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1676182" y="2667000"/>
            <a:ext cx="8838049" cy="1631216"/>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1599992" y="4373940"/>
            <a:ext cx="8990430"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dname='xyz' LIMIT 2</a:t>
            </a:r>
            <a:r>
              <a:rPr lang="en-IN" sz="1600" dirty="0"/>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c1='x' 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WHERE deptno &lt;50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WHERE deptno &lt;50 LIMIT 2</a:t>
            </a:r>
            <a:r>
              <a:rPr lang="en-IN" sz="1600" dirty="0">
                <a:latin typeface="Arial" panose="020B0604020202020204" pitchFamily="34" charset="0"/>
                <a:cs typeface="Arial" panose="020B0604020202020204" pitchFamily="34" charset="0"/>
              </a:rPr>
              <a:t>;</a:t>
            </a:r>
          </a:p>
        </p:txBody>
      </p:sp>
      <p:sp>
        <p:nvSpPr>
          <p:cNvPr id="2" name="Rectangle 1">
            <a:extLst>
              <a:ext uri="{FF2B5EF4-FFF2-40B4-BE49-F238E27FC236}">
                <a16:creationId xmlns:a16="http://schemas.microsoft.com/office/drawing/2014/main" id="{8BA6E186-04C6-4FFE-AEDC-D397D6200127}"/>
              </a:ext>
            </a:extLst>
          </p:cNvPr>
          <p:cNvSpPr/>
          <p:nvPr/>
        </p:nvSpPr>
        <p:spPr>
          <a:xfrm>
            <a:off x="7823398" y="4005064"/>
            <a:ext cx="3744416" cy="1323439"/>
          </a:xfrm>
          <a:prstGeom prst="rect">
            <a:avLst/>
          </a:prstGeom>
        </p:spPr>
        <p:txBody>
          <a:bodyPr wrap="square">
            <a:spAutoFit/>
          </a:bodyPr>
          <a:lstStyle/>
          <a:p>
            <a:r>
              <a:rPr lang="en-IN" dirty="0">
                <a:solidFill>
                  <a:srgbClr val="00B0F0"/>
                </a:solidFill>
              </a:rPr>
              <a:t>E.g. </a:t>
            </a:r>
          </a:p>
          <a:p>
            <a:pPr marL="342900" indent="-342900">
              <a:buAutoNum type="arabicPeriod"/>
            </a:pPr>
            <a:r>
              <a:rPr lang="en-IN" dirty="0">
                <a:solidFill>
                  <a:srgbClr val="00B0F0"/>
                </a:solidFill>
              </a:rPr>
              <a:t>Update top 2 rows.</a:t>
            </a:r>
          </a:p>
          <a:p>
            <a:pPr marL="342900" indent="-342900">
              <a:buAutoNum type="arabicPeriod"/>
            </a:pPr>
            <a:endParaRPr lang="en-IN" sz="800" dirty="0">
              <a:solidFill>
                <a:srgbClr val="00B0F0"/>
              </a:solidFill>
            </a:endParaRPr>
          </a:p>
          <a:p>
            <a:r>
              <a:rPr lang="en-IN" dirty="0">
                <a:solidFill>
                  <a:srgbClr val="00B0F0"/>
                </a:solidFill>
              </a:rPr>
              <a:t>2. Update UnitPrice for the top 5 most </a:t>
            </a:r>
          </a:p>
          <a:p>
            <a:r>
              <a:rPr lang="en-IN" dirty="0">
                <a:solidFill>
                  <a:srgbClr val="00B0F0"/>
                </a:solidFill>
              </a:rPr>
              <a:t>     expensive products.</a:t>
            </a:r>
          </a:p>
        </p:txBody>
      </p:sp>
    </p:spTree>
    <p:extLst>
      <p:ext uri="{BB962C8B-B14F-4D97-AF65-F5344CB8AC3E}">
        <p14:creationId xmlns:p14="http://schemas.microsoft.com/office/powerpoint/2010/main" val="289377027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extLst>
      <p:ext uri="{BB962C8B-B14F-4D97-AF65-F5344CB8AC3E}">
        <p14:creationId xmlns:p14="http://schemas.microsoft.com/office/powerpoint/2010/main" val="418682776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Single</a:t>
            </a:r>
            <a:r>
              <a:rPr lang="en-US" sz="3200" b="1" i="1" dirty="0">
                <a:latin typeface="Arial" pitchFamily="34" charset="0"/>
                <a:cs typeface="Arial" pitchFamily="34" charset="0"/>
              </a:rPr>
              <a:t>-table DELETE</a:t>
            </a:r>
            <a:endParaRPr lang="en-IN" sz="3200" b="1" i="1" dirty="0">
              <a:latin typeface="Arial" pitchFamily="34" charset="0"/>
              <a:cs typeface="Arial" pitchFamily="34" charset="0"/>
            </a:endParaRPr>
          </a:p>
        </p:txBody>
      </p:sp>
      <p:sp>
        <p:nvSpPr>
          <p:cNvPr id="5" name="Rectangle 4"/>
          <p:cNvSpPr/>
          <p:nvPr/>
        </p:nvSpPr>
        <p:spPr>
          <a:xfrm>
            <a:off x="1599992" y="838200"/>
            <a:ext cx="899043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ROW_COUNT() 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7" name="Rectangle 6"/>
          <p:cNvSpPr/>
          <p:nvPr/>
        </p:nvSpPr>
        <p:spPr>
          <a:xfrm>
            <a:off x="1676182" y="2590802"/>
            <a:ext cx="8838049" cy="1323439"/>
          </a:xfrm>
          <a:prstGeom prst="rect">
            <a:avLst/>
          </a:prstGeom>
        </p:spPr>
        <p:txBody>
          <a:bodyPr wrap="square">
            <a:spAutoFit/>
          </a:bodyPr>
          <a:lstStyle/>
          <a:p>
            <a:r>
              <a:rPr lang="en-IN" sz="2000" dirty="0">
                <a:solidFill>
                  <a:srgbClr val="0077AA"/>
                </a:solidFill>
                <a:latin typeface="Liberation Mono"/>
              </a:rPr>
              <a:t>DELETE FROM 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6" name="Rectangle 5"/>
          <p:cNvSpPr/>
          <p:nvPr/>
        </p:nvSpPr>
        <p:spPr>
          <a:xfrm>
            <a:off x="1599992" y="3943290"/>
            <a:ext cx="8990430" cy="400110"/>
          </a:xfrm>
          <a:prstGeom prst="rect">
            <a:avLst/>
          </a:prstGeom>
          <a:solidFill>
            <a:schemeClr val="bg1"/>
          </a:solidFill>
        </p:spPr>
        <p:txBody>
          <a:bodyPr wrap="square">
            <a:spAutoFit/>
          </a:bodyPr>
          <a:lstStyle/>
          <a:p>
            <a:r>
              <a:rPr lang="en-IN" sz="2000" dirty="0">
                <a:latin typeface="Segoe UI Light" panose="020B0502040204020203" pitchFamily="34" charset="0"/>
                <a:cs typeface="Segoe UI Light" panose="020B0502040204020203" pitchFamily="34" charset="0"/>
              </a:rPr>
              <a:t>LIMIT clauses apply to single-table deletes, </a:t>
            </a:r>
            <a:r>
              <a:rPr lang="en-IN" sz="2000" b="1" dirty="0">
                <a:latin typeface="Segoe UI Light" panose="020B0502040204020203" pitchFamily="34" charset="0"/>
                <a:cs typeface="Segoe UI Light" panose="020B0502040204020203" pitchFamily="34" charset="0"/>
              </a:rPr>
              <a:t>but not multi-table deletes.</a:t>
            </a:r>
          </a:p>
        </p:txBody>
      </p:sp>
      <p:sp>
        <p:nvSpPr>
          <p:cNvPr id="9" name="Rectangle 8"/>
          <p:cNvSpPr/>
          <p:nvPr/>
        </p:nvSpPr>
        <p:spPr>
          <a:xfrm>
            <a:off x="1599992" y="4417874"/>
            <a:ext cx="8990430"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 </a:t>
            </a:r>
            <a:r>
              <a:rPr lang="en-IN" sz="1600" dirty="0">
                <a:solidFill>
                  <a:srgbClr val="DD4A68"/>
                </a:solidFill>
                <a:latin typeface="Arial" panose="020B0604020202020204" pitchFamily="34" charset="0"/>
                <a:ea typeface="Times New Roman" panose="02020603050405020304" pitchFamily="18" charset="0"/>
              </a:rPr>
              <a:t>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WHERE DEPTNO &lt;50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WHERE DEPTNO &lt;50 LIMIT 2</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59809503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5606"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0930" y="3356992"/>
            <a:ext cx="4968552" cy="1200329"/>
          </a:xfrm>
          <a:prstGeom prst="rect">
            <a:avLst/>
          </a:prstGeom>
        </p:spPr>
        <p:txBody>
          <a:bodyPr wrap="square">
            <a:spAutoFit/>
          </a:bodyPr>
          <a:lstStyle/>
          <a:p>
            <a:r>
              <a:rPr lang="en-IN" sz="2400" dirty="0">
                <a:solidFill>
                  <a:srgbClr val="006C86"/>
                </a:solidFill>
              </a:rPr>
              <a:t>SELECT</a:t>
            </a:r>
            <a:r>
              <a:rPr lang="en-IN" sz="2400" dirty="0"/>
              <a:t> what_to_select</a:t>
            </a:r>
          </a:p>
          <a:p>
            <a:r>
              <a:rPr lang="en-IN" sz="2400" dirty="0">
                <a:solidFill>
                  <a:srgbClr val="006C86"/>
                </a:solidFill>
              </a:rPr>
              <a:t>FROM</a:t>
            </a:r>
            <a:r>
              <a:rPr lang="en-IN" sz="2400" dirty="0"/>
              <a:t> which_table</a:t>
            </a:r>
          </a:p>
          <a:p>
            <a:r>
              <a:rPr lang="en-IN" sz="2400" dirty="0">
                <a:solidFill>
                  <a:srgbClr val="006C86"/>
                </a:solidFill>
              </a:rPr>
              <a:t>WHERE</a:t>
            </a:r>
            <a:r>
              <a:rPr lang="en-IN" sz="2400" dirty="0"/>
              <a:t> conditions_to_satisfy;</a:t>
            </a:r>
          </a:p>
        </p:txBody>
      </p:sp>
    </p:spTree>
    <p:extLst>
      <p:ext uri="{BB962C8B-B14F-4D97-AF65-F5344CB8AC3E}">
        <p14:creationId xmlns:p14="http://schemas.microsoft.com/office/powerpoint/2010/main" val="10711911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675606" y="2841317"/>
            <a:ext cx="8839200" cy="332398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sz="2000" dirty="0">
                <a:solidFill>
                  <a:schemeClr val="tx2">
                    <a:lumMod val="50000"/>
                  </a:schemeClr>
                </a:solidFill>
              </a:rPr>
              <a:t>Values are atomic.</a:t>
            </a:r>
          </a:p>
          <a:p>
            <a:pPr marL="285750" indent="-285750">
              <a:lnSpc>
                <a:spcPct val="150000"/>
              </a:lnSpc>
              <a:buFont typeface="Arial" panose="020B0604020202020204" pitchFamily="34" charset="0"/>
              <a:buChar char="•"/>
            </a:pPr>
            <a:r>
              <a:rPr lang="en-IN" sz="2000" dirty="0">
                <a:solidFill>
                  <a:schemeClr val="tx2">
                    <a:lumMod val="50000"/>
                  </a:schemeClr>
                </a:solidFill>
              </a:rPr>
              <a:t>Column values are of the same kind.</a:t>
            </a:r>
          </a:p>
          <a:p>
            <a:pPr marL="285750" indent="-285750">
              <a:lnSpc>
                <a:spcPct val="150000"/>
              </a:lnSpc>
              <a:buFont typeface="Arial" panose="020B0604020202020204" pitchFamily="34" charset="0"/>
              <a:buChar char="•"/>
            </a:pPr>
            <a:r>
              <a:rPr lang="en-IN" sz="2000" dirty="0">
                <a:solidFill>
                  <a:schemeClr val="tx2">
                    <a:lumMod val="50000"/>
                  </a:schemeClr>
                </a:solidFill>
              </a:rPr>
              <a:t>Each row is unique.</a:t>
            </a:r>
          </a:p>
          <a:p>
            <a:pPr marL="285750" indent="-285750">
              <a:lnSpc>
                <a:spcPct val="150000"/>
              </a:lnSpc>
              <a:buFont typeface="Arial" panose="020B0604020202020204" pitchFamily="34" charset="0"/>
              <a:buChar char="•"/>
            </a:pPr>
            <a:r>
              <a:rPr lang="en-IN" sz="2000" dirty="0">
                <a:solidFill>
                  <a:schemeClr val="tx2">
                    <a:lumMod val="50000"/>
                  </a:schemeClr>
                </a:solidFill>
              </a:rPr>
              <a:t>The sequence of columns is insignificant – </a:t>
            </a:r>
            <a:r>
              <a:rPr lang="en-IN" dirty="0">
                <a:solidFill>
                  <a:schemeClr val="tx2">
                    <a:lumMod val="50000"/>
                  </a:schemeClr>
                </a:solidFill>
              </a:rPr>
              <a:t>(unimportant)</a:t>
            </a:r>
            <a:r>
              <a:rPr lang="en-IN" sz="2000" dirty="0">
                <a:solidFill>
                  <a:schemeClr val="tx2">
                    <a:lumMod val="50000"/>
                  </a:schemeClr>
                </a:solidFill>
              </a:rPr>
              <a:t>.</a:t>
            </a:r>
          </a:p>
          <a:p>
            <a:pPr marL="285750" indent="-285750">
              <a:lnSpc>
                <a:spcPct val="150000"/>
              </a:lnSpc>
              <a:buFont typeface="Arial" panose="020B0604020202020204" pitchFamily="34" charset="0"/>
              <a:buChar char="•"/>
            </a:pPr>
            <a:r>
              <a:rPr lang="en-IN" sz="2000" dirty="0">
                <a:solidFill>
                  <a:schemeClr val="tx2">
                    <a:lumMod val="50000"/>
                  </a:schemeClr>
                </a:solidFill>
              </a:rPr>
              <a:t>The sequence of rows is insignificant</a:t>
            </a:r>
            <a:r>
              <a:rPr lang="en-IN" sz="2400" dirty="0">
                <a:solidFill>
                  <a:schemeClr val="tx2">
                    <a:lumMod val="50000"/>
                  </a:schemeClr>
                </a:solidFill>
              </a:rPr>
              <a:t> </a:t>
            </a:r>
            <a:r>
              <a:rPr lang="en-IN" sz="2000" dirty="0">
                <a:solidFill>
                  <a:schemeClr val="tx2">
                    <a:lumMod val="50000"/>
                  </a:schemeClr>
                </a:solidFill>
              </a:rPr>
              <a:t>–</a:t>
            </a:r>
            <a:r>
              <a:rPr lang="en-IN" sz="2400" dirty="0">
                <a:solidFill>
                  <a:schemeClr val="tx2">
                    <a:lumMod val="50000"/>
                  </a:schemeClr>
                </a:solidFill>
              </a:rPr>
              <a:t> </a:t>
            </a:r>
            <a:r>
              <a:rPr lang="en-IN" dirty="0">
                <a:solidFill>
                  <a:schemeClr val="tx2">
                    <a:lumMod val="50000"/>
                  </a:schemeClr>
                </a:solidFill>
              </a:rPr>
              <a:t>(unimportant).</a:t>
            </a:r>
          </a:p>
          <a:p>
            <a:pPr marL="285750" indent="-285750">
              <a:lnSpc>
                <a:spcPct val="150000"/>
              </a:lnSpc>
              <a:buFont typeface="Arial" panose="020B0604020202020204" pitchFamily="34" charset="0"/>
              <a:buChar char="•"/>
            </a:pPr>
            <a:r>
              <a:rPr lang="en-IN" sz="2000" dirty="0">
                <a:solidFill>
                  <a:schemeClr val="tx2">
                    <a:lumMod val="50000"/>
                  </a:schemeClr>
                </a:solidFill>
              </a:rPr>
              <a:t>Each column must have a unique name.</a:t>
            </a:r>
          </a:p>
        </p:txBody>
      </p:sp>
      <p:sp>
        <p:nvSpPr>
          <p:cNvPr id="3" name="Rectangle 2"/>
          <p:cNvSpPr/>
          <p:nvPr/>
        </p:nvSpPr>
        <p:spPr>
          <a:xfrm>
            <a:off x="1523206" y="1"/>
            <a:ext cx="9144000" cy="646331"/>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properties of relational table</a:t>
            </a:r>
          </a:p>
        </p:txBody>
      </p:sp>
      <p:graphicFrame>
        <p:nvGraphicFramePr>
          <p:cNvPr id="4" name="Table 3"/>
          <p:cNvGraphicFramePr>
            <a:graphicFrameLocks noGrp="1"/>
          </p:cNvGraphicFramePr>
          <p:nvPr/>
        </p:nvGraphicFramePr>
        <p:xfrm>
          <a:off x="1828006" y="762000"/>
          <a:ext cx="4267200" cy="1887294"/>
        </p:xfrm>
        <a:graphic>
          <a:graphicData uri="http://schemas.openxmlformats.org/drawingml/2006/table">
            <a:tbl>
              <a:tblPr firstRow="1" bandRow="1">
                <a:tableStyleId>{5940675A-B579-460E-94D1-54222C63F5DA}</a:tableStyleId>
              </a:tblPr>
              <a:tblGrid>
                <a:gridCol w="1371600">
                  <a:extLst>
                    <a:ext uri="{9D8B030D-6E8A-4147-A177-3AD203B41FA5}">
                      <a16:colId xmlns:a16="http://schemas.microsoft.com/office/drawing/2014/main" val="20000"/>
                    </a:ext>
                  </a:extLst>
                </a:gridCol>
                <a:gridCol w="2895600">
                  <a:extLst>
                    <a:ext uri="{9D8B030D-6E8A-4147-A177-3AD203B41FA5}">
                      <a16:colId xmlns:a16="http://schemas.microsoft.com/office/drawing/2014/main" val="20001"/>
                    </a:ext>
                  </a:extLst>
                </a:gridCol>
              </a:tblGrid>
              <a:tr h="403934">
                <a:tc>
                  <a:txBody>
                    <a:bodyPr/>
                    <a:lstStyle/>
                    <a:p>
                      <a:pPr algn="ctr"/>
                      <a:r>
                        <a:rPr lang="en-IN" dirty="0"/>
                        <a:t>ID</a:t>
                      </a:r>
                    </a:p>
                  </a:txBody>
                  <a:tcPr>
                    <a:solidFill>
                      <a:srgbClr val="FFFF00"/>
                    </a:solidFill>
                  </a:tcPr>
                </a:tc>
                <a:tc>
                  <a:txBody>
                    <a:bodyPr/>
                    <a:lstStyle/>
                    <a:p>
                      <a:pPr algn="ctr"/>
                      <a:r>
                        <a:rPr lang="en-IN" dirty="0"/>
                        <a:t>firstName</a:t>
                      </a:r>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Saleel Bagde</a:t>
                      </a:r>
                    </a:p>
                  </a:txBody>
                  <a:tcPr/>
                </a:tc>
                <a:extLst>
                  <a:ext uri="{0D108BD9-81ED-4DB2-BD59-A6C34878D82A}">
                    <a16:rowId xmlns:a16="http://schemas.microsoft.com/office/drawing/2014/main" val="10001"/>
                  </a:ext>
                </a:extLst>
              </a:tr>
              <a:tr h="370840">
                <a:tc>
                  <a:txBody>
                    <a:bodyPr/>
                    <a:lstStyle/>
                    <a:p>
                      <a:pPr algn="ctr"/>
                      <a:r>
                        <a:rPr lang="en-IN" dirty="0"/>
                        <a:t>2</a:t>
                      </a:r>
                    </a:p>
                  </a:txBody>
                  <a:tcPr/>
                </a:tc>
                <a:tc>
                  <a:txBody>
                    <a:bodyPr/>
                    <a:lstStyle/>
                    <a:p>
                      <a:r>
                        <a:rPr lang="en-IN" dirty="0"/>
                        <a:t>Sharmin</a:t>
                      </a:r>
                    </a:p>
                  </a:txBody>
                  <a:tcPr/>
                </a:tc>
                <a:extLst>
                  <a:ext uri="{0D108BD9-81ED-4DB2-BD59-A6C34878D82A}">
                    <a16:rowId xmlns:a16="http://schemas.microsoft.com/office/drawing/2014/main" val="10002"/>
                  </a:ext>
                </a:extLst>
              </a:tr>
              <a:tr h="370840">
                <a:tc>
                  <a:txBody>
                    <a:bodyPr/>
                    <a:lstStyle/>
                    <a:p>
                      <a:pPr algn="ctr"/>
                      <a:r>
                        <a:rPr lang="en-IN" dirty="0"/>
                        <a:t>3</a:t>
                      </a:r>
                    </a:p>
                  </a:txBody>
                  <a:tcPr/>
                </a:tc>
                <a:tc>
                  <a:txBody>
                    <a:bodyPr/>
                    <a:lstStyle/>
                    <a:p>
                      <a:r>
                        <a:rPr lang="en-IN" dirty="0"/>
                        <a:t>Vrushali</a:t>
                      </a:r>
                    </a:p>
                  </a:txBody>
                  <a:tcPr/>
                </a:tc>
                <a:extLst>
                  <a:ext uri="{0D108BD9-81ED-4DB2-BD59-A6C34878D82A}">
                    <a16:rowId xmlns:a16="http://schemas.microsoft.com/office/drawing/2014/main" val="10003"/>
                  </a:ext>
                </a:extLst>
              </a:tr>
              <a:tr h="370840">
                <a:tc>
                  <a:txBody>
                    <a:bodyPr/>
                    <a:lstStyle/>
                    <a:p>
                      <a:pPr algn="ctr"/>
                      <a:r>
                        <a:rPr lang="en-IN" dirty="0"/>
                        <a:t>4</a:t>
                      </a:r>
                    </a:p>
                  </a:txBody>
                  <a:tcPr/>
                </a:tc>
                <a:tc>
                  <a:txBody>
                    <a:bodyPr/>
                    <a:lstStyle/>
                    <a:p>
                      <a:r>
                        <a:rPr lang="en-IN" dirty="0"/>
                        <a:t>Ruhan</a:t>
                      </a:r>
                    </a:p>
                  </a:txBody>
                  <a:tcPr/>
                </a:tc>
                <a:extLst>
                  <a:ext uri="{0D108BD9-81ED-4DB2-BD59-A6C34878D82A}">
                    <a16:rowId xmlns:a16="http://schemas.microsoft.com/office/drawing/2014/main" val="10004"/>
                  </a:ext>
                </a:extLst>
              </a:tr>
            </a:tbl>
          </a:graphicData>
        </a:graphic>
      </p:graphicFrame>
      <p:sp>
        <p:nvSpPr>
          <p:cNvPr id="5" name="Rectangle 4">
            <a:extLst>
              <a:ext uri="{FF2B5EF4-FFF2-40B4-BE49-F238E27FC236}">
                <a16:creationId xmlns:a16="http://schemas.microsoft.com/office/drawing/2014/main" id="{76390621-9771-42B2-82FC-CD55AE5B6707}"/>
              </a:ext>
            </a:extLst>
          </p:cNvPr>
          <p:cNvSpPr/>
          <p:nvPr/>
        </p:nvSpPr>
        <p:spPr>
          <a:xfrm>
            <a:off x="7247334" y="892187"/>
            <a:ext cx="4203576" cy="1015663"/>
          </a:xfrm>
          <a:prstGeom prst="rect">
            <a:avLst/>
          </a:prstGeom>
        </p:spPr>
        <p:txBody>
          <a:bodyPr wrap="square">
            <a:spAutoFit/>
          </a:bodyPr>
          <a:lstStyle/>
          <a:p>
            <a:r>
              <a:rPr lang="en-US" sz="2000" b="1" dirty="0">
                <a:solidFill>
                  <a:srgbClr val="006C86"/>
                </a:solidFill>
              </a:rPr>
              <a:t>Attribute</a:t>
            </a:r>
            <a:r>
              <a:rPr lang="en-US" sz="2000" dirty="0">
                <a:solidFill>
                  <a:srgbClr val="006C86"/>
                </a:solidFill>
              </a:rPr>
              <a:t> </a:t>
            </a:r>
            <a:r>
              <a:rPr lang="en-US" sz="2000" b="1" dirty="0">
                <a:solidFill>
                  <a:srgbClr val="006C86"/>
                </a:solidFill>
              </a:rPr>
              <a:t>domain</a:t>
            </a:r>
            <a:r>
              <a:rPr lang="en-US" sz="2000" dirty="0">
                <a:solidFill>
                  <a:srgbClr val="006C86"/>
                </a:solidFill>
              </a:rPr>
              <a:t> − Every attribute has some pre-defined datatypes, known as attribute domain.</a:t>
            </a:r>
          </a:p>
        </p:txBody>
      </p:sp>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1680966" y="1263829"/>
            <a:ext cx="9142810" cy="400110"/>
          </a:xfrm>
          <a:prstGeom prst="rect">
            <a:avLst/>
          </a:prstGeom>
        </p:spPr>
        <p:txBody>
          <a:bodyPr wrap="square">
            <a:spAutoFit/>
          </a:bodyPr>
          <a:lstStyle/>
          <a:p>
            <a:r>
              <a:rPr lang="en-US" sz="2000" dirty="0">
                <a:latin typeface="Arial" pitchFamily="34" charset="0"/>
                <a:cs typeface="Arial" pitchFamily="34" charset="0"/>
              </a:rPr>
              <a:t>The </a:t>
            </a:r>
            <a:r>
              <a:rPr lang="en-US" sz="2000" b="1" u="sng" dirty="0">
                <a:latin typeface="Arial" pitchFamily="34" charset="0"/>
                <a:cs typeface="Arial"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1676182" y="1848685"/>
            <a:ext cx="8838049" cy="42473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include various conditions using a WHERE clause, but WHERE clause is an optional part of SELECT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 in a single SELECT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 in place of fields. In this case, SELECT will return all the fields.</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any condition using WHERE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an offset using OFFSET from where SELECT will start returning records. By default offset is zero.</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limit the number of returns using LIMIT attribute.</a:t>
            </a:r>
          </a:p>
        </p:txBody>
      </p:sp>
    </p:spTree>
    <p:extLst>
      <p:ext uri="{BB962C8B-B14F-4D97-AF65-F5344CB8AC3E}">
        <p14:creationId xmlns:p14="http://schemas.microsoft.com/office/powerpoint/2010/main" val="385073700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133322" y="1589544"/>
            <a:ext cx="7238058" cy="2308324"/>
          </a:xfrm>
          <a:prstGeom prst="rect">
            <a:avLst/>
          </a:prstGeom>
        </p:spPr>
        <p:txBody>
          <a:bodyPr wrap="square">
            <a:spAutoFit/>
          </a:bodyPr>
          <a:lstStyle/>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132" y="1143002"/>
            <a:ext cx="7923768"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graphicFrame>
        <p:nvGraphicFramePr>
          <p:cNvPr id="4" name="Table 3"/>
          <p:cNvGraphicFramePr>
            <a:graphicFrameLocks noGrp="1"/>
          </p:cNvGraphicFramePr>
          <p:nvPr/>
        </p:nvGraphicFramePr>
        <p:xfrm>
          <a:off x="1904752"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469328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4" name="Rectangle 3"/>
          <p:cNvSpPr/>
          <p:nvPr/>
        </p:nvSpPr>
        <p:spPr>
          <a:xfrm>
            <a:off x="2057132" y="1143002"/>
            <a:ext cx="822852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nvGraphicFramePr>
        <p:xfrm>
          <a:off x="1904752"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2310191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132" y="1143003"/>
            <a:ext cx="8380909" cy="2431435"/>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a:p>
            <a:pPr marL="457200" indent="-457200">
              <a:lnSpc>
                <a:spcPct val="200000"/>
              </a:lnSpc>
            </a:pPr>
            <a:endParaRPr lang="en-US" sz="2400" dirty="0">
              <a:latin typeface="Arial" pitchFamily="34" charset="0"/>
              <a:cs typeface="Arial" pitchFamily="34" charset="0"/>
            </a:endParaRPr>
          </a:p>
        </p:txBody>
      </p:sp>
      <p:graphicFrame>
        <p:nvGraphicFramePr>
          <p:cNvPr id="4" name="Table 3"/>
          <p:cNvGraphicFramePr>
            <a:graphicFrameLocks noGrp="1"/>
          </p:cNvGraphicFramePr>
          <p:nvPr/>
        </p:nvGraphicFramePr>
        <p:xfrm>
          <a:off x="1676184" y="3048000"/>
          <a:ext cx="5638065" cy="2514600"/>
        </p:xfrm>
        <a:graphic>
          <a:graphicData uri="http://schemas.openxmlformats.org/drawingml/2006/table">
            <a:tbl>
              <a:tblPr>
                <a:tableStyleId>{BC89EF96-8CEA-46FF-86C4-4CE0E7609802}</a:tableStyleId>
              </a:tblPr>
              <a:tblGrid>
                <a:gridCol w="914280">
                  <a:extLst>
                    <a:ext uri="{9D8B030D-6E8A-4147-A177-3AD203B41FA5}">
                      <a16:colId xmlns:a16="http://schemas.microsoft.com/office/drawing/2014/main" val="20000"/>
                    </a:ext>
                  </a:extLst>
                </a:gridCol>
                <a:gridCol w="892792">
                  <a:extLst>
                    <a:ext uri="{9D8B030D-6E8A-4147-A177-3AD203B41FA5}">
                      <a16:colId xmlns:a16="http://schemas.microsoft.com/office/drawing/2014/main" val="20001"/>
                    </a:ext>
                  </a:extLst>
                </a:gridCol>
                <a:gridCol w="1011960">
                  <a:extLst>
                    <a:ext uri="{9D8B030D-6E8A-4147-A177-3AD203B41FA5}">
                      <a16:colId xmlns:a16="http://schemas.microsoft.com/office/drawing/2014/main" val="20002"/>
                    </a:ext>
                  </a:extLst>
                </a:gridCol>
                <a:gridCol w="1373375">
                  <a:extLst>
                    <a:ext uri="{9D8B030D-6E8A-4147-A177-3AD203B41FA5}">
                      <a16:colId xmlns:a16="http://schemas.microsoft.com/office/drawing/2014/main" val="20003"/>
                    </a:ext>
                  </a:extLst>
                </a:gridCol>
                <a:gridCol w="1445658">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1800" kern="1200" dirty="0">
                          <a:latin typeface="Cambria" pitchFamily="18" charset="0"/>
                        </a:rPr>
                        <a:t>EMPNO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ENAME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JOB</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HIREDATE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kern="1200" dirty="0">
                          <a:latin typeface="Cambria" pitchFamily="18" charset="0"/>
                        </a:rPr>
                        <a:t>1</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Saleel</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01-Jan-95</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kern="1200" dirty="0">
                          <a:latin typeface="Cambria" pitchFamily="18" charset="0"/>
                        </a:rPr>
                        <a:t>2</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Janhavi</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Sales</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20-Dec-94</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1800" kern="1200" dirty="0">
                          <a:latin typeface="Cambria" pitchFamily="18" charset="0"/>
                        </a:rPr>
                        <a:t>3</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Snehal</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21-May-97</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1800" kern="1200" dirty="0">
                          <a:latin typeface="Cambria" pitchFamily="18" charset="0"/>
                        </a:rPr>
                        <a:t>4</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Rahul</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Account</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30-Jul-97</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1800" kern="1200" dirty="0">
                          <a:latin typeface="Cambria" pitchFamily="18" charset="0"/>
                        </a:rPr>
                        <a:t>5</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Ketan</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Sales</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01-Jan-94</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30</a:t>
                      </a:r>
                      <a:endParaRPr kumimoji="0" lang="en-US" sz="18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nvGraphicFramePr>
        <p:xfrm>
          <a:off x="7390438" y="3048000"/>
          <a:ext cx="3047603" cy="1308340"/>
        </p:xfrm>
        <a:graphic>
          <a:graphicData uri="http://schemas.openxmlformats.org/drawingml/2006/table">
            <a:tbl>
              <a:tblPr>
                <a:tableStyleId>{BC89EF96-8CEA-46FF-86C4-4CE0E7609802}</a:tableStyleId>
              </a:tblPr>
              <a:tblGrid>
                <a:gridCol w="1042600">
                  <a:extLst>
                    <a:ext uri="{9D8B030D-6E8A-4147-A177-3AD203B41FA5}">
                      <a16:colId xmlns:a16="http://schemas.microsoft.com/office/drawing/2014/main" val="20000"/>
                    </a:ext>
                  </a:extLst>
                </a:gridCol>
                <a:gridCol w="962401">
                  <a:extLst>
                    <a:ext uri="{9D8B030D-6E8A-4147-A177-3AD203B41FA5}">
                      <a16:colId xmlns:a16="http://schemas.microsoft.com/office/drawing/2014/main" val="20001"/>
                    </a:ext>
                  </a:extLst>
                </a:gridCol>
                <a:gridCol w="1042602">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LOC</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rgbClr val="FBC9F0"/>
                    </a:solidFill>
                  </a:tcPr>
                </a:tc>
                <a:tc>
                  <a:txBody>
                    <a:bodyPr/>
                    <a:lstStyle/>
                    <a:p>
                      <a:pPr marL="0" marR="0">
                        <a:spcBef>
                          <a:spcPts val="0"/>
                        </a:spcBef>
                        <a:spcAft>
                          <a:spcPts val="0"/>
                        </a:spcAft>
                      </a:pPr>
                      <a:r>
                        <a:rPr kumimoji="0" lang="en-US" sz="1800" kern="1200" dirty="0">
                          <a:latin typeface="Cambria" pitchFamily="18" charset="0"/>
                        </a:rPr>
                        <a:t>HRD</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PUNE</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FBC9F0"/>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SALES</a:t>
                      </a:r>
                    </a:p>
                  </a:txBody>
                  <a:tcPr marL="68571" marR="68571" marT="0" marB="0" anchor="ctr">
                    <a:solidFill>
                      <a:srgbClr val="B7F7E2"/>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BARODA</a:t>
                      </a:r>
                    </a:p>
                  </a:txBody>
                  <a:tcPr marL="68571" marR="68571" marT="0" marB="0" anchor="ctr">
                    <a:solidFill>
                      <a:srgbClr val="B7F7E2"/>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3665872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31280" y="1969258"/>
            <a:ext cx="8228529"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6" name="Rectangle 5"/>
          <p:cNvSpPr/>
          <p:nvPr/>
        </p:nvSpPr>
        <p:spPr>
          <a:xfrm>
            <a:off x="2209512" y="3962402"/>
            <a:ext cx="8304719"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5" name="Rectangle 14"/>
          <p:cNvSpPr/>
          <p:nvPr/>
        </p:nvSpPr>
        <p:spPr>
          <a:xfrm>
            <a:off x="2209514" y="1265225"/>
            <a:ext cx="4241315"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16" name="Rectangle 15"/>
          <p:cNvSpPr/>
          <p:nvPr/>
        </p:nvSpPr>
        <p:spPr>
          <a:xfrm>
            <a:off x="2209514" y="3257492"/>
            <a:ext cx="4241315"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6531" y="3882912"/>
            <a:ext cx="495300" cy="1492476"/>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Rectangle 18"/>
          <p:cNvSpPr/>
          <p:nvPr/>
        </p:nvSpPr>
        <p:spPr>
          <a:xfrm>
            <a:off x="3428554" y="4888468"/>
            <a:ext cx="1752372"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20" name="Left Brace 19"/>
          <p:cNvSpPr/>
          <p:nvPr/>
        </p:nvSpPr>
        <p:spPr>
          <a:xfrm rot="16200000">
            <a:off x="3637918" y="2223540"/>
            <a:ext cx="318757" cy="48156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959203" y="2590800"/>
            <a:ext cx="1752372"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a:t>
            </a:r>
          </a:p>
        </p:txBody>
      </p:sp>
    </p:spTree>
    <p:extLst>
      <p:ext uri="{BB962C8B-B14F-4D97-AF65-F5344CB8AC3E}">
        <p14:creationId xmlns:p14="http://schemas.microsoft.com/office/powerpoint/2010/main" val="416956747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5</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2894654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04752" y="1371600"/>
            <a:ext cx="8457099" cy="369332"/>
          </a:xfrm>
          <a:prstGeom prst="rect">
            <a:avLst/>
          </a:prstGeom>
        </p:spPr>
        <p:txBody>
          <a:bodyPr wrap="square">
            <a:spAutoFit/>
          </a:bodyPr>
          <a:lstStyle/>
          <a:p>
            <a:pPr marL="342900" indent="-342900">
              <a:buFont typeface="Symbol" panose="05050102010706020507" pitchFamily="18" charset="2"/>
              <a:buChar char=""/>
            </a:pPr>
            <a:r>
              <a:rPr lang="en-IN" dirty="0"/>
              <a:t>Select with (WHERE, ORDER BY clause, and LIMIT)</a:t>
            </a:r>
            <a:endParaRPr lang="en-US" dirty="0"/>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152632072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910630" y="3276600"/>
            <a:ext cx="10585176" cy="800219"/>
          </a:xfrm>
          <a:prstGeom prst="rect">
            <a:avLst/>
          </a:prstGeom>
          <a:noFill/>
        </p:spPr>
        <p:txBody>
          <a:bodyPr wrap="square">
            <a:spAutoFit/>
          </a:bodyPr>
          <a:lstStyle/>
          <a:p>
            <a:r>
              <a:rPr lang="en-US" sz="2200" dirty="0">
                <a:latin typeface="Segoe UI Light" panose="020B0502040204020203" pitchFamily="34" charset="0"/>
                <a:cs typeface="Segoe UI Light" panose="020B0502040204020203" pitchFamily="34" charset="0"/>
              </a:rPr>
              <a:t>Certain objects within MySQL, including database, table, index, column, alias, view, stored procedure, partition, tablespace, and other object names are known as </a:t>
            </a:r>
            <a:r>
              <a:rPr lang="en-US" sz="2400" b="1" dirty="0">
                <a:latin typeface="Segoe UI Light" panose="020B0502040204020203" pitchFamily="34" charset="0"/>
                <a:cs typeface="Segoe UI Light" panose="020B0502040204020203" pitchFamily="34" charset="0"/>
              </a:rPr>
              <a:t>identifiers</a:t>
            </a:r>
            <a:r>
              <a:rPr lang="en-US" sz="2200" dirty="0">
                <a:latin typeface="Segoe UI Light" panose="020B0502040204020203" pitchFamily="34" charset="0"/>
                <a:cs typeface="Segoe UI Light" panose="020B0502040204020203" pitchFamily="34" charset="0"/>
              </a:rPr>
              <a:t>.</a:t>
            </a:r>
            <a:endParaRPr lang="en-IN" sz="22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9124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Identifiers</a:t>
            </a:r>
            <a:endParaRPr lang="en-IN" sz="3200" b="1" i="1" dirty="0">
              <a:latin typeface="Arial" pitchFamily="34" charset="0"/>
              <a:cs typeface="Arial" pitchFamily="34" charset="0"/>
            </a:endParaRPr>
          </a:p>
        </p:txBody>
      </p:sp>
      <p:sp>
        <p:nvSpPr>
          <p:cNvPr id="3" name="Rectangle 2"/>
          <p:cNvSpPr/>
          <p:nvPr/>
        </p:nvSpPr>
        <p:spPr>
          <a:xfrm>
            <a:off x="407609"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chemeClr val="tx2">
                    <a:lumMod val="60000"/>
                    <a:lumOff val="40000"/>
                  </a:schemeClr>
                </a:solidFill>
                <a:latin typeface="Arial" panose="020B0604020202020204" pitchFamily="34" charset="0"/>
                <a:cs typeface="Arial" panose="020B0604020202020204" pitchFamily="34" charset="0"/>
              </a:rPr>
              <a:t>tbl_name</a:t>
            </a:r>
          </a:p>
          <a:p>
            <a:pPr marL="800100" lvl="1" indent="-342900">
              <a:buFont typeface="+mj-lt"/>
              <a:buAutoNum type="arabicPeriod"/>
            </a:pPr>
            <a:r>
              <a:rPr lang="en-IN" dirty="0">
                <a:solidFill>
                  <a:schemeClr val="tx2">
                    <a:lumMod val="60000"/>
                    <a:lumOff val="40000"/>
                  </a:schemeClr>
                </a:solidFill>
                <a:latin typeface="Arial" panose="020B0604020202020204" pitchFamily="34"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chemeClr val="tx2">
                    <a:lumMod val="60000"/>
                    <a:lumOff val="40000"/>
                  </a:schemeClr>
                </a:solidFill>
                <a:latin typeface="Arial" panose="020B0604020202020204" pitchFamily="34" charset="0"/>
                <a:cs typeface="Arial" panose="020B0604020202020204" pitchFamily="34" charset="0"/>
              </a:rPr>
              <a:t>col_name</a:t>
            </a:r>
          </a:p>
          <a:p>
            <a:pPr marL="800100" lvl="1" indent="-342900">
              <a:buFont typeface="+mj-lt"/>
              <a:buAutoNum type="arabicPeriod"/>
            </a:pPr>
            <a:r>
              <a:rPr lang="en-IN" dirty="0">
                <a:solidFill>
                  <a:schemeClr val="tx2">
                    <a:lumMod val="60000"/>
                    <a:lumOff val="40000"/>
                  </a:schemeClr>
                </a:solidFill>
                <a:latin typeface="Arial" panose="020B0604020202020204" pitchFamily="34" charset="0"/>
                <a:cs typeface="Arial" panose="020B0604020202020204" pitchFamily="34" charset="0"/>
              </a:rPr>
              <a:t>tbl_name.col_name </a:t>
            </a:r>
          </a:p>
          <a:p>
            <a:pPr marL="800100" lvl="1" indent="-342900">
              <a:buFont typeface="+mj-lt"/>
              <a:buAutoNum type="arabicPeriod"/>
            </a:pPr>
            <a:r>
              <a:rPr lang="en-IN" dirty="0">
                <a:solidFill>
                  <a:schemeClr val="tx2">
                    <a:lumMod val="60000"/>
                    <a:lumOff val="40000"/>
                  </a:schemeClr>
                </a:solidFill>
                <a:latin typeface="Arial" panose="020B0604020202020204" pitchFamily="34"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6574" y="4725144"/>
            <a:ext cx="11521279" cy="1538883"/>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23257" y="594825"/>
            <a:ext cx="12167156"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165325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5606"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86565108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741487" y="762000"/>
            <a:ext cx="8685669"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In MySQL, you can refer to a table column using any of the following forms.</a:t>
            </a:r>
          </a:p>
        </p:txBody>
      </p:sp>
      <p:graphicFrame>
        <p:nvGraphicFramePr>
          <p:cNvPr id="10" name="Table 9"/>
          <p:cNvGraphicFramePr>
            <a:graphicFrameLocks noGrp="1"/>
          </p:cNvGraphicFramePr>
          <p:nvPr>
            <p:extLst>
              <p:ext uri="{D42A27DB-BD31-4B8C-83A1-F6EECF244321}">
                <p14:modId xmlns:p14="http://schemas.microsoft.com/office/powerpoint/2010/main" val="2552792229"/>
              </p:ext>
            </p:extLst>
          </p:nvPr>
        </p:nvGraphicFramePr>
        <p:xfrm>
          <a:off x="1676182" y="1371602"/>
          <a:ext cx="8838049" cy="2362623"/>
        </p:xfrm>
        <a:graphic>
          <a:graphicData uri="http://schemas.openxmlformats.org/drawingml/2006/table">
            <a:tbl>
              <a:tblPr firstRow="1" bandRow="1">
                <a:tableStyleId>{7E9639D4-E3E2-4D34-9284-5A2195B3D0D7}</a:tableStyleId>
              </a:tblPr>
              <a:tblGrid>
                <a:gridCol w="2895223">
                  <a:extLst>
                    <a:ext uri="{9D8B030D-6E8A-4147-A177-3AD203B41FA5}">
                      <a16:colId xmlns:a16="http://schemas.microsoft.com/office/drawing/2014/main" val="20000"/>
                    </a:ext>
                  </a:extLst>
                </a:gridCol>
                <a:gridCol w="5942826">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Column Reference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0077AA"/>
                          </a:solidFill>
                          <a:latin typeface="Liberation Mono"/>
                          <a:ea typeface="+mn-ea"/>
                          <a:cs typeface="+mn-cs"/>
                        </a:rPr>
                        <a:t>col_name</a:t>
                      </a:r>
                    </a:p>
                  </a:txBody>
                  <a:tcPr marL="76190" marR="7619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whichever table used in the statement contains a column of that name.</a:t>
                      </a: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0077AA"/>
                          </a:solidFill>
                          <a:latin typeface="Liberation Mono"/>
                          <a:ea typeface="+mn-ea"/>
                          <a:cs typeface="+mn-cs"/>
                        </a:rPr>
                        <a:t>tbl_name.col_name</a:t>
                      </a:r>
                    </a:p>
                  </a:txBody>
                  <a:tcPr marL="76190" marR="7619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of the default database.</a:t>
                      </a: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0077AA"/>
                          </a:solidFill>
                          <a:latin typeface="Liberation Mono"/>
                          <a:ea typeface="+mn-ea"/>
                          <a:cs typeface="+mn-cs"/>
                        </a:rPr>
                        <a:t>db_name.tbl_name.col_name</a:t>
                      </a:r>
                    </a:p>
                  </a:txBody>
                  <a:tcPr marL="76190" marR="7619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of the database </a:t>
                      </a:r>
                      <a:r>
                        <a:rPr lang="en-IN" sz="1600" b="1" i="1" dirty="0">
                          <a:effectLst/>
                          <a:latin typeface="Arial" panose="020B0604020202020204" pitchFamily="34" charset="0"/>
                          <a:cs typeface="Arial" panose="020B0604020202020204" pitchFamily="34" charset="0"/>
                        </a:rPr>
                        <a:t>db_name</a:t>
                      </a:r>
                      <a:r>
                        <a:rPr lang="en-IN" sz="1600" dirty="0">
                          <a:effectLst/>
                          <a:latin typeface="Arial" panose="020B0604020202020204" pitchFamily="34" charset="0"/>
                          <a:cs typeface="Arial" panose="020B0604020202020204" pitchFamily="34" charset="0"/>
                        </a:rPr>
                        <a:t>.</a:t>
                      </a:r>
                    </a:p>
                  </a:txBody>
                  <a:tcPr marL="76190" marR="76190" marT="76200" marB="76200"/>
                </a:tc>
                <a:extLst>
                  <a:ext uri="{0D108BD9-81ED-4DB2-BD59-A6C34878D82A}">
                    <a16:rowId xmlns:a16="http://schemas.microsoft.com/office/drawing/2014/main" val="10003"/>
                  </a:ext>
                </a:extLst>
              </a:tr>
            </a:tbl>
          </a:graphicData>
        </a:graphic>
      </p:graphicFrame>
      <p:sp>
        <p:nvSpPr>
          <p:cNvPr id="8" name="Rectangle 7"/>
          <p:cNvSpPr/>
          <p:nvPr/>
        </p:nvSpPr>
        <p:spPr>
          <a:xfrm>
            <a:off x="1676182" y="4038600"/>
            <a:ext cx="8838049" cy="400110"/>
          </a:xfrm>
          <a:prstGeom prst="rect">
            <a:avLst/>
          </a:prstGeom>
          <a:solidFill>
            <a:schemeClr val="bg1"/>
          </a:solidFill>
        </p:spPr>
        <p:txBody>
          <a:bodyPr wrap="square">
            <a:spAutoFit/>
          </a:bodyPr>
          <a:lstStyle/>
          <a:p>
            <a:r>
              <a:rPr lang="en-US" sz="2000" dirty="0">
                <a:latin typeface="Arial" pitchFamily="34" charset="0"/>
                <a:ea typeface="+mj-ea"/>
                <a:cs typeface="Arial" pitchFamily="34" charset="0"/>
              </a:rPr>
              <a:t>  </a:t>
            </a:r>
            <a:r>
              <a:rPr lang="en-IN" sz="2000" dirty="0">
                <a:latin typeface="Arial" pitchFamily="34" charset="0"/>
                <a:ea typeface="+mj-ea"/>
                <a:cs typeface="Arial" pitchFamily="34" charset="0"/>
              </a:rPr>
              <a:t>The identifier quote character is the backtick (`)</a:t>
            </a:r>
            <a:endParaRPr lang="en-US" sz="2000" dirty="0">
              <a:latin typeface="Arial" pitchFamily="34" charset="0"/>
              <a:ea typeface="+mj-ea"/>
              <a:cs typeface="Arial" pitchFamily="34" charset="0"/>
            </a:endParaRPr>
          </a:p>
        </p:txBody>
      </p:sp>
      <p:sp>
        <p:nvSpPr>
          <p:cNvPr id="6" name="Rectangle 5">
            <a:extLst>
              <a:ext uri="{FF2B5EF4-FFF2-40B4-BE49-F238E27FC236}">
                <a16:creationId xmlns:a16="http://schemas.microsoft.com/office/drawing/2014/main" id="{C9157F76-07BD-416C-921B-9BAFE19EC79C}"/>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Identifiers</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1942294750"/>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741487" y="762000"/>
            <a:ext cx="8685669"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In MySQL, you can refer to a table using any of the following forms.</a:t>
            </a:r>
          </a:p>
        </p:txBody>
      </p:sp>
      <p:graphicFrame>
        <p:nvGraphicFramePr>
          <p:cNvPr id="10" name="Table 9"/>
          <p:cNvGraphicFramePr>
            <a:graphicFrameLocks noGrp="1"/>
          </p:cNvGraphicFramePr>
          <p:nvPr>
            <p:extLst>
              <p:ext uri="{D42A27DB-BD31-4B8C-83A1-F6EECF244321}">
                <p14:modId xmlns:p14="http://schemas.microsoft.com/office/powerpoint/2010/main" val="3025788821"/>
              </p:ext>
            </p:extLst>
          </p:nvPr>
        </p:nvGraphicFramePr>
        <p:xfrm>
          <a:off x="1676182" y="1371600"/>
          <a:ext cx="8838049" cy="1524846"/>
        </p:xfrm>
        <a:graphic>
          <a:graphicData uri="http://schemas.openxmlformats.org/drawingml/2006/table">
            <a:tbl>
              <a:tblPr firstRow="1" bandRow="1">
                <a:tableStyleId>{7E9639D4-E3E2-4D34-9284-5A2195B3D0D7}</a:tableStyleId>
              </a:tblPr>
              <a:tblGrid>
                <a:gridCol w="2895223">
                  <a:extLst>
                    <a:ext uri="{9D8B030D-6E8A-4147-A177-3AD203B41FA5}">
                      <a16:colId xmlns:a16="http://schemas.microsoft.com/office/drawing/2014/main" val="20000"/>
                    </a:ext>
                  </a:extLst>
                </a:gridCol>
                <a:gridCol w="5942826">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Table Reference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algn="l" rtl="0" eaLnBrk="1" fontAlgn="t" latinLnBrk="0" hangingPunct="1"/>
                      <a:r>
                        <a:rPr kumimoji="0" lang="en-IN" sz="1600" kern="1200" dirty="0">
                          <a:solidFill>
                            <a:srgbClr val="0077AA"/>
                          </a:solidFill>
                          <a:latin typeface="Liberation Mono"/>
                          <a:ea typeface="+mn-ea"/>
                          <a:cs typeface="+mn-cs"/>
                        </a:rPr>
                        <a:t>tbl_name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The table </a:t>
                      </a:r>
                      <a:r>
                        <a:rPr lang="en-IN" sz="1600" b="1" i="1" dirty="0">
                          <a:solidFill>
                            <a:schemeClr val="tx1"/>
                          </a:solidFill>
                          <a:effectLst/>
                          <a:latin typeface="Arial" panose="020B0604020202020204" pitchFamily="34" charset="0"/>
                          <a:cs typeface="Arial" panose="020B0604020202020204" pitchFamily="34" charset="0"/>
                        </a:rPr>
                        <a:t>tbl_name</a:t>
                      </a:r>
                      <a:r>
                        <a:rPr lang="en-IN" sz="1600" dirty="0">
                          <a:solidFill>
                            <a:schemeClr val="tx1"/>
                          </a:solidFill>
                          <a:effectLst/>
                          <a:latin typeface="Arial" panose="020B0604020202020204" pitchFamily="34" charset="0"/>
                          <a:cs typeface="Arial" panose="020B0604020202020204" pitchFamily="34" charset="0"/>
                        </a:rPr>
                        <a:t> from whichever table used in the statement to fetch the data.</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marL="0" algn="l" rtl="0" eaLnBrk="1" fontAlgn="t" latinLnBrk="0" hangingPunct="1"/>
                      <a:r>
                        <a:rPr kumimoji="0" lang="en-IN" sz="1600" kern="1200" dirty="0">
                          <a:solidFill>
                            <a:srgbClr val="0077AA"/>
                          </a:solidFill>
                          <a:latin typeface="Liberation Mono"/>
                          <a:ea typeface="+mn-ea"/>
                          <a:cs typeface="+mn-cs"/>
                        </a:rPr>
                        <a:t>db_name.tbl_name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The table </a:t>
                      </a:r>
                      <a:r>
                        <a:rPr lang="en-IN" sz="1600" b="1" i="1" dirty="0">
                          <a:solidFill>
                            <a:schemeClr val="tx1"/>
                          </a:solidFill>
                          <a:effectLst/>
                          <a:latin typeface="Arial" panose="020B0604020202020204" pitchFamily="34" charset="0"/>
                          <a:cs typeface="Arial" panose="020B0604020202020204" pitchFamily="34" charset="0"/>
                        </a:rPr>
                        <a:t>tbl_name</a:t>
                      </a:r>
                      <a:r>
                        <a:rPr lang="en-IN" sz="1600" dirty="0">
                          <a:solidFill>
                            <a:schemeClr val="tx1"/>
                          </a:solidFill>
                          <a:effectLst/>
                          <a:latin typeface="Arial" panose="020B0604020202020204" pitchFamily="34" charset="0"/>
                          <a:cs typeface="Arial" panose="020B0604020202020204" pitchFamily="34" charset="0"/>
                        </a:rPr>
                        <a:t> from whichever database </a:t>
                      </a:r>
                      <a:r>
                        <a:rPr lang="en-IN" sz="1600" b="1" i="1" dirty="0">
                          <a:solidFill>
                            <a:schemeClr val="tx1"/>
                          </a:solidFill>
                          <a:effectLst/>
                          <a:latin typeface="Arial" panose="020B0604020202020204" pitchFamily="34" charset="0"/>
                          <a:cs typeface="Arial" panose="020B0604020202020204" pitchFamily="34" charset="0"/>
                        </a:rPr>
                        <a:t>db_name</a:t>
                      </a:r>
                      <a:r>
                        <a:rPr lang="en-IN" sz="1600" dirty="0">
                          <a:solidFill>
                            <a:schemeClr val="tx1"/>
                          </a:solidFill>
                          <a:effectLst/>
                          <a:latin typeface="Arial" panose="020B0604020202020204" pitchFamily="34" charset="0"/>
                          <a:cs typeface="Arial" panose="020B0604020202020204" pitchFamily="34" charset="0"/>
                        </a:rPr>
                        <a:t>.</a:t>
                      </a:r>
                    </a:p>
                  </a:txBody>
                  <a:tcPr marL="76190" marR="76190" marT="76200" marB="76200">
                    <a:solidFill>
                      <a:schemeClr val="bg1"/>
                    </a:solidFill>
                  </a:tcPr>
                </a:tc>
                <a:extLst>
                  <a:ext uri="{0D108BD9-81ED-4DB2-BD59-A6C34878D82A}">
                    <a16:rowId xmlns:a16="http://schemas.microsoft.com/office/drawing/2014/main" val="10002"/>
                  </a:ext>
                </a:extLst>
              </a:tr>
            </a:tbl>
          </a:graphicData>
        </a:graphic>
      </p:graphicFrame>
      <p:sp>
        <p:nvSpPr>
          <p:cNvPr id="8" name="Rectangle 7"/>
          <p:cNvSpPr/>
          <p:nvPr/>
        </p:nvSpPr>
        <p:spPr>
          <a:xfrm>
            <a:off x="1676182" y="3200400"/>
            <a:ext cx="8838049" cy="400110"/>
          </a:xfrm>
          <a:prstGeom prst="rect">
            <a:avLst/>
          </a:prstGeom>
          <a:solidFill>
            <a:srgbClr val="F9DAFE"/>
          </a:solidFill>
        </p:spPr>
        <p:txBody>
          <a:bodyPr wrap="square">
            <a:spAutoFit/>
          </a:bodyPr>
          <a:lstStyle/>
          <a:p>
            <a:r>
              <a:rPr lang="en-US" sz="2000" dirty="0">
                <a:latin typeface="Arial" pitchFamily="34" charset="0"/>
                <a:ea typeface="+mj-ea"/>
                <a:cs typeface="Arial" pitchFamily="34" charset="0"/>
              </a:rPr>
              <a:t>  </a:t>
            </a:r>
            <a:r>
              <a:rPr lang="en-IN" sz="2000" dirty="0">
                <a:latin typeface="Arial" pitchFamily="34" charset="0"/>
                <a:ea typeface="+mj-ea"/>
                <a:cs typeface="Arial" pitchFamily="34" charset="0"/>
              </a:rPr>
              <a:t>The identifier quote character is the backtick (`)</a:t>
            </a:r>
            <a:endParaRPr lang="en-US" sz="2000" dirty="0">
              <a:latin typeface="Arial" pitchFamily="34" charset="0"/>
              <a:ea typeface="+mj-ea"/>
              <a:cs typeface="Arial" pitchFamily="34" charset="0"/>
            </a:endParaRPr>
          </a:p>
        </p:txBody>
      </p:sp>
      <p:sp>
        <p:nvSpPr>
          <p:cNvPr id="6" name="Rectangle 5">
            <a:extLst>
              <a:ext uri="{FF2B5EF4-FFF2-40B4-BE49-F238E27FC236}">
                <a16:creationId xmlns:a16="http://schemas.microsoft.com/office/drawing/2014/main" id="{432C9605-6324-4492-9220-C6CCF0F4EAEB}"/>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Identifiers</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188248784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862901" y="3154585"/>
            <a:ext cx="8464609" cy="853632"/>
          </a:xfrm>
          <a:prstGeom prst="rect">
            <a:avLst/>
          </a:prstGeom>
          <a:solidFill>
            <a:schemeClr val="bg1"/>
          </a:solidFill>
        </p:spPr>
        <p:txBody>
          <a:bodyPr wrap="square">
            <a:spAutoFit/>
          </a:bodyPr>
          <a:lstStyle/>
          <a:p>
            <a:pPr>
              <a:lnSpc>
                <a:spcPct val="107000"/>
              </a:lnSpc>
            </a:pPr>
            <a:r>
              <a:rPr lang="en-IN" sz="2400" dirty="0">
                <a:latin typeface="Segoe UI Light" panose="020B0502040204020203" pitchFamily="34" charset="0"/>
                <a:ea typeface="Calibri" panose="020F0502020204030204" pitchFamily="34" charset="0"/>
                <a:cs typeface="Segoe UI Light" panose="020B0502040204020203" pitchFamily="34" charset="0"/>
              </a:rPr>
              <a:t>SELECT is used to retrieve rows selected from one or more tables (JOINS), and can include UNION statements and SUBQUERIES.</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52355" y="4196938"/>
            <a:ext cx="5714256" cy="2324100"/>
          </a:xfrm>
          <a:prstGeom prst="rect">
            <a:avLst/>
          </a:prstGeom>
        </p:spPr>
      </p:pic>
    </p:spTree>
    <p:extLst>
      <p:ext uri="{BB962C8B-B14F-4D97-AF65-F5344CB8AC3E}">
        <p14:creationId xmlns:p14="http://schemas.microsoft.com/office/powerpoint/2010/main" val="39087562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statement</a:t>
            </a:r>
            <a:endParaRPr lang="en-IN" sz="3200" b="1" i="1" dirty="0">
              <a:latin typeface="Arial" pitchFamily="34" charset="0"/>
              <a:cs typeface="Arial" pitchFamily="34" charset="0"/>
            </a:endParaRPr>
          </a:p>
        </p:txBody>
      </p:sp>
      <p:sp>
        <p:nvSpPr>
          <p:cNvPr id="7" name="Rectangle 6"/>
          <p:cNvSpPr/>
          <p:nvPr/>
        </p:nvSpPr>
        <p:spPr>
          <a:xfrm>
            <a:off x="263986" y="550079"/>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6" name="Rectangle 5"/>
          <p:cNvSpPr/>
          <p:nvPr/>
        </p:nvSpPr>
        <p:spPr>
          <a:xfrm>
            <a:off x="478582" y="4565446"/>
            <a:ext cx="11089232" cy="1815882"/>
          </a:xfrm>
          <a:prstGeom prst="rect">
            <a:avLst/>
          </a:prstGeom>
          <a:solidFill>
            <a:schemeClr val="bg1"/>
          </a:solidFill>
        </p:spPr>
        <p:txBody>
          <a:bodyPr wrap="square">
            <a:spAutoFit/>
          </a:bodyPr>
          <a:lstStyle/>
          <a:p>
            <a:pPr algn="just"/>
            <a:r>
              <a:rPr lang="en-IN" sz="2400" dirty="0">
                <a:solidFill>
                  <a:srgbClr val="FF0000"/>
                </a:solidFill>
                <a:latin typeface="Arial" panose="020B0604020202020204" pitchFamily="34" charset="0"/>
                <a:cs typeface="Arial" panose="020B0604020202020204" pitchFamily="34" charset="0"/>
              </a:rPr>
              <a:t>Remember:</a:t>
            </a:r>
            <a:r>
              <a:rPr lang="en-IN" dirty="0"/>
              <a:t> </a:t>
            </a:r>
          </a:p>
          <a:p>
            <a:pPr algn="just"/>
            <a:endParaRPr lang="en-IN" sz="800" dirty="0"/>
          </a:p>
          <a:p>
            <a:pPr marL="285750" indent="-285750" algn="just">
              <a:buFont typeface="Arial" panose="020B0604020202020204" pitchFamily="34" charset="0"/>
              <a:buChar char="•"/>
            </a:pPr>
            <a:r>
              <a:rPr lang="en-IN" sz="2000" dirty="0"/>
              <a:t>ALL (the </a:t>
            </a:r>
            <a:r>
              <a:rPr lang="en-IN" sz="2000" b="1" dirty="0"/>
              <a:t>default</a:t>
            </a:r>
            <a:r>
              <a:rPr lang="en-IN" sz="2000" dirty="0"/>
              <a:t>) specifies that all matching rows should be returned, including duplicates. </a:t>
            </a:r>
          </a:p>
          <a:p>
            <a:pPr marL="285750" indent="-285750" algn="just">
              <a:buFont typeface="Arial" panose="020B0604020202020204" pitchFamily="34" charset="0"/>
              <a:buChar char="•"/>
            </a:pPr>
            <a:r>
              <a:rPr lang="en-IN" sz="2000" b="1" dirty="0"/>
              <a:t>DISTINCT</a:t>
            </a:r>
            <a:r>
              <a:rPr lang="en-IN" sz="2000" dirty="0"/>
              <a:t> specifies removal of duplicate rows from the result set.</a:t>
            </a:r>
          </a:p>
          <a:p>
            <a:pPr marL="285750" indent="-285750" algn="just">
              <a:buFont typeface="Arial" panose="020B0604020202020204" pitchFamily="34" charset="0"/>
              <a:buChar char="•"/>
            </a:pPr>
            <a:r>
              <a:rPr lang="en-IN" sz="2000" b="1" dirty="0"/>
              <a:t>DISTINCTROW</a:t>
            </a:r>
            <a:r>
              <a:rPr lang="en-IN" sz="2000" dirty="0"/>
              <a:t> is a synonym for </a:t>
            </a:r>
            <a:r>
              <a:rPr lang="en-IN" sz="2000" b="1" dirty="0"/>
              <a:t>DISTINCT</a:t>
            </a:r>
            <a:r>
              <a:rPr lang="en-IN" sz="2000" dirty="0"/>
              <a:t>.</a:t>
            </a:r>
          </a:p>
          <a:p>
            <a:pPr marL="285750" indent="-285750" algn="just">
              <a:buFont typeface="Arial" panose="020B0604020202020204" pitchFamily="34" charset="0"/>
              <a:buChar char="•"/>
            </a:pPr>
            <a:r>
              <a:rPr lang="en-IN" sz="2000" dirty="0"/>
              <a:t>It is an error to specify both modifiers. </a:t>
            </a:r>
          </a:p>
        </p:txBody>
      </p:sp>
      <p:sp>
        <p:nvSpPr>
          <p:cNvPr id="8" name="Rectangle 7"/>
          <p:cNvSpPr/>
          <p:nvPr/>
        </p:nvSpPr>
        <p:spPr>
          <a:xfrm>
            <a:off x="262558" y="1234432"/>
            <a:ext cx="11737304" cy="3276282"/>
          </a:xfrm>
          <a:prstGeom prst="rect">
            <a:avLst/>
          </a:prstGeom>
        </p:spPr>
        <p:txBody>
          <a:bodyPr wrap="square">
            <a:spAutoFit/>
          </a:bodyPr>
          <a:lstStyle/>
          <a:p>
            <a:r>
              <a:rPr lang="en-IN" sz="2000" dirty="0">
                <a:solidFill>
                  <a:schemeClr val="accent6">
                    <a:lumMod val="50000"/>
                  </a:schemeClr>
                </a:solidFill>
                <a:latin typeface="Open Sans"/>
              </a:rPr>
              <a:t>                       modifiers</a:t>
            </a:r>
            <a:endParaRPr lang="en-US" sz="2000" dirty="0">
              <a:solidFill>
                <a:srgbClr val="0077AA"/>
              </a:solidFill>
              <a:latin typeface="Liberation Mono"/>
            </a:endParaRPr>
          </a:p>
          <a:p>
            <a:r>
              <a:rPr lang="en-US" sz="2000" dirty="0">
                <a:solidFill>
                  <a:srgbClr val="0077AA"/>
                </a:solidFill>
                <a:latin typeface="Liberation Mono"/>
              </a:rPr>
              <a:t>SELECT [ALL / DISTINCT / DISTINCTROW] * / </a:t>
            </a:r>
            <a:r>
              <a:rPr lang="en-US" sz="2000" b="1" i="1" dirty="0">
                <a:solidFill>
                  <a:srgbClr val="0077AA"/>
                </a:solidFill>
                <a:latin typeface="Liberation Mono"/>
              </a:rPr>
              <a:t>A</a:t>
            </a:r>
            <a:r>
              <a:rPr lang="en-US" sz="2000" i="1" baseline="-25000" dirty="0">
                <a:solidFill>
                  <a:srgbClr val="0077AA"/>
                </a:solidFill>
                <a:latin typeface="Liberation Mono"/>
              </a:rPr>
              <a:t>1</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i="1" baseline="-25000" dirty="0">
                <a:solidFill>
                  <a:srgbClr val="0077AA"/>
                </a:solidFill>
                <a:latin typeface="Liberation Mono"/>
              </a:rPr>
              <a:t>2</a:t>
            </a:r>
            <a:r>
              <a:rPr lang="en-US" sz="2000" dirty="0">
                <a:solidFill>
                  <a:srgbClr val="0077AA"/>
                </a:solidFill>
                <a:latin typeface="Liberation Mono"/>
              </a:rPr>
              <a:t> [ [as] alias_name], expressions [ [as] alias_name],... from &lt;r&gt; [as] alias_name]</a:t>
            </a:r>
          </a:p>
          <a:p>
            <a:pPr>
              <a:lnSpc>
                <a:spcPct val="150000"/>
              </a:lnSpc>
            </a:pPr>
            <a:r>
              <a:rPr lang="en-US" sz="2000" dirty="0">
                <a:solidFill>
                  <a:srgbClr val="0077AA"/>
                </a:solidFill>
                <a:latin typeface="Liberation Mono"/>
              </a:rPr>
              <a:t> [WHERE where_condition]</a:t>
            </a:r>
          </a:p>
          <a:p>
            <a:pPr>
              <a:lnSpc>
                <a:spcPct val="150000"/>
              </a:lnSpc>
            </a:pPr>
            <a:r>
              <a:rPr lang="en-US" sz="2000" dirty="0">
                <a:solidFill>
                  <a:srgbClr val="0077AA"/>
                </a:solidFill>
                <a:latin typeface="Liberation Mono"/>
              </a:rPr>
              <a:t> [GROUP BY {col_name | expr | position} [ASC | DESC], ... [WITH ROLLUP]]</a:t>
            </a:r>
          </a:p>
          <a:p>
            <a:pPr>
              <a:lnSpc>
                <a:spcPct val="150000"/>
              </a:lnSpc>
            </a:pPr>
            <a:r>
              <a:rPr lang="en-US" sz="2000" dirty="0">
                <a:solidFill>
                  <a:srgbClr val="0077AA"/>
                </a:solidFill>
                <a:latin typeface="Liberation Mono"/>
              </a:rPr>
              <a:t> [HAVING where_condition]</a:t>
            </a:r>
          </a:p>
          <a:p>
            <a:pPr>
              <a:lnSpc>
                <a:spcPct val="150000"/>
              </a:lnSpc>
            </a:pPr>
            <a:r>
              <a:rPr lang="en-US" sz="2000" dirty="0">
                <a:solidFill>
                  <a:srgbClr val="0077AA"/>
                </a:solidFill>
                <a:latin typeface="Liberation Mono"/>
              </a:rPr>
              <a:t> [ORDER BY {col_name | expr | position}  [ASC | DESC], ...]</a:t>
            </a:r>
          </a:p>
          <a:p>
            <a:pPr>
              <a:lnSpc>
                <a:spcPct val="150000"/>
              </a:lnSpc>
            </a:pPr>
            <a:r>
              <a:rPr lang="en-US" sz="2000" dirty="0">
                <a:solidFill>
                  <a:srgbClr val="0077AA"/>
                </a:solidFill>
                <a:latin typeface="Liberation Mono"/>
              </a:rPr>
              <a:t> [LIMIT {[offset,] row_count | row_count OFFSET offset}]</a:t>
            </a:r>
          </a:p>
        </p:txBody>
      </p:sp>
    </p:spTree>
    <p:extLst>
      <p:ext uri="{BB962C8B-B14F-4D97-AF65-F5344CB8AC3E}">
        <p14:creationId xmlns:p14="http://schemas.microsoft.com/office/powerpoint/2010/main" val="2183223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1752372" y="3897870"/>
            <a:ext cx="8685669" cy="2031325"/>
          </a:xfrm>
          <a:prstGeom prst="rect">
            <a:avLst/>
          </a:prstGeom>
          <a:noFill/>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 ' WORLD'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 WORLD'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a:latin typeface="Arial" panose="020B0604020202020204" pitchFamily="34" charset="0"/>
                <a:cs typeface="Arial" panose="020B0604020202020204" pitchFamily="34" charset="0"/>
              </a:rPr>
              <a:t>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p:txBody>
      </p:sp>
      <p:sp>
        <p:nvSpPr>
          <p:cNvPr id="4" name="Rectangle 3"/>
          <p:cNvSpPr/>
          <p:nvPr/>
        </p:nvSpPr>
        <p:spPr>
          <a:xfrm>
            <a:off x="1331500" y="1015270"/>
            <a:ext cx="9527411" cy="830997"/>
          </a:xfrm>
          <a:prstGeom prst="rect">
            <a:avLst/>
          </a:prstGeom>
          <a:solidFill>
            <a:schemeClr val="bg1"/>
          </a:solidFill>
        </p:spPr>
        <p:txBody>
          <a:bodyPr wrap="square">
            <a:spAutoFit/>
          </a:bodyPr>
          <a:lstStyle/>
          <a:p>
            <a:r>
              <a:rPr lang="en-IN" sz="2400" dirty="0">
                <a:solidFill>
                  <a:srgbClr val="0070C0"/>
                </a:solidFill>
                <a:latin typeface="Segoe UI Light" panose="020B0502040204020203" pitchFamily="34" charset="0"/>
                <a:cs typeface="Segoe UI Light" panose="020B0502040204020203" pitchFamily="34" charset="0"/>
              </a:rPr>
              <a:t>In the select list of a query, a quoted column alias can be specified using </a:t>
            </a:r>
            <a:r>
              <a:rPr lang="en-IN" sz="2400" b="1" i="1" dirty="0">
                <a:solidFill>
                  <a:srgbClr val="0070C0"/>
                </a:solidFill>
                <a:latin typeface="Segoe UI Light" panose="020B0502040204020203" pitchFamily="34" charset="0"/>
                <a:cs typeface="Segoe UI Light" panose="020B0502040204020203" pitchFamily="34" charset="0"/>
              </a:rPr>
              <a:t>identifier </a:t>
            </a:r>
            <a:r>
              <a:rPr lang="en-IN" sz="2400" b="1" dirty="0">
                <a:solidFill>
                  <a:srgbClr val="0070C0"/>
                </a:solidFill>
                <a:latin typeface="Segoe UI Light" panose="020B0502040204020203" pitchFamily="34" charset="0"/>
                <a:cs typeface="Segoe UI Light" panose="020B0502040204020203" pitchFamily="34" charset="0"/>
              </a:rPr>
              <a:t>( ` )</a:t>
            </a:r>
            <a:r>
              <a:rPr lang="en-IN" sz="2400" dirty="0">
                <a:solidFill>
                  <a:srgbClr val="0070C0"/>
                </a:solidFill>
                <a:latin typeface="Segoe UI Light" panose="020B0502040204020203" pitchFamily="34" charset="0"/>
                <a:cs typeface="Segoe UI Light" panose="020B0502040204020203" pitchFamily="34" charset="0"/>
              </a:rPr>
              <a:t> or </a:t>
            </a:r>
            <a:r>
              <a:rPr lang="en-IN" sz="2400" b="1" i="1" dirty="0">
                <a:solidFill>
                  <a:srgbClr val="0070C0"/>
                </a:solidFill>
                <a:latin typeface="Segoe UI Light" panose="020B0502040204020203" pitchFamily="34" charset="0"/>
                <a:cs typeface="Segoe UI Light" panose="020B0502040204020203" pitchFamily="34" charset="0"/>
              </a:rPr>
              <a:t>string quoting </a:t>
            </a:r>
            <a:r>
              <a:rPr lang="en-IN" sz="2400" b="1" dirty="0">
                <a:solidFill>
                  <a:srgbClr val="0070C0"/>
                </a:solidFill>
                <a:latin typeface="Segoe UI Light" panose="020B0502040204020203" pitchFamily="34" charset="0"/>
                <a:cs typeface="Segoe UI Light" panose="020B0502040204020203" pitchFamily="34" charset="0"/>
              </a:rPr>
              <a:t>( ' </a:t>
            </a:r>
            <a:r>
              <a:rPr lang="en-IN" sz="2400" dirty="0">
                <a:solidFill>
                  <a:srgbClr val="0070C0"/>
                </a:solidFill>
                <a:latin typeface="Segoe UI Light" panose="020B0502040204020203" pitchFamily="34" charset="0"/>
                <a:cs typeface="Segoe UI Light" panose="020B0502040204020203" pitchFamily="34" charset="0"/>
              </a:rPr>
              <a:t>or</a:t>
            </a:r>
            <a:r>
              <a:rPr lang="en-IN" sz="2400" b="1" dirty="0">
                <a:solidFill>
                  <a:srgbClr val="0070C0"/>
                </a:solidFill>
                <a:latin typeface="Segoe UI Light" panose="020B0502040204020203" pitchFamily="34" charset="0"/>
                <a:cs typeface="Segoe UI Light" panose="020B0502040204020203" pitchFamily="34" charset="0"/>
              </a:rPr>
              <a:t> " )</a:t>
            </a:r>
            <a:r>
              <a:rPr lang="en-IN" sz="2400" dirty="0">
                <a:solidFill>
                  <a:srgbClr val="0070C0"/>
                </a:solidFill>
                <a:latin typeface="Segoe UI Light" panose="020B0502040204020203" pitchFamily="34" charset="0"/>
                <a:cs typeface="Segoe UI Light" panose="020B0502040204020203" pitchFamily="34" charset="0"/>
              </a:rPr>
              <a:t> characters.</a:t>
            </a:r>
          </a:p>
        </p:txBody>
      </p:sp>
      <p:sp>
        <p:nvSpPr>
          <p:cNvPr id="5" name="Rectangle 4">
            <a:extLst>
              <a:ext uri="{FF2B5EF4-FFF2-40B4-BE49-F238E27FC236}">
                <a16:creationId xmlns:a16="http://schemas.microsoft.com/office/drawing/2014/main" id="{B3A25F19-D877-434D-A5B9-329F2BCDD50F}"/>
              </a:ext>
            </a:extLst>
          </p:cNvPr>
          <p:cNvSpPr/>
          <p:nvPr/>
        </p:nvSpPr>
        <p:spPr>
          <a:xfrm>
            <a:off x="982638" y="3429000"/>
            <a:ext cx="10153128" cy="30963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67677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5" name="Rectangle 4"/>
          <p:cNvSpPr/>
          <p:nvPr/>
        </p:nvSpPr>
        <p:spPr>
          <a:xfrm>
            <a:off x="262558" y="2798926"/>
            <a:ext cx="11665296" cy="3508653"/>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latin typeface="Arial" panose="020B0604020202020204" pitchFamily="34" charset="0"/>
                <a:cs typeface="Arial" panose="020B0604020202020204" pitchFamily="34" charset="0"/>
              </a:rPr>
              <a:t>AS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ORDER BY, </a:t>
            </a:r>
            <a:r>
              <a:rPr lang="en-IN" dirty="0">
                <a:latin typeface="Arial" panose="020B0604020202020204" pitchFamily="34" charset="0"/>
                <a:cs typeface="Arial" panose="020B0604020202020204" pitchFamily="34" charset="0"/>
              </a:rPr>
              <a:t>or</a:t>
            </a:r>
            <a:r>
              <a:rPr lang="en-IN" b="1" dirty="0">
                <a:latin typeface="Arial" panose="020B0604020202020204" pitchFamily="34" charset="0"/>
                <a:cs typeface="Arial" panose="020B0604020202020204" pitchFamily="34" charset="0"/>
              </a:rPr>
              <a:t> HAVING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AS alias_name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p:txBody>
      </p:sp>
      <p:sp>
        <p:nvSpPr>
          <p:cNvPr id="2" name="Rectangle 1"/>
          <p:cNvSpPr/>
          <p:nvPr/>
        </p:nvSpPr>
        <p:spPr>
          <a:xfrm>
            <a:off x="262558" y="753070"/>
            <a:ext cx="11665296" cy="1600438"/>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programmer can use an alias to temporarily assign another name to a </a:t>
            </a:r>
            <a:r>
              <a:rPr lang="en-IN" b="1" dirty="0">
                <a:latin typeface="Arial" panose="020B0604020202020204" pitchFamily="34" charset="0"/>
                <a:cs typeface="Arial" panose="020B0604020202020204" pitchFamily="34" charset="0"/>
              </a:rPr>
              <a:t>column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for the duration of a SELECT query</a:t>
            </a:r>
            <a:r>
              <a:rPr lang="en-IN" b="1" dirty="0">
                <a:latin typeface="Arial" panose="020B0604020202020204" pitchFamily="34" charset="0"/>
                <a:cs typeface="Arial" panose="020B0604020202020204" pitchFamily="34" charset="0"/>
              </a:rPr>
              <a:t>.</a:t>
            </a:r>
            <a:r>
              <a:rPr lang="en-IN" b="1" dirty="0">
                <a:solidFill>
                  <a:srgbClr val="FF0000"/>
                </a:solidFill>
                <a:latin typeface="Arial" panose="020B0604020202020204" pitchFamily="34" charset="0"/>
                <a:cs typeface="Arial" panose="020B0604020202020204" pitchFamily="34" charset="0"/>
              </a:rPr>
              <a:t> </a:t>
            </a:r>
          </a:p>
          <a:p>
            <a:endParaRPr lang="en-IN" b="1" dirty="0">
              <a:solidFill>
                <a:srgbClr val="FF0000"/>
              </a:solidFill>
              <a:latin typeface="Arial" panose="020B0604020202020204" pitchFamily="34" charset="0"/>
              <a:cs typeface="Arial" panose="020B0604020202020204" pitchFamily="34" charset="0"/>
            </a:endParaRPr>
          </a:p>
          <a:p>
            <a:r>
              <a:rPr lang="en-IN" sz="2400" dirty="0">
                <a:solidFill>
                  <a:srgbClr val="FF0000"/>
                </a:solidFill>
                <a:latin typeface="Arial" panose="020B0604020202020204" pitchFamily="34" charset="0"/>
                <a:cs typeface="Arial" panose="020B0604020202020204" pitchFamily="34" charset="0"/>
              </a:rPr>
              <a:t>Note: </a:t>
            </a:r>
          </a:p>
          <a:p>
            <a:pPr marL="285750" indent="-285750">
              <a:buFont typeface="Arial" panose="020B0604020202020204" pitchFamily="34" charset="0"/>
              <a:buChar char="•"/>
            </a:pPr>
            <a:r>
              <a:rPr lang="en-IN" sz="2000" dirty="0">
                <a:solidFill>
                  <a:srgbClr val="0070C0"/>
                </a:solidFill>
                <a:latin typeface="Arial" panose="020B0604020202020204" pitchFamily="34" charset="0"/>
                <a:cs typeface="Arial" panose="020B0604020202020204" pitchFamily="34" charset="0"/>
              </a:rPr>
              <a:t>Assigning an alias_name does not actually rename the column or table.</a:t>
            </a:r>
          </a:p>
        </p:txBody>
      </p:sp>
      <p:cxnSp>
        <p:nvCxnSpPr>
          <p:cNvPr id="4" name="Straight Connector 3">
            <a:extLst>
              <a:ext uri="{FF2B5EF4-FFF2-40B4-BE49-F238E27FC236}">
                <a16:creationId xmlns:a16="http://schemas.microsoft.com/office/drawing/2014/main" id="{38D70A9F-997B-4010-B1E7-11837F863866}"/>
              </a:ext>
            </a:extLst>
          </p:cNvPr>
          <p:cNvCxnSpPr/>
          <p:nvPr/>
        </p:nvCxnSpPr>
        <p:spPr>
          <a:xfrm>
            <a:off x="334566" y="6453336"/>
            <a:ext cx="1116124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2580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2" name="Rectangle 1"/>
          <p:cNvSpPr/>
          <p:nvPr/>
        </p:nvSpPr>
        <p:spPr>
          <a:xfrm>
            <a:off x="118542" y="809510"/>
            <a:ext cx="11881320" cy="707886"/>
          </a:xfrm>
          <a:prstGeom prst="rect">
            <a:avLst/>
          </a:prstGeom>
        </p:spPr>
        <p:txBody>
          <a:bodyPr wrap="square">
            <a:spAutoFit/>
          </a:bodyPr>
          <a:lstStyle/>
          <a:p>
            <a:r>
              <a:rPr lang="en-US" sz="2000" dirty="0">
                <a:solidFill>
                  <a:srgbClr val="0077AA"/>
                </a:solidFill>
                <a:latin typeface="Liberation Mono"/>
              </a:rPr>
              <a:t>SELECT ColName1 [ [as] alias_name], ColName2 [ [as] alias_name],... ColN from &lt;table_references&gt; [ [as] alias_name]</a:t>
            </a:r>
          </a:p>
        </p:txBody>
      </p:sp>
      <p:sp>
        <p:nvSpPr>
          <p:cNvPr id="4" name="Rectangle 3"/>
          <p:cNvSpPr/>
          <p:nvPr/>
        </p:nvSpPr>
        <p:spPr>
          <a:xfrm>
            <a:off x="118542" y="1727606"/>
            <a:ext cx="8838049" cy="128875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IN" dirty="0"/>
              <a:t>ID  </a:t>
            </a:r>
            <a:r>
              <a:rPr lang="en-US" dirty="0">
                <a:solidFill>
                  <a:srgbClr val="DD4A68"/>
                </a:solidFill>
                <a:latin typeface="Arial" panose="020B0604020202020204" pitchFamily="34" charset="0"/>
                <a:ea typeface="Times New Roman" panose="02020603050405020304" pitchFamily="18" charset="0"/>
              </a:rPr>
              <a:t>as StudentID,  </a:t>
            </a:r>
            <a:r>
              <a:rPr lang="en-IN" dirty="0"/>
              <a:t>NAMEFIRST</a:t>
            </a:r>
            <a:r>
              <a:rPr lang="en-US" dirty="0">
                <a:solidFill>
                  <a:srgbClr val="DD4A68"/>
                </a:solidFill>
                <a:latin typeface="Arial" panose="020B0604020202020204" pitchFamily="34" charset="0"/>
                <a:ea typeface="Times New Roman" panose="02020603050405020304" pitchFamily="18" charset="0"/>
              </a:rPr>
              <a:t> StudentFirstName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STUDENT;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IN" dirty="0"/>
              <a:t>ID  </a:t>
            </a:r>
            <a:r>
              <a:rPr lang="en-US" dirty="0">
                <a:solidFill>
                  <a:srgbClr val="DD4A68"/>
                </a:solidFill>
                <a:latin typeface="Arial" panose="020B0604020202020204" pitchFamily="34" charset="0"/>
                <a:ea typeface="Times New Roman" panose="02020603050405020304" pitchFamily="18" charset="0"/>
              </a:rPr>
              <a:t>as 'Student ID',  </a:t>
            </a:r>
            <a:r>
              <a:rPr lang="en-IN" dirty="0"/>
              <a:t>NAMEFIRST</a:t>
            </a:r>
            <a:r>
              <a:rPr lang="en-US" dirty="0">
                <a:solidFill>
                  <a:srgbClr val="DD4A68"/>
                </a:solidFill>
                <a:latin typeface="Arial" panose="020B0604020202020204" pitchFamily="34" charset="0"/>
                <a:ea typeface="Times New Roman" panose="02020603050405020304" pitchFamily="18" charset="0"/>
              </a:rPr>
              <a:t> "Student First 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STUDENT;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STUDENT S;</a:t>
            </a:r>
            <a:endParaRPr lang="en-IN" sz="1600" dirty="0"/>
          </a:p>
        </p:txBody>
      </p:sp>
    </p:spTree>
    <p:extLst>
      <p:ext uri="{BB962C8B-B14F-4D97-AF65-F5344CB8AC3E}">
        <p14:creationId xmlns:p14="http://schemas.microsoft.com/office/powerpoint/2010/main" val="59994516"/>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Tree>
    <p:extLst>
      <p:ext uri="{BB962C8B-B14F-4D97-AF65-F5344CB8AC3E}">
        <p14:creationId xmlns:p14="http://schemas.microsoft.com/office/powerpoint/2010/main" val="2335370179"/>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EXPRESSIONS</a:t>
            </a:r>
            <a:endParaRPr lang="en-IN" sz="3200" b="1" i="1" dirty="0">
              <a:latin typeface="Arial" pitchFamily="34" charset="0"/>
              <a:cs typeface="Arial" pitchFamily="34" charset="0"/>
            </a:endParaRPr>
          </a:p>
        </p:txBody>
      </p:sp>
      <p:sp>
        <p:nvSpPr>
          <p:cNvPr id="12" name="Rectangle 11"/>
          <p:cNvSpPr/>
          <p:nvPr/>
        </p:nvSpPr>
        <p:spPr>
          <a:xfrm>
            <a:off x="1625323" y="819090"/>
            <a:ext cx="3098464"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Column </a:t>
            </a:r>
            <a:r>
              <a:rPr lang="en-US" sz="2000" dirty="0">
                <a:latin typeface="Arial" panose="020B0604020202020204" pitchFamily="34" charset="0"/>
                <a:cs typeface="Arial" panose="020B0604020202020204" pitchFamily="34" charset="0"/>
              </a:rPr>
              <a:t>EXPRESSIONS</a:t>
            </a:r>
            <a:endParaRPr lang="en-IN" sz="2000" dirty="0">
              <a:latin typeface="Arial" panose="020B0604020202020204" pitchFamily="34" charset="0"/>
              <a:cs typeface="Arial" panose="020B0604020202020204" pitchFamily="34" charset="0"/>
            </a:endParaRPr>
          </a:p>
        </p:txBody>
      </p:sp>
      <p:sp>
        <p:nvSpPr>
          <p:cNvPr id="9" name="Rectangle 8"/>
          <p:cNvSpPr/>
          <p:nvPr/>
        </p:nvSpPr>
        <p:spPr>
          <a:xfrm>
            <a:off x="1676182" y="1295400"/>
            <a:ext cx="8838049" cy="400110"/>
          </a:xfrm>
          <a:prstGeom prst="rect">
            <a:avLst/>
          </a:prstGeom>
        </p:spPr>
        <p:txBody>
          <a:bodyPr wrap="square">
            <a:spAutoFit/>
          </a:bodyPr>
          <a:lstStyle/>
          <a:p>
            <a:r>
              <a:rPr lang="en-US" sz="2000" dirty="0">
                <a:solidFill>
                  <a:srgbClr val="0077AA"/>
                </a:solidFill>
                <a:latin typeface="Liberation Mono"/>
              </a:rPr>
              <a:t>SELECT ColName1, expressions,... from &lt;table_references&gt;</a:t>
            </a:r>
          </a:p>
        </p:txBody>
      </p:sp>
      <p:sp>
        <p:nvSpPr>
          <p:cNvPr id="6" name="Rectangle 5"/>
          <p:cNvSpPr/>
          <p:nvPr/>
        </p:nvSpPr>
        <p:spPr>
          <a:xfrm>
            <a:off x="1676182" y="1772485"/>
            <a:ext cx="8838049" cy="3780522"/>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92D050"/>
                </a:solidFill>
                <a:latin typeface="Arial" panose="020B0604020202020204" pitchFamily="34" charset="0"/>
                <a:ea typeface="Times New Roman" panose="02020603050405020304" pitchFamily="18" charset="0"/>
              </a:rPr>
              <a:t>1001 </a:t>
            </a:r>
            <a:r>
              <a:rPr lang="en-US" dirty="0">
                <a:latin typeface="Arial" panose="020B0604020202020204" pitchFamily="34" charset="0"/>
                <a:ea typeface="Times New Roman" panose="02020603050405020304" pitchFamily="18" charset="0"/>
              </a:rPr>
              <a:t>+</a:t>
            </a:r>
            <a:r>
              <a:rPr lang="en-US"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 ;</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'a1'</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'a1'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'1a'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1000</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'New Salary'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IFNULL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0</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endParaRPr lang="en-IN" dirty="0">
              <a:latin typeface="Arial" pitchFamily="34" charset="0"/>
              <a:cs typeface="Arial" pitchFamily="34" charset="0"/>
            </a:endParaRPr>
          </a:p>
        </p:txBody>
      </p:sp>
    </p:spTree>
    <p:extLst>
      <p:ext uri="{BB962C8B-B14F-4D97-AF65-F5344CB8AC3E}">
        <p14:creationId xmlns:p14="http://schemas.microsoft.com/office/powerpoint/2010/main" val="4169495627"/>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2558"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0935" y="3124200"/>
            <a:ext cx="5180925" cy="421654"/>
          </a:xfrm>
          <a:prstGeom prst="rect">
            <a:avLst/>
          </a:prstGeom>
          <a:solidFill>
            <a:schemeClr val="bg1"/>
          </a:solidFill>
        </p:spPr>
        <p:txBody>
          <a:bodyPr wrap="square">
            <a:spAutoFit/>
          </a:bodyPr>
          <a:lstStyle/>
          <a:p>
            <a:pPr>
              <a:lnSpc>
                <a:spcPct val="107000"/>
              </a:lnSpc>
            </a:pPr>
            <a:r>
              <a:rPr lang="en-IN" sz="2000" dirty="0">
                <a:solidFill>
                  <a:srgbClr val="00FF99"/>
                </a:solidFill>
                <a:latin typeface="Open Sans"/>
                <a:ea typeface="Calibri" panose="020F0502020204030204" pitchFamily="34" charset="0"/>
                <a:cs typeface="Arial" panose="020B0604020202020204" pitchFamily="34" charset="0"/>
              </a:rPr>
              <a:t>To sort a result, use an ORDER BY clause.</a:t>
            </a:r>
          </a:p>
        </p:txBody>
      </p:sp>
      <p:sp>
        <p:nvSpPr>
          <p:cNvPr id="6" name="Rectangle 5"/>
          <p:cNvSpPr/>
          <p:nvPr/>
        </p:nvSpPr>
        <p:spPr>
          <a:xfrm>
            <a:off x="302745" y="3424143"/>
            <a:ext cx="11737304" cy="2236766"/>
          </a:xfrm>
          <a:prstGeom prst="rect">
            <a:avLst/>
          </a:prstGeom>
          <a:solidFill>
            <a:schemeClr val="bg1"/>
          </a:solidFill>
        </p:spPr>
        <p:txBody>
          <a:bodyPr wrap="square">
            <a:spAutoFit/>
          </a:bodyPr>
          <a:lstStyle/>
          <a:p>
            <a:pPr>
              <a:lnSpc>
                <a:spcPct val="107000"/>
              </a:lnSpc>
            </a:pPr>
            <a:r>
              <a:rPr lang="en-IN" sz="2400" dirty="0">
                <a:solidFill>
                  <a:srgbClr val="FF0000"/>
                </a:solidFill>
                <a:latin typeface="Arial" panose="020B0604020202020204" pitchFamily="34" charset="0"/>
                <a:cs typeface="Arial" panose="020B0604020202020204" pitchFamily="34" charset="0"/>
              </a:rPr>
              <a:t>Remember</a:t>
            </a:r>
            <a:r>
              <a:rPr lang="en-IN" sz="2200" dirty="0">
                <a:latin typeface="Segoe UI Light" panose="020B0502040204020203" pitchFamily="34" charset="0"/>
                <a:ea typeface="Calibri" panose="020F0502020204030204" pitchFamily="34" charset="0"/>
                <a:cs typeface="Segoe UI Light" panose="020B0502040204020203" pitchFamily="34" charset="0"/>
              </a:rPr>
              <a:t>:</a:t>
            </a:r>
          </a:p>
          <a:p>
            <a:pPr marL="342900" indent="-342900">
              <a:lnSpc>
                <a:spcPct val="107000"/>
              </a:lnSpc>
              <a:buFont typeface="Arial" panose="020B0604020202020204" pitchFamily="34" charset="0"/>
              <a:buChar char="•"/>
            </a:pPr>
            <a:endParaRPr lang="en-IN" sz="800" dirty="0">
              <a:latin typeface="Segoe UI Light" panose="020B0502040204020203" pitchFamily="34" charset="0"/>
              <a:ea typeface="Calibri" panose="020F0502020204030204" pitchFamily="34" charset="0"/>
              <a:cs typeface="Segoe UI Light" panose="020B0502040204020203" pitchFamily="34" charset="0"/>
            </a:endParaRPr>
          </a:p>
          <a:p>
            <a:pPr marL="342900" indent="-342900">
              <a:lnSpc>
                <a:spcPct val="107000"/>
              </a:lnSpc>
              <a:buFont typeface="Arial" panose="020B0604020202020204" pitchFamily="34" charset="0"/>
              <a:buChar char="•"/>
            </a:pPr>
            <a:r>
              <a:rPr lang="en-IN" sz="2200" dirty="0">
                <a:latin typeface="Segoe UI Light" panose="020B0502040204020203" pitchFamily="34" charset="0"/>
                <a:ea typeface="Calibri" panose="020F0502020204030204" pitchFamily="34" charset="0"/>
                <a:cs typeface="Segoe UI Light" panose="020B0502040204020203" pitchFamily="34" charset="0"/>
              </a:rPr>
              <a:t>The default sort order is ascending </a:t>
            </a:r>
            <a:r>
              <a:rPr lang="en-IN" sz="2200" b="1" dirty="0">
                <a:latin typeface="Segoe UI Light" panose="020B0502040204020203" pitchFamily="34" charset="0"/>
                <a:cs typeface="Segoe UI Light" panose="020B0502040204020203" pitchFamily="34" charset="0"/>
              </a:rPr>
              <a:t>ASC</a:t>
            </a:r>
            <a:r>
              <a:rPr lang="en-IN" sz="2200" dirty="0">
                <a:latin typeface="Segoe UI Light" panose="020B0502040204020203" pitchFamily="34" charset="0"/>
                <a:ea typeface="Calibri" panose="020F0502020204030204" pitchFamily="34" charset="0"/>
                <a:cs typeface="Segoe UI Light" panose="020B0502040204020203" pitchFamily="34" charset="0"/>
              </a:rPr>
              <a:t>, with smallest values first. To sort in descending (reverse) order, add the </a:t>
            </a:r>
            <a:r>
              <a:rPr lang="en-IN" sz="2200" b="1" dirty="0">
                <a:latin typeface="Segoe UI Light" panose="020B0502040204020203" pitchFamily="34" charset="0"/>
                <a:ea typeface="Calibri" panose="020F0502020204030204" pitchFamily="34" charset="0"/>
                <a:cs typeface="Segoe UI Light" panose="020B0502040204020203" pitchFamily="34" charset="0"/>
              </a:rPr>
              <a:t>DESC</a:t>
            </a:r>
            <a:r>
              <a:rPr lang="en-IN" sz="2200" dirty="0">
                <a:latin typeface="Segoe UI Light" panose="020B0502040204020203" pitchFamily="34" charset="0"/>
                <a:ea typeface="Calibri" panose="020F0502020204030204" pitchFamily="34" charset="0"/>
                <a:cs typeface="Segoe UI Light" panose="020B0502040204020203" pitchFamily="34" charset="0"/>
              </a:rPr>
              <a:t> keyword to the name of the column you are sorting by.</a:t>
            </a:r>
          </a:p>
          <a:p>
            <a:pPr marL="171450" indent="-171450">
              <a:lnSpc>
                <a:spcPct val="107000"/>
              </a:lnSpc>
              <a:buFont typeface="Arial" panose="020B0604020202020204" pitchFamily="34" charset="0"/>
              <a:buChar char="•"/>
            </a:pPr>
            <a:endParaRPr lang="en-IN" sz="800" dirty="0">
              <a:latin typeface="Segoe UI Light" panose="020B0502040204020203" pitchFamily="34" charset="0"/>
              <a:ea typeface="Calibri" panose="020F0502020204030204" pitchFamily="34" charset="0"/>
              <a:cs typeface="Segoe UI Light" panose="020B0502040204020203" pitchFamily="34" charset="0"/>
            </a:endParaRPr>
          </a:p>
          <a:p>
            <a:pPr marL="342900" indent="-342900">
              <a:lnSpc>
                <a:spcPct val="107000"/>
              </a:lnSpc>
              <a:buFont typeface="Arial" panose="020B0604020202020204" pitchFamily="34" charset="0"/>
              <a:buChar char="•"/>
            </a:pPr>
            <a:r>
              <a:rPr lang="en-IN" sz="2400" dirty="0">
                <a:latin typeface="Segoe UI Light" panose="020B0502040204020203" pitchFamily="34" charset="0"/>
                <a:cs typeface="Segoe UI Light" panose="020B0502040204020203" pitchFamily="34" charset="0"/>
              </a:rPr>
              <a:t>You can sort on multiple columns, and you can sort different columns in different directions.</a:t>
            </a:r>
          </a:p>
        </p:txBody>
      </p:sp>
      <p:sp>
        <p:nvSpPr>
          <p:cNvPr id="7" name="Rectangle 6"/>
          <p:cNvSpPr/>
          <p:nvPr/>
        </p:nvSpPr>
        <p:spPr>
          <a:xfrm>
            <a:off x="406574" y="5994762"/>
            <a:ext cx="8838049" cy="707886"/>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a:solidFill>
                  <a:srgbClr val="669900"/>
                </a:solidFill>
                <a:latin typeface="Liberation Mono"/>
              </a:rPr>
              <a:t>'a'</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BY</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a:t>
            </a:r>
            <a:r>
              <a:rPr lang="en-IN" sz="2000" dirty="0">
                <a:solidFill>
                  <a:srgbClr val="999999"/>
                </a:solidFill>
                <a:latin typeface="Liberation Mono"/>
              </a:rPr>
              <a:t>`;</a:t>
            </a:r>
          </a:p>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a:solidFill>
                  <a:srgbClr val="669900"/>
                </a:solidFill>
                <a:latin typeface="Liberation Mono"/>
              </a:rPr>
              <a:t>'a'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BY</a:t>
            </a:r>
            <a:r>
              <a:rPr lang="en-IN" sz="2000" dirty="0">
                <a:solidFill>
                  <a:srgbClr val="000000"/>
                </a:solidFill>
                <a:latin typeface="Liberation Mono"/>
              </a:rPr>
              <a:t> </a:t>
            </a:r>
            <a:r>
              <a:rPr lang="en-IN" sz="2000" dirty="0">
                <a:solidFill>
                  <a:srgbClr val="669900"/>
                </a:solidFill>
                <a:latin typeface="Liberation Mono"/>
              </a:rPr>
              <a:t>'a'</a:t>
            </a:r>
            <a:r>
              <a:rPr lang="en-IN" sz="2000" dirty="0">
                <a:solidFill>
                  <a:srgbClr val="999999"/>
                </a:solidFill>
                <a:latin typeface="Liberation Mono"/>
              </a:rPr>
              <a:t>;</a:t>
            </a:r>
            <a:endParaRPr lang="en-IN" sz="2000" dirty="0"/>
          </a:p>
        </p:txBody>
      </p:sp>
      <p:sp>
        <p:nvSpPr>
          <p:cNvPr id="8" name="Rectangle 7"/>
          <p:cNvSpPr/>
          <p:nvPr/>
        </p:nvSpPr>
        <p:spPr>
          <a:xfrm>
            <a:off x="190551" y="229115"/>
            <a:ext cx="11737304" cy="1015663"/>
          </a:xfrm>
          <a:prstGeom prst="rect">
            <a:avLst/>
          </a:prstGeom>
        </p:spPr>
        <p:txBody>
          <a:bodyPr wrap="square">
            <a:spAutoFit/>
          </a:bodyPr>
          <a:lstStyle/>
          <a:p>
            <a:pPr algn="just"/>
            <a:r>
              <a:rPr lang="en-IN" sz="2000" dirty="0">
                <a:latin typeface="Segoe UI Light" panose="020B0502040204020203" pitchFamily="34" charset="0"/>
                <a:cs typeface="Segoe UI Light" panose="020B0502040204020203" pitchFamily="34" charset="0"/>
              </a:rPr>
              <a:t>Nulls by default occur at the top, but you can use </a:t>
            </a:r>
            <a:r>
              <a:rPr lang="en-IN" sz="2000" b="1" i="1" dirty="0">
                <a:latin typeface="Segoe UI Light" panose="020B0502040204020203" pitchFamily="34" charset="0"/>
                <a:cs typeface="Segoe UI Light" panose="020B0502040204020203" pitchFamily="34" charset="0"/>
              </a:rPr>
              <a:t>IsNull</a:t>
            </a:r>
            <a:r>
              <a:rPr lang="en-IN" sz="2000" dirty="0">
                <a:latin typeface="Segoe UI Light" panose="020B0502040204020203" pitchFamily="34" charset="0"/>
                <a:cs typeface="Segoe UI Light" panose="020B0502040204020203" pitchFamily="34" charset="0"/>
              </a:rPr>
              <a:t> to assign default values, that will put it in the position you require. </a:t>
            </a:r>
            <a:r>
              <a:rPr lang="en-IN" sz="2000" dirty="0"/>
              <a:t>. The </a:t>
            </a:r>
            <a:r>
              <a:rPr lang="en-IN" sz="2000" i="1" dirty="0"/>
              <a:t>ISNULL()</a:t>
            </a:r>
            <a:r>
              <a:rPr lang="en-IN" sz="2000" dirty="0"/>
              <a:t> function tests whether an expression is NULL. If expression is a NULL value, the ISNULL() function returns 1. Otherwise, it returns 0.</a:t>
            </a:r>
          </a:p>
        </p:txBody>
      </p:sp>
      <p:pic>
        <p:nvPicPr>
          <p:cNvPr id="9" name="Picture 8"/>
          <p:cNvPicPr>
            <a:picLocks noChangeAspect="1"/>
          </p:cNvPicPr>
          <p:nvPr/>
        </p:nvPicPr>
        <p:blipFill>
          <a:blip r:embed="rId2" cstate="print"/>
          <a:stretch>
            <a:fillRect/>
          </a:stretch>
        </p:blipFill>
        <p:spPr>
          <a:xfrm>
            <a:off x="1846734" y="1629134"/>
            <a:ext cx="7995962" cy="440781"/>
          </a:xfrm>
          <a:prstGeom prst="rect">
            <a:avLst/>
          </a:prstGeom>
        </p:spPr>
      </p:pic>
    </p:spTree>
    <p:extLst>
      <p:ext uri="{BB962C8B-B14F-4D97-AF65-F5344CB8AC3E}">
        <p14:creationId xmlns:p14="http://schemas.microsoft.com/office/powerpoint/2010/main" val="1057184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4566" y="914401"/>
            <a:ext cx="11449272" cy="892552"/>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4566" y="2260030"/>
            <a:ext cx="11449272" cy="830997"/>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Relationship: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3206" y="1"/>
            <a:ext cx="9144000" cy="646331"/>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Relation and Relationship?</a:t>
            </a:r>
            <a:r>
              <a:rPr lang="en-US" sz="3600" dirty="0">
                <a:latin typeface="Arial" pitchFamily="34" charset="0"/>
                <a:cs typeface="Arial" pitchFamily="34" charset="0"/>
              </a:rPr>
              <a:t> </a:t>
            </a:r>
            <a:r>
              <a:rPr lang="en-IN" sz="3600" dirty="0"/>
              <a:t> </a:t>
            </a:r>
            <a:endParaRPr lang="en-IN" sz="3600" dirty="0">
              <a:latin typeface="Arial" panose="020B0604020202020204" pitchFamily="34" charset="0"/>
              <a:cs typeface="Arial" panose="020B0604020202020204" pitchFamily="34" charset="0"/>
            </a:endParaRPr>
          </a:p>
        </p:txBody>
      </p:sp>
      <p:sp>
        <p:nvSpPr>
          <p:cNvPr id="2" name="Rectangle 1"/>
          <p:cNvSpPr/>
          <p:nvPr/>
        </p:nvSpPr>
        <p:spPr>
          <a:xfrm>
            <a:off x="334566" y="3333350"/>
            <a:ext cx="6798657" cy="954107"/>
          </a:xfrm>
          <a:prstGeom prst="rect">
            <a:avLst/>
          </a:prstGeom>
          <a:noFill/>
        </p:spPr>
        <p:txBody>
          <a:bodyPr wrap="square">
            <a:spAutoFit/>
          </a:bodyPr>
          <a:lstStyle/>
          <a:p>
            <a:r>
              <a:rPr lang="en-IN" sz="2800" b="1" dirty="0">
                <a:solidFill>
                  <a:srgbClr val="C00000"/>
                </a:solidFill>
                <a:latin typeface="Arial" panose="020B0604020202020204" pitchFamily="34" charset="0"/>
                <a:cs typeface="Arial" panose="020B0604020202020204" pitchFamily="34" charset="0"/>
              </a:rPr>
              <a:t>Primary/Foreign key</a:t>
            </a:r>
            <a:r>
              <a:rPr lang="en-IN" sz="2800" dirty="0">
                <a:latin typeface="Arial" panose="020B0604020202020204" pitchFamily="34" charset="0"/>
                <a:cs typeface="Arial" panose="020B0604020202020204" pitchFamily="34" charset="0"/>
              </a:rPr>
              <a:t> is used to specify this relationship.</a:t>
            </a:r>
          </a:p>
        </p:txBody>
      </p:sp>
      <p:sp>
        <p:nvSpPr>
          <p:cNvPr id="7" name="Rectangle 6"/>
          <p:cNvSpPr/>
          <p:nvPr/>
        </p:nvSpPr>
        <p:spPr>
          <a:xfrm>
            <a:off x="334566" y="5672069"/>
            <a:ext cx="8715436" cy="646331"/>
          </a:xfrm>
          <a:prstGeom prst="rect">
            <a:avLst/>
          </a:prstGeom>
        </p:spPr>
        <p:txBody>
          <a:bodyPr wrap="square">
            <a:spAutoFit/>
          </a:bodyPr>
          <a:lstStyle/>
          <a:p>
            <a:pPr marL="342900" indent="-342900">
              <a:buFont typeface="Arial" pitchFamily="34" charset="0"/>
              <a:buChar char="•"/>
            </a:pPr>
            <a:r>
              <a:rPr lang="en-US" b="1" dirty="0">
                <a:solidFill>
                  <a:srgbClr val="006C86"/>
                </a:solidFill>
              </a:rPr>
              <a:t>Table -</a:t>
            </a:r>
            <a:r>
              <a:rPr lang="en-US" dirty="0">
                <a:solidFill>
                  <a:srgbClr val="006C86"/>
                </a:solidFill>
              </a:rPr>
              <a:t> The physical instantiation of a relation in the database schema.</a:t>
            </a:r>
          </a:p>
          <a:p>
            <a:pPr marL="342900" indent="-342900">
              <a:buFont typeface="Arial" pitchFamily="34" charset="0"/>
              <a:buChar char="•"/>
            </a:pPr>
            <a:r>
              <a:rPr lang="en-US" b="1" dirty="0">
                <a:solidFill>
                  <a:srgbClr val="006C86"/>
                </a:solidFill>
              </a:rPr>
              <a:t>Relation</a:t>
            </a:r>
            <a:r>
              <a:rPr lang="en-US" dirty="0">
                <a:solidFill>
                  <a:srgbClr val="006C86"/>
                </a:solidFill>
              </a:rPr>
              <a:t> </a:t>
            </a:r>
            <a:r>
              <a:rPr lang="en-US" b="1" dirty="0">
                <a:solidFill>
                  <a:srgbClr val="006C86"/>
                </a:solidFill>
              </a:rPr>
              <a:t> -</a:t>
            </a:r>
            <a:r>
              <a:rPr lang="en-US" dirty="0">
                <a:solidFill>
                  <a:srgbClr val="006C86"/>
                </a:solidFill>
              </a:rPr>
              <a:t> A logical construct that organizes data into rows and columns.</a:t>
            </a:r>
          </a:p>
        </p:txBody>
      </p:sp>
      <p:sp>
        <p:nvSpPr>
          <p:cNvPr id="8" name="Rectangle 7"/>
          <p:cNvSpPr/>
          <p:nvPr/>
        </p:nvSpPr>
        <p:spPr>
          <a:xfrm>
            <a:off x="6887294" y="4248794"/>
            <a:ext cx="3528392" cy="830997"/>
          </a:xfrm>
          <a:prstGeom prst="rect">
            <a:avLst/>
          </a:prstGeom>
        </p:spPr>
        <p:txBody>
          <a:bodyPr wrap="square">
            <a:spAutoFit/>
          </a:bodyPr>
          <a:lstStyle/>
          <a:p>
            <a:r>
              <a:rPr lang="en-US" sz="2400" dirty="0"/>
              <a:t>Foreign Key is also know as </a:t>
            </a:r>
            <a:r>
              <a:rPr lang="en-US" sz="2400" dirty="0">
                <a:solidFill>
                  <a:srgbClr val="006C86"/>
                </a:solidFill>
              </a:rPr>
              <a:t>Reference/Referential key.</a:t>
            </a:r>
          </a:p>
        </p:txBody>
      </p:sp>
    </p:spTree>
    <p:extLst>
      <p:ext uri="{BB962C8B-B14F-4D97-AF65-F5344CB8AC3E}">
        <p14:creationId xmlns:p14="http://schemas.microsoft.com/office/powerpoint/2010/main" val="676082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2" grpId="0"/>
      <p:bldP spid="7" grpId="0"/>
      <p:bldP spid="8" grpId="0"/>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sp>
        <p:nvSpPr>
          <p:cNvPr id="4" name="Rectangle 3"/>
          <p:cNvSpPr/>
          <p:nvPr/>
        </p:nvSpPr>
        <p:spPr>
          <a:xfrm>
            <a:off x="190552" y="1479742"/>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[ORDER BY {col_name | expr | position}  [ASC | DESC], ...]</a:t>
            </a:r>
          </a:p>
        </p:txBody>
      </p:sp>
      <p:sp>
        <p:nvSpPr>
          <p:cNvPr id="3" name="Rectangle 2"/>
          <p:cNvSpPr/>
          <p:nvPr/>
        </p:nvSpPr>
        <p:spPr>
          <a:xfrm>
            <a:off x="177850" y="4986224"/>
            <a:ext cx="11605987" cy="1323439"/>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If the ASC or DESC modifier is not provided in the ORDER BY clause, the results will be sorted by expression in ascending order. This is equivalent to ORDER BY expression ASC.</a:t>
            </a:r>
          </a:p>
          <a:p>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The ORDER BY clause can be used in a SELECT statement, SELECT LIMIT statement, Update LIMIT, and DELETE LIMIT statement in MySQL.</a:t>
            </a:r>
          </a:p>
        </p:txBody>
      </p:sp>
      <p:sp>
        <p:nvSpPr>
          <p:cNvPr id="6" name="Rectangle 5"/>
          <p:cNvSpPr/>
          <p:nvPr/>
        </p:nvSpPr>
        <p:spPr>
          <a:xfrm>
            <a:off x="118542" y="680592"/>
            <a:ext cx="11881320" cy="830997"/>
          </a:xfrm>
          <a:prstGeom prst="rect">
            <a:avLst/>
          </a:prstGeom>
          <a:solidFill>
            <a:schemeClr val="bg1"/>
          </a:solidFill>
        </p:spPr>
        <p:txBody>
          <a:bodyPr wrap="square">
            <a:spAutoFit/>
          </a:bodyPr>
          <a:lstStyle/>
          <a:p>
            <a:r>
              <a:rPr lang="en-IN" sz="2400" dirty="0">
                <a:latin typeface="Segoe UI Light" panose="020B0502040204020203" pitchFamily="34" charset="0"/>
                <a:cs typeface="Segoe UI Light" panose="020B0502040204020203" pitchFamily="34" charset="0"/>
              </a:rPr>
              <a:t>When doing an ORDER BY, NULL values are placed </a:t>
            </a:r>
            <a:r>
              <a:rPr lang="en-IN" sz="2400" b="1" dirty="0">
                <a:latin typeface="Segoe UI Light" panose="020B0502040204020203" pitchFamily="34" charset="0"/>
                <a:cs typeface="Segoe UI Light" panose="020B0502040204020203" pitchFamily="34" charset="0"/>
              </a:rPr>
              <a:t>first</a:t>
            </a:r>
            <a:r>
              <a:rPr lang="en-IN" sz="2400" dirty="0">
                <a:latin typeface="Segoe UI Light" panose="020B0502040204020203" pitchFamily="34" charset="0"/>
                <a:cs typeface="Segoe UI Light" panose="020B0502040204020203" pitchFamily="34" charset="0"/>
              </a:rPr>
              <a:t> if you do ORDER BY ... ASC and </a:t>
            </a:r>
            <a:r>
              <a:rPr lang="en-IN" sz="2400" b="1" dirty="0">
                <a:latin typeface="Segoe UI Light" panose="020B0502040204020203" pitchFamily="34" charset="0"/>
                <a:cs typeface="Segoe UI Light" panose="020B0502040204020203" pitchFamily="34" charset="0"/>
              </a:rPr>
              <a:t>last</a:t>
            </a:r>
            <a:r>
              <a:rPr lang="en-IN" sz="2400" dirty="0">
                <a:latin typeface="Segoe UI Light" panose="020B0502040204020203" pitchFamily="34" charset="0"/>
                <a:cs typeface="Segoe UI Light" panose="020B0502040204020203" pitchFamily="34" charset="0"/>
              </a:rPr>
              <a:t> if you do ORDER BY ... DESC.</a:t>
            </a:r>
          </a:p>
        </p:txBody>
      </p:sp>
      <p:sp>
        <p:nvSpPr>
          <p:cNvPr id="2" name="Rectangle 1"/>
          <p:cNvSpPr/>
          <p:nvPr/>
        </p:nvSpPr>
        <p:spPr>
          <a:xfrm>
            <a:off x="190552" y="2694315"/>
            <a:ext cx="10382989" cy="2031325"/>
          </a:xfrm>
          <a:prstGeom prst="rect">
            <a:avLst/>
          </a:prstGeom>
        </p:spPr>
        <p:txBody>
          <a:bodyPr wrap="square">
            <a:spAutoFit/>
          </a:bodyPr>
          <a:lstStyle/>
          <a:p>
            <a:pPr>
              <a:lnSpc>
                <a:spcPct val="150000"/>
              </a:lnSpc>
            </a:pPr>
            <a:r>
              <a:rPr lang="en-IN" sz="2400" b="1" i="1" dirty="0">
                <a:solidFill>
                  <a:srgbClr val="E01E1E"/>
                </a:solidFill>
              </a:rPr>
              <a:t>"Ordered by attributes A1, A2, …"</a:t>
            </a:r>
            <a:endParaRPr lang="en-IN" sz="2000" b="1" i="1" dirty="0">
              <a:solidFill>
                <a:srgbClr val="E01E1E"/>
              </a:solidFill>
            </a:endParaRPr>
          </a:p>
          <a:p>
            <a:pPr marL="285750" indent="-285750">
              <a:lnSpc>
                <a:spcPct val="150000"/>
              </a:lnSpc>
              <a:buFont typeface="Arial" panose="020B0604020202020204" pitchFamily="34" charset="0"/>
              <a:buChar char="•"/>
            </a:pPr>
            <a:r>
              <a:rPr lang="en-IN" sz="2000" dirty="0">
                <a:solidFill>
                  <a:schemeClr val="bg2">
                    <a:lumMod val="50000"/>
                  </a:schemeClr>
                </a:solidFill>
              </a:rPr>
              <a:t>Tuples are sorted by specified attributes</a:t>
            </a:r>
          </a:p>
          <a:p>
            <a:pPr marL="285750" indent="-285750">
              <a:lnSpc>
                <a:spcPct val="150000"/>
              </a:lnSpc>
              <a:buFont typeface="Arial" panose="020B0604020202020204" pitchFamily="34" charset="0"/>
              <a:buChar char="•"/>
            </a:pPr>
            <a:r>
              <a:rPr lang="en-IN" sz="2000" dirty="0">
                <a:solidFill>
                  <a:schemeClr val="bg2">
                    <a:lumMod val="50000"/>
                  </a:schemeClr>
                </a:solidFill>
              </a:rPr>
              <a:t>Results are sorted by A1 first</a:t>
            </a:r>
          </a:p>
          <a:p>
            <a:pPr marL="285750" indent="-285750">
              <a:lnSpc>
                <a:spcPct val="150000"/>
              </a:lnSpc>
              <a:buFont typeface="Arial" panose="020B0604020202020204" pitchFamily="34" charset="0"/>
              <a:buChar char="•"/>
            </a:pPr>
            <a:r>
              <a:rPr lang="en-IN" sz="2000" dirty="0">
                <a:solidFill>
                  <a:schemeClr val="bg2">
                    <a:lumMod val="50000"/>
                  </a:schemeClr>
                </a:solidFill>
              </a:rPr>
              <a:t>Within each value of A1, results are sorted by A2</a:t>
            </a:r>
          </a:p>
        </p:txBody>
      </p:sp>
    </p:spTree>
    <p:extLst>
      <p:ext uri="{BB962C8B-B14F-4D97-AF65-F5344CB8AC3E}">
        <p14:creationId xmlns:p14="http://schemas.microsoft.com/office/powerpoint/2010/main" val="1630039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sp>
        <p:nvSpPr>
          <p:cNvPr id="2" name="Rectangle 1"/>
          <p:cNvSpPr/>
          <p:nvPr/>
        </p:nvSpPr>
        <p:spPr>
          <a:xfrm>
            <a:off x="190552"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6" name="Rectangle 5"/>
          <p:cNvSpPr/>
          <p:nvPr/>
        </p:nvSpPr>
        <p:spPr>
          <a:xfrm>
            <a:off x="192623" y="2708920"/>
            <a:ext cx="11809310" cy="3575594"/>
          </a:xfrm>
          <a:prstGeom prst="rect">
            <a:avLst/>
          </a:prstGeom>
        </p:spPr>
        <p:txBody>
          <a:bodyPr wrap="square">
            <a:spAutoFit/>
          </a:bodyPr>
          <a:lstStyle/>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latin typeface="Arial" panose="020B0604020202020204" pitchFamily="34" charset="0"/>
                <a:ea typeface="Times New Roman" panose="02020603050405020304" pitchFamily="18" charset="0"/>
              </a:rPr>
              <a:t>COMM</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latin typeface="Arial" panose="020B0604020202020204" pitchFamily="34" charset="0"/>
                <a:ea typeface="Times New Roman" panose="02020603050405020304" pitchFamily="18" charset="0"/>
              </a:rPr>
              <a:t>COMM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IS NULL</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1700" dirty="0">
                <a:latin typeface="Arial" panose="020B0604020202020204" pitchFamily="34" charset="0"/>
                <a:cs typeface="Arial" panose="020B0604020202020204" pitchFamily="34" charset="0"/>
              </a:rPr>
              <a:t>ENAME, </a:t>
            </a:r>
            <a:r>
              <a:rPr lang="en-IN" sz="1700" dirty="0">
                <a:solidFill>
                  <a:srgbClr val="DD4A68"/>
                </a:solidFill>
                <a:latin typeface="Arial" panose="020B0604020202020204" pitchFamily="34" charset="0"/>
                <a:ea typeface="Times New Roman" panose="02020603050405020304" pitchFamily="18" charset="0"/>
              </a:rPr>
              <a:t>length</a:t>
            </a:r>
            <a:r>
              <a:rPr lang="en-IN" sz="1700" dirty="0">
                <a:solidFill>
                  <a:schemeClr val="bg1">
                    <a:lumMod val="6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ENAME</a:t>
            </a:r>
            <a:r>
              <a:rPr lang="en-IN" sz="1700" dirty="0">
                <a:solidFill>
                  <a:schemeClr val="bg1">
                    <a:lumMod val="6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solidFill>
                  <a:srgbClr val="DD4A68"/>
                </a:solidFill>
                <a:latin typeface="Arial" panose="020B0604020202020204" pitchFamily="34" charset="0"/>
                <a:ea typeface="Times New Roman" panose="02020603050405020304" pitchFamily="18" charset="0"/>
              </a:rPr>
              <a:t>length</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ENAME</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ENAME</a:t>
            </a:r>
            <a:r>
              <a:rPr lang="en-IN" sz="1700" dirty="0">
                <a:solidFill>
                  <a:srgbClr val="DD4A68"/>
                </a:solidFill>
                <a:latin typeface="Arial" panose="020B0604020202020204" pitchFamily="34" charset="0"/>
                <a:ea typeface="Times New Roman" panose="02020603050405020304" pitchFamily="18" charset="0"/>
              </a:rPr>
              <a:t> desc</a:t>
            </a: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sz="1700" dirty="0">
                <a:solidFill>
                  <a:srgbClr val="DD4A68"/>
                </a:solidFill>
                <a:latin typeface="Arial" panose="020B0604020202020204" pitchFamily="34" charset="0"/>
                <a:ea typeface="Times New Roman" panose="02020603050405020304" pitchFamily="18" charset="0"/>
              </a:rPr>
              <a:t>IF</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JOB</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‘manager'</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3</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DD4A68"/>
                </a:solidFill>
                <a:latin typeface="Arial" panose="020B0604020202020204" pitchFamily="34" charset="0"/>
                <a:ea typeface="Times New Roman" panose="02020603050405020304" pitchFamily="18" charset="0"/>
              </a:rPr>
              <a:t>IF</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JOB</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'salesman'</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2</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null</a:t>
            </a:r>
            <a:r>
              <a:rPr lang="en-IN" sz="1700" dirty="0">
                <a:solidFill>
                  <a:schemeClr val="bg1">
                    <a:lumMod val="65000"/>
                  </a:schemeClr>
                </a:solidFill>
                <a:latin typeface="Arial" panose="020B0604020202020204" pitchFamily="34" charset="0"/>
                <a:ea typeface="Times New Roman" panose="02020603050405020304" pitchFamily="18" charset="0"/>
              </a:rPr>
              <a:t>))</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sz="1700" dirty="0">
                <a:solidFill>
                  <a:srgbClr val="DD4A68"/>
                </a:solidFill>
                <a:latin typeface="Arial" panose="020B0604020202020204" pitchFamily="34" charset="0"/>
                <a:ea typeface="Times New Roman" panose="02020603050405020304" pitchFamily="18" charset="0"/>
              </a:rPr>
              <a:t>FIELD</a:t>
            </a:r>
            <a:r>
              <a:rPr lang="en-US" sz="1700" dirty="0">
                <a:solidFill>
                  <a:schemeClr val="bg1">
                    <a:lumMod val="65000"/>
                  </a:schemeClr>
                </a:solidFill>
                <a:latin typeface="Arial" panose="020B0604020202020204" pitchFamily="34" charset="0"/>
                <a:ea typeface="Times New Roman" panose="02020603050405020304" pitchFamily="18" charset="0"/>
              </a:rPr>
              <a:t>(</a:t>
            </a:r>
            <a:r>
              <a:rPr lang="en-US" sz="1700" dirty="0">
                <a:latin typeface="Arial" panose="020B0604020202020204" pitchFamily="34" charset="0"/>
                <a:ea typeface="Times New Roman" panose="02020603050405020304" pitchFamily="18" charset="0"/>
              </a:rPr>
              <a:t>JOB</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DD4A68"/>
                </a:solidFill>
                <a:latin typeface="Arial" panose="020B0604020202020204" pitchFamily="34" charset="0"/>
                <a:ea typeface="Times New Roman" panose="02020603050405020304" pitchFamily="18" charset="0"/>
              </a:rPr>
              <a:t> </a:t>
            </a:r>
            <a:r>
              <a:rPr lang="en-US" sz="1700" dirty="0">
                <a:solidFill>
                  <a:srgbClr val="92D050"/>
                </a:solidFill>
                <a:latin typeface="Arial" panose="020B0604020202020204" pitchFamily="34" charset="0"/>
                <a:ea typeface="Times New Roman" panose="02020603050405020304" pitchFamily="18" charset="0"/>
              </a:rPr>
              <a:t>'manager'</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DD4A68"/>
                </a:solidFill>
                <a:latin typeface="Arial" panose="020B0604020202020204" pitchFamily="34" charset="0"/>
                <a:ea typeface="Times New Roman" panose="02020603050405020304" pitchFamily="18" charset="0"/>
              </a:rPr>
              <a:t> </a:t>
            </a:r>
            <a:r>
              <a:rPr lang="en-US" sz="1700" dirty="0">
                <a:solidFill>
                  <a:srgbClr val="92D050"/>
                </a:solidFill>
                <a:latin typeface="Arial" panose="020B0604020202020204" pitchFamily="34" charset="0"/>
                <a:ea typeface="Times New Roman" panose="02020603050405020304" pitchFamily="18" charset="0"/>
              </a:rPr>
              <a:t>'salesman'</a:t>
            </a:r>
            <a:r>
              <a:rPr lang="en-US" sz="1700" dirty="0">
                <a:solidFill>
                  <a:schemeClr val="bg1">
                    <a:lumMod val="65000"/>
                  </a:schemeClr>
                </a:solidFill>
                <a:latin typeface="Arial" panose="020B0604020202020204" pitchFamily="34" charset="0"/>
                <a:ea typeface="Times New Roman" panose="02020603050405020304" pitchFamily="18" charset="0"/>
              </a:rPr>
              <a:t>)</a:t>
            </a:r>
            <a:endParaRPr lang="en-US"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solidFill>
                  <a:srgbClr val="DD4A68"/>
                </a:solidFill>
                <a:latin typeface="Arial" panose="020B0604020202020204" pitchFamily="34" charset="0"/>
                <a:ea typeface="Times New Roman" panose="02020603050405020304" pitchFamily="18" charset="0"/>
              </a:rPr>
              <a:t>ISNULL</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COMM</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COMM</a:t>
            </a: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`e`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endParaRPr lang="en-IN" sz="1700" dirty="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`e`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endParaRPr lang="en-IN" sz="1700" dirty="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a:t>
            </a:r>
            <a:r>
              <a:rPr lang="en-IN" sz="1700" dirty="0">
                <a:latin typeface="Arial" panose="020B0604020202020204" pitchFamily="34" charset="0"/>
                <a:ea typeface="Times New Roman" panose="02020603050405020304" pitchFamily="18" charset="0"/>
              </a:rPr>
              <a:t>'e'</a:t>
            </a:r>
            <a:r>
              <a:rPr lang="en-IN" sz="1700" dirty="0">
                <a:solidFill>
                  <a:srgbClr val="000000"/>
                </a:solidFill>
                <a:latin typeface="Arial" panose="020B0604020202020204" pitchFamily="34" charset="0"/>
                <a:ea typeface="Times New Roman" panose="02020603050405020304" pitchFamily="18" charset="0"/>
              </a:rPr>
              <a:t>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endParaRPr lang="en-IN" sz="1700" dirty="0">
              <a:latin typeface="Arial" panose="020B0604020202020204" pitchFamily="34" charset="0"/>
              <a:ea typeface="Times New Roman" panose="02020603050405020304" pitchFamily="18" charset="0"/>
            </a:endParaRPr>
          </a:p>
        </p:txBody>
      </p:sp>
      <p:sp>
        <p:nvSpPr>
          <p:cNvPr id="7" name="Rectangle 6">
            <a:extLst>
              <a:ext uri="{FF2B5EF4-FFF2-40B4-BE49-F238E27FC236}">
                <a16:creationId xmlns:a16="http://schemas.microsoft.com/office/drawing/2014/main" id="{8373217A-33A5-412B-9537-A5468C508B8C}"/>
              </a:ext>
            </a:extLst>
          </p:cNvPr>
          <p:cNvSpPr/>
          <p:nvPr/>
        </p:nvSpPr>
        <p:spPr>
          <a:xfrm>
            <a:off x="190552" y="1479742"/>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[ORDER BY {col_name | expr | position}  [ASC | DESC], ...]</a:t>
            </a:r>
          </a:p>
        </p:txBody>
      </p:sp>
    </p:spTree>
    <p:extLst>
      <p:ext uri="{BB962C8B-B14F-4D97-AF65-F5344CB8AC3E}">
        <p14:creationId xmlns:p14="http://schemas.microsoft.com/office/powerpoint/2010/main" val="3515243402"/>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Tree>
    <p:extLst>
      <p:ext uri="{BB962C8B-B14F-4D97-AF65-F5344CB8AC3E}">
        <p14:creationId xmlns:p14="http://schemas.microsoft.com/office/powerpoint/2010/main" val="1910743730"/>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 Functions and Operator</a:t>
            </a:r>
          </a:p>
        </p:txBody>
      </p:sp>
      <p:graphicFrame>
        <p:nvGraphicFramePr>
          <p:cNvPr id="7" name="Table 6"/>
          <p:cNvGraphicFramePr>
            <a:graphicFrameLocks noGrp="1"/>
          </p:cNvGraphicFramePr>
          <p:nvPr>
            <p:extLst>
              <p:ext uri="{D42A27DB-BD31-4B8C-83A1-F6EECF244321}">
                <p14:modId xmlns:p14="http://schemas.microsoft.com/office/powerpoint/2010/main" val="856511244"/>
              </p:ext>
            </p:extLst>
          </p:nvPr>
        </p:nvGraphicFramePr>
        <p:xfrm>
          <a:off x="406574" y="677982"/>
          <a:ext cx="11305256" cy="5919370"/>
        </p:xfrm>
        <a:graphic>
          <a:graphicData uri="http://schemas.openxmlformats.org/drawingml/2006/table">
            <a:tbl>
              <a:tblPr>
                <a:tableStyleId>{616DA210-FB5B-4158-B5E0-FEB733F419BA}</a:tableStyleId>
              </a:tblPr>
              <a:tblGrid>
                <a:gridCol w="3800905">
                  <a:extLst>
                    <a:ext uri="{9D8B030D-6E8A-4147-A177-3AD203B41FA5}">
                      <a16:colId xmlns:a16="http://schemas.microsoft.com/office/drawing/2014/main" val="20000"/>
                    </a:ext>
                  </a:extLst>
                </a:gridCol>
                <a:gridCol w="7504351">
                  <a:extLst>
                    <a:ext uri="{9D8B030D-6E8A-4147-A177-3AD203B41FA5}">
                      <a16:colId xmlns:a16="http://schemas.microsoft.com/office/drawing/2014/main" val="20001"/>
                    </a:ext>
                  </a:extLst>
                </a:gridCol>
              </a:tblGrid>
              <a:tr h="310698">
                <a:tc>
                  <a:txBody>
                    <a:bodyPr/>
                    <a:lstStyle/>
                    <a:p>
                      <a:pPr fontAlgn="base"/>
                      <a:r>
                        <a:rPr lang="en-IN" sz="1700" u="none" strike="noStrike" dirty="0">
                          <a:solidFill>
                            <a:srgbClr val="006C86"/>
                          </a:solidFill>
                          <a:effectLst/>
                        </a:rPr>
                        <a: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700" u="none" strike="noStrike" dirty="0">
                          <a:solidFill>
                            <a:srgbClr val="006C86"/>
                          </a:solidFill>
                          <a:effectLst/>
                        </a:rPr>
                        <a:t>!=, &lt;&gt;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700" u="none" strike="noStrike" dirty="0">
                          <a:solidFill>
                            <a:srgbClr val="006C86"/>
                          </a:solidFill>
                          <a:effectLst/>
                        </a:rPr>
                        <a:t>&gt;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700" u="none" strike="noStrike" dirty="0">
                          <a:solidFill>
                            <a:srgbClr val="006C86"/>
                          </a:solidFill>
                          <a:effectLst/>
                        </a:rPr>
                        <a:t>&gt;=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700" u="none" strike="noStrike" dirty="0">
                          <a:solidFill>
                            <a:srgbClr val="006C86"/>
                          </a:solidFill>
                          <a:effectLst/>
                        </a:rPr>
                        <a:t>&lt;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700" u="none" strike="noStrike" dirty="0">
                          <a:solidFill>
                            <a:srgbClr val="006C86"/>
                          </a:solidFill>
                          <a:effectLst/>
                        </a:rPr>
                        <a:t>&lt;=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700" u="none" strike="noStrike" dirty="0">
                          <a:solidFill>
                            <a:srgbClr val="006C86"/>
                          </a:solidFill>
                          <a:effectLst/>
                        </a:rPr>
                        <a:t>&lt;=&gt;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700" u="none" strike="noStrike" dirty="0">
                          <a:solidFill>
                            <a:srgbClr val="006C86"/>
                          </a:solidFill>
                          <a:effectLst/>
                        </a:rPr>
                        <a:t>IS NULL</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u="none" strike="noStrike" dirty="0">
                          <a:solidFill>
                            <a:srgbClr val="006C86"/>
                          </a:solidFill>
                          <a:effectLst/>
                        </a:rPr>
                        <a:t>IS NOT NULL</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dirty="0">
                          <a:effectLst/>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700" u="none" strike="noStrike" dirty="0">
                          <a:solidFill>
                            <a:srgbClr val="006C86"/>
                          </a:solidFill>
                          <a:effectLst/>
                        </a:rPr>
                        <a:t>ISNULL()</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700" u="none" strike="noStrike" dirty="0">
                          <a:solidFill>
                            <a:srgbClr val="006C86"/>
                          </a:solidFill>
                          <a:effectLst/>
                        </a:rPr>
                        <a:t>IS</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700" u="none" strike="noStrike" dirty="0">
                          <a:solidFill>
                            <a:srgbClr val="006C86"/>
                          </a:solidFill>
                          <a:effectLst/>
                        </a:rPr>
                        <a:t>IS NOT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700" u="none" strike="noStrike" dirty="0">
                          <a:solidFill>
                            <a:srgbClr val="006C86"/>
                          </a:solidFill>
                          <a:effectLst/>
                        </a:rPr>
                        <a:t>IN()</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700" u="none" strike="noStrike" dirty="0">
                          <a:solidFill>
                            <a:srgbClr val="006C86"/>
                          </a:solidFill>
                          <a:effectLst/>
                        </a:rPr>
                        <a:t>NOT IN()</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700" u="none" strike="noStrike" dirty="0">
                          <a:solidFill>
                            <a:srgbClr val="006C86"/>
                          </a:solidFill>
                          <a:effectLst/>
                        </a:rPr>
                        <a:t>LIKE</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r h="177542">
                <a:tc>
                  <a:txBody>
                    <a:bodyPr/>
                    <a:lstStyle/>
                    <a:p>
                      <a:pPr fontAlgn="base"/>
                      <a:r>
                        <a:rPr lang="en-IN" sz="1700" u="none" strike="noStrike" dirty="0">
                          <a:solidFill>
                            <a:srgbClr val="006C86"/>
                          </a:solidFill>
                          <a:effectLst/>
                        </a:rPr>
                        <a:t>NOT LIKE</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5686977"/>
                  </a:ext>
                </a:extLst>
              </a:tr>
              <a:tr h="177542">
                <a:tc>
                  <a:txBody>
                    <a:bodyPr/>
                    <a:lstStyle/>
                    <a:p>
                      <a:pPr marL="0" algn="l" defTabSz="914400" rtl="0" eaLnBrk="1" fontAlgn="base" latinLnBrk="0" hangingPunct="1"/>
                      <a:r>
                        <a:rPr lang="en-IN" sz="1700" u="none" strike="noStrike" kern="1200" dirty="0">
                          <a:solidFill>
                            <a:srgbClr val="006C86"/>
                          </a:solidFill>
                          <a:effectLst/>
                          <a:latin typeface="+mn-lt"/>
                          <a:ea typeface="+mn-ea"/>
                          <a:cs typeface="+mn-cs"/>
                        </a:rPr>
                        <a:t>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rPr>
                        <a:t>Whether a value is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6052894"/>
                  </a:ext>
                </a:extLst>
              </a:tr>
              <a:tr h="177542">
                <a:tc>
                  <a:txBody>
                    <a:bodyPr/>
                    <a:lstStyle/>
                    <a:p>
                      <a:pPr marL="0" algn="l" defTabSz="914400" rtl="0" eaLnBrk="1" fontAlgn="base" latinLnBrk="0" hangingPunct="1"/>
                      <a:r>
                        <a:rPr lang="en-IN" sz="1700" u="none" strike="noStrike" kern="1200" dirty="0">
                          <a:solidFill>
                            <a:srgbClr val="006C86"/>
                          </a:solidFill>
                          <a:effectLst/>
                          <a:latin typeface="+mn-lt"/>
                          <a:ea typeface="+mn-ea"/>
                          <a:cs typeface="+mn-cs"/>
                        </a:rPr>
                        <a:t>NOT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rPr>
                        <a:t>Whether a value is not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1983067"/>
                  </a:ext>
                </a:extLst>
              </a:tr>
              <a:tr h="177542">
                <a:tc>
                  <a:txBody>
                    <a:bodyPr/>
                    <a:lstStyle/>
                    <a:p>
                      <a:pPr fontAlgn="base"/>
                      <a:r>
                        <a:rPr lang="en-IN" sz="1700" u="none" strike="noStrike" dirty="0">
                          <a:solidFill>
                            <a:srgbClr val="006C86"/>
                          </a:solidFill>
                          <a:effectLst/>
                        </a:rPr>
                        <a:t>COALESCE()</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3168878"/>
                  </a:ext>
                </a:extLst>
              </a:tr>
            </a:tbl>
          </a:graphicData>
        </a:graphic>
      </p:graphicFrame>
    </p:spTree>
    <p:extLst>
      <p:ext uri="{BB962C8B-B14F-4D97-AF65-F5344CB8AC3E}">
        <p14:creationId xmlns:p14="http://schemas.microsoft.com/office/powerpoint/2010/main" val="3840566753"/>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BETWEEN ... AND ...</a:t>
            </a:r>
          </a:p>
        </p:txBody>
      </p:sp>
      <p:sp>
        <p:nvSpPr>
          <p:cNvPr id="12" name="Rectangle 11"/>
          <p:cNvSpPr/>
          <p:nvPr/>
        </p:nvSpPr>
        <p:spPr>
          <a:xfrm>
            <a:off x="1625323" y="1581090"/>
            <a:ext cx="4165125"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Comparison </a:t>
            </a:r>
            <a:r>
              <a:rPr lang="en-IN" sz="2000" b="1" i="1" dirty="0">
                <a:latin typeface="Arial" pitchFamily="34" charset="0"/>
                <a:cs typeface="Arial" pitchFamily="34" charset="0"/>
              </a:rPr>
              <a:t>BETWEEN ... AND ...</a:t>
            </a:r>
            <a:endParaRPr lang="en-IN" sz="2000" dirty="0">
              <a:latin typeface="Arial" panose="020B0604020202020204" pitchFamily="34" charset="0"/>
              <a:cs typeface="Arial" panose="020B0604020202020204" pitchFamily="34" charset="0"/>
            </a:endParaRPr>
          </a:p>
        </p:txBody>
      </p:sp>
      <p:sp>
        <p:nvSpPr>
          <p:cNvPr id="6" name="Rectangle 5"/>
          <p:cNvSpPr/>
          <p:nvPr/>
        </p:nvSpPr>
        <p:spPr>
          <a:xfrm>
            <a:off x="94414" y="142852"/>
            <a:ext cx="6411636" cy="461665"/>
          </a:xfrm>
          <a:prstGeom prst="rect">
            <a:avLst/>
          </a:prstGeom>
        </p:spPr>
        <p:txBody>
          <a:bodyPr wrap="square">
            <a:spAutoFit/>
          </a:bodyPr>
          <a:lstStyle/>
          <a:p>
            <a:r>
              <a:rPr lang="en-IN" sz="2400" b="1" i="1" dirty="0">
                <a:solidFill>
                  <a:srgbClr val="FFC000"/>
                </a:solidFill>
              </a:rPr>
              <a:t>Check whether a value is within a range of values</a:t>
            </a:r>
          </a:p>
        </p:txBody>
      </p:sp>
      <p:pic>
        <p:nvPicPr>
          <p:cNvPr id="4" name="Picture 3"/>
          <p:cNvPicPr>
            <a:picLocks noChangeAspect="1"/>
          </p:cNvPicPr>
          <p:nvPr/>
        </p:nvPicPr>
        <p:blipFill>
          <a:blip r:embed="rId2" cstate="print"/>
          <a:stretch>
            <a:fillRect/>
          </a:stretch>
        </p:blipFill>
        <p:spPr>
          <a:xfrm>
            <a:off x="1626012" y="2374647"/>
            <a:ext cx="7552332" cy="341607"/>
          </a:xfrm>
          <a:prstGeom prst="rect">
            <a:avLst/>
          </a:prstGeom>
        </p:spPr>
      </p:pic>
      <p:pic>
        <p:nvPicPr>
          <p:cNvPr id="7" name="Picture 6"/>
          <p:cNvPicPr>
            <a:picLocks noChangeAspect="1"/>
          </p:cNvPicPr>
          <p:nvPr/>
        </p:nvPicPr>
        <p:blipFill>
          <a:blip r:embed="rId3" cstate="print"/>
          <a:stretch>
            <a:fillRect/>
          </a:stretch>
        </p:blipFill>
        <p:spPr>
          <a:xfrm>
            <a:off x="1622407" y="2923711"/>
            <a:ext cx="7567512" cy="371972"/>
          </a:xfrm>
          <a:prstGeom prst="rect">
            <a:avLst/>
          </a:prstGeom>
        </p:spPr>
      </p:pic>
      <p:sp>
        <p:nvSpPr>
          <p:cNvPr id="2" name="Rectangle 1"/>
          <p:cNvSpPr/>
          <p:nvPr/>
        </p:nvSpPr>
        <p:spPr>
          <a:xfrm>
            <a:off x="1622407" y="728989"/>
            <a:ext cx="8915482" cy="707886"/>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 </a:t>
            </a:r>
            <a:r>
              <a:rPr lang="en-IN" sz="2000">
                <a:solidFill>
                  <a:srgbClr val="006C86"/>
                </a:solidFill>
                <a:latin typeface="Arial" panose="020B0604020202020204" pitchFamily="34" charset="0"/>
                <a:cs typeface="Arial" panose="020B0604020202020204" pitchFamily="34" charset="0"/>
              </a:rPr>
              <a:t>If not will, return 0 (False)</a:t>
            </a:r>
            <a:endParaRPr lang="en-IN" sz="2000" dirty="0">
              <a:solidFill>
                <a:srgbClr val="006C86"/>
              </a:solidFill>
              <a:latin typeface="Arial" panose="020B0604020202020204" pitchFamily="34" charset="0"/>
              <a:cs typeface="Arial" panose="020B0604020202020204" pitchFamily="34" charset="0"/>
            </a:endParaRPr>
          </a:p>
        </p:txBody>
      </p:sp>
      <p:sp>
        <p:nvSpPr>
          <p:cNvPr id="5" name="Rectangle 4"/>
          <p:cNvSpPr/>
          <p:nvPr/>
        </p:nvSpPr>
        <p:spPr>
          <a:xfrm>
            <a:off x="6187047" y="1501914"/>
            <a:ext cx="4337315" cy="707886"/>
          </a:xfrm>
          <a:prstGeom prst="rect">
            <a:avLst/>
          </a:prstGeom>
        </p:spPr>
        <p:txBody>
          <a:bodyPr wrap="square">
            <a:spAutoFit/>
          </a:bodyPr>
          <a:lstStyle/>
          <a:p>
            <a:r>
              <a:rPr lang="en-IN" sz="2000" dirty="0">
                <a:solidFill>
                  <a:srgbClr val="006C86"/>
                </a:solidFill>
              </a:rPr>
              <a:t>If any expression is NULL, the BETWEEN operator returns a NULL value.</a:t>
            </a:r>
          </a:p>
        </p:txBody>
      </p:sp>
    </p:spTree>
    <p:extLst>
      <p:ext uri="{BB962C8B-B14F-4D97-AF65-F5344CB8AC3E}">
        <p14:creationId xmlns:p14="http://schemas.microsoft.com/office/powerpoint/2010/main" val="398703257"/>
      </p:ext>
    </p:extLst>
  </p:cSld>
  <p:clrMapOvr>
    <a:masterClrMapping/>
  </p:clrMapOvr>
  <p:transition/>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The 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415895925"/>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NULL value - NULL</a:t>
            </a:r>
          </a:p>
        </p:txBody>
      </p:sp>
      <p:sp>
        <p:nvSpPr>
          <p:cNvPr id="7" name="Rectangle 6"/>
          <p:cNvSpPr/>
          <p:nvPr/>
        </p:nvSpPr>
        <p:spPr>
          <a:xfrm>
            <a:off x="262558"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2558"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8542" y="1189326"/>
            <a:ext cx="11953327" cy="2554545"/>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sz="2000" b="1" dirty="0">
                <a:solidFill>
                  <a:srgbClr val="222222"/>
                </a:solidFill>
                <a:latin typeface="arial" panose="020B0604020202020204" pitchFamily="34" charset="0"/>
              </a:rPr>
              <a:t>"</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sz="2000" dirty="0">
                <a:solidFill>
                  <a:srgbClr val="222222"/>
                </a:solidFill>
                <a:latin typeface="arial" panose="020B0604020202020204" pitchFamily="34" charset="0"/>
              </a:rPr>
              <a:t>Instead of using =, &lt; &gt;, or != to test for equality or inequality with </a:t>
            </a:r>
            <a:r>
              <a:rPr lang="en-IN" b="1" dirty="0">
                <a:solidFill>
                  <a:srgbClr val="222222"/>
                </a:solidFill>
                <a:latin typeface="arial" panose="020B0604020202020204" pitchFamily="34" charset="0"/>
              </a:rPr>
              <a:t>NULL</a:t>
            </a:r>
            <a:r>
              <a:rPr lang="en-IN" sz="2000"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a:t>
            </a:r>
            <a:r>
              <a:rPr lang="en-IN" sz="2000" i="1" dirty="0">
                <a:solidFill>
                  <a:srgbClr val="222222"/>
                </a:solidFill>
                <a:latin typeface="arial" panose="020B0604020202020204" pitchFamily="34" charset="0"/>
              </a:rPr>
              <a:t>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sz="2000" dirty="0">
                <a:solidFill>
                  <a:srgbClr val="222222"/>
                </a:solidFill>
                <a:latin typeface="arial" panose="020B0604020202020204" pitchFamily="34" charset="0"/>
              </a:rPr>
              <a:t>MySQL specific </a:t>
            </a:r>
            <a:r>
              <a:rPr lang="en-IN" sz="2400" b="1" dirty="0">
                <a:solidFill>
                  <a:schemeClr val="accent6">
                    <a:lumMod val="50000"/>
                  </a:schemeClr>
                </a:solidFill>
                <a:latin typeface="arial" panose="020B0604020202020204" pitchFamily="34" charset="0"/>
              </a:rPr>
              <a:t>&lt;=&gt;</a:t>
            </a:r>
            <a:r>
              <a:rPr lang="en-IN" sz="2000"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2558" y="3743871"/>
            <a:ext cx="11449272" cy="11717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2003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1039700"/>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IFNULL</a:t>
            </a:r>
          </a:p>
        </p:txBody>
      </p:sp>
      <p:sp>
        <p:nvSpPr>
          <p:cNvPr id="12" name="Rectangle 11"/>
          <p:cNvSpPr/>
          <p:nvPr/>
        </p:nvSpPr>
        <p:spPr>
          <a:xfrm>
            <a:off x="262558" y="233546"/>
            <a:ext cx="2184183"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IFNULL function</a:t>
            </a:r>
          </a:p>
        </p:txBody>
      </p:sp>
      <p:sp>
        <p:nvSpPr>
          <p:cNvPr id="2" name="Rectangle 1"/>
          <p:cNvSpPr/>
          <p:nvPr/>
        </p:nvSpPr>
        <p:spPr>
          <a:xfrm>
            <a:off x="262558" y="928524"/>
            <a:ext cx="11449272"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06574" y="2040317"/>
            <a:ext cx="8838048"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0077AA"/>
                </a:solidFill>
                <a:latin typeface="Liberation Mono"/>
              </a:rPr>
              <a:t>IFNULL(expression1, expression2) </a:t>
            </a:r>
          </a:p>
        </p:txBody>
      </p:sp>
      <p:sp>
        <p:nvSpPr>
          <p:cNvPr id="8" name="Rectangle 7"/>
          <p:cNvSpPr/>
          <p:nvPr/>
        </p:nvSpPr>
        <p:spPr>
          <a:xfrm>
            <a:off x="262558" y="2936618"/>
            <a:ext cx="8838049"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 2)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(null,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'Yes')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r>
              <a:rPr lang="en-US" dirty="0">
                <a:latin typeface="Arial" pitchFamily="34" charset="0"/>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comm, </a:t>
            </a:r>
            <a:r>
              <a:rPr lang="en-IN" dirty="0">
                <a:solidFill>
                  <a:srgbClr val="DD4A68"/>
                </a:solidFill>
                <a:latin typeface="Arial" panose="020B0604020202020204" pitchFamily="34" charset="0"/>
                <a:ea typeface="Times New Roman" panose="02020603050405020304" pitchFamily="18" charset="0"/>
              </a:rPr>
              <a:t>IFNULL(COMM + COMM*.25, 1000)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itchFamily="34" charset="0"/>
                <a:cs typeface="Arial" pitchFamily="34" charset="0"/>
              </a:rPr>
              <a:t> EMP;</a:t>
            </a:r>
          </a:p>
        </p:txBody>
      </p:sp>
    </p:spTree>
    <p:extLst>
      <p:ext uri="{BB962C8B-B14F-4D97-AF65-F5344CB8AC3E}">
        <p14:creationId xmlns:p14="http://schemas.microsoft.com/office/powerpoint/2010/main" val="1259599816"/>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
            <a:extLst>
              <a:ext uri="{FF2B5EF4-FFF2-40B4-BE49-F238E27FC236}">
                <a16:creationId xmlns:a16="http://schemas.microsoft.com/office/drawing/2014/main" id="{048CC335-8C79-418E-9CA4-A1F7A9980768}"/>
              </a:ext>
            </a:extLst>
          </p:cNvPr>
          <p:cNvSpPr>
            <a:spLocks noChangeArrowheads="1"/>
          </p:cNvSpPr>
          <p:nvPr/>
        </p:nvSpPr>
        <p:spPr bwMode="auto">
          <a:xfrm>
            <a:off x="406574" y="2040317"/>
            <a:ext cx="2808312"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IF</a:t>
            </a:r>
          </a:p>
        </p:txBody>
      </p:sp>
      <p:sp>
        <p:nvSpPr>
          <p:cNvPr id="8" name="Rectangle 7"/>
          <p:cNvSpPr/>
          <p:nvPr/>
        </p:nvSpPr>
        <p:spPr>
          <a:xfrm>
            <a:off x="262558" y="2755559"/>
            <a:ext cx="8838049" cy="313932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IF(1 &gt; 2, 2, 3) </a:t>
            </a:r>
            <a:r>
              <a:rPr lang="en-US" dirty="0">
                <a:latin typeface="Arial" panose="020B0604020202020204" pitchFamily="34" charset="0"/>
                <a:ea typeface="Times New Roman" panose="02020603050405020304" pitchFamily="18" charset="0"/>
              </a:rPr>
              <a:t>as R1;</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sal, </a:t>
            </a:r>
            <a:r>
              <a:rPr lang="en-US" dirty="0">
                <a:solidFill>
                  <a:srgbClr val="DD4A68"/>
                </a:solidFill>
                <a:latin typeface="Arial" panose="020B0604020202020204" pitchFamily="34" charset="0"/>
                <a:ea typeface="Times New Roman" panose="02020603050405020304" pitchFamily="18" charset="0"/>
              </a:rPr>
              <a:t>IF(sal = 3000, 'Ok', 'Not Bad') </a:t>
            </a:r>
            <a:r>
              <a:rPr lang="en-US" dirty="0">
                <a:latin typeface="Arial" panose="020B0604020202020204" pitchFamily="34" charset="0"/>
                <a:ea typeface="Times New Roman" panose="02020603050405020304" pitchFamily="18" charset="0"/>
              </a:rPr>
              <a:t>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a:t>
            </a:r>
            <a:r>
              <a:rPr lang="en-US" dirty="0">
                <a:solidFill>
                  <a:srgbClr val="DD4A68"/>
                </a:solidFill>
                <a:latin typeface="Arial" panose="020B0604020202020204" pitchFamily="34" charset="0"/>
                <a:ea typeface="Times New Roman" panose="02020603050405020304" pitchFamily="18" charset="0"/>
              </a:rPr>
              <a:t>IF(sal = 3000 and ename = 'FORD', 'Y', 'N') </a:t>
            </a:r>
            <a:r>
              <a:rPr lang="en-US" dirty="0">
                <a:latin typeface="Arial" panose="020B0604020202020204" pitchFamily="34" charset="0"/>
                <a:ea typeface="Times New Roman" panose="02020603050405020304" pitchFamily="18" charset="0"/>
              </a:rPr>
              <a:t>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a:latin typeface="Arial" pitchFamily="34" charset="0"/>
                <a:cs typeface="Arial" pitchFamily="34" charset="0"/>
              </a:rPr>
              <a:t>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comm, </a:t>
            </a:r>
            <a:r>
              <a:rPr lang="en-US" dirty="0">
                <a:solidFill>
                  <a:srgbClr val="DD4A68"/>
                </a:solidFill>
                <a:latin typeface="Arial" panose="020B0604020202020204" pitchFamily="34" charset="0"/>
                <a:ea typeface="Times New Roman" panose="02020603050405020304" pitchFamily="18" charset="0"/>
              </a:rPr>
              <a:t>IF(comm is NULL &amp;&amp; ename = 'FORD', 'Y', 'N') </a:t>
            </a:r>
            <a:r>
              <a:rPr lang="en-US" dirty="0">
                <a:latin typeface="Arial" pitchFamily="34" charset="0"/>
                <a:cs typeface="Arial" pitchFamily="34" charset="0"/>
              </a:rPr>
              <a:t>R1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a:latin typeface="Arial" pitchFamily="34" charset="0"/>
                <a:cs typeface="Arial" pitchFamily="34" charset="0"/>
              </a:rPr>
              <a:t>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deptno, </a:t>
            </a:r>
            <a:r>
              <a:rPr lang="en-IN" dirty="0">
                <a:solidFill>
                  <a:srgbClr val="DD4A68"/>
                </a:solidFill>
                <a:latin typeface="Arial" panose="020B0604020202020204" pitchFamily="34" charset="0"/>
                <a:ea typeface="Times New Roman" panose="02020603050405020304" pitchFamily="18" charset="0"/>
              </a:rPr>
              <a:t>IF(deptno = 10, 'Sales', IF(deptno = 20 , 'Purchase' ,'N/A')) </a:t>
            </a:r>
            <a:r>
              <a:rPr lang="en-IN" dirty="0">
                <a:latin typeface="Arial" panose="020B0604020202020204" pitchFamily="34" charset="0"/>
                <a:ea typeface="Times New Roman" panose="02020603050405020304" pitchFamily="18" charset="0"/>
              </a:rPr>
              <a:t>R1</a:t>
            </a:r>
            <a:r>
              <a:rPr lang="en-IN" dirty="0">
                <a:latin typeface="Arial" pitchFamily="34" charset="0"/>
                <a:cs typeface="Arial" pitchFamily="34"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IN" dirty="0">
                <a:latin typeface="Arial" pitchFamily="34" charset="0"/>
                <a:cs typeface="Arial" pitchFamily="34" charset="0"/>
              </a:rPr>
              <a:t>EMP;</a:t>
            </a:r>
          </a:p>
        </p:txBody>
      </p:sp>
      <p:sp>
        <p:nvSpPr>
          <p:cNvPr id="13" name="Rectangle 12"/>
          <p:cNvSpPr/>
          <p:nvPr/>
        </p:nvSpPr>
        <p:spPr>
          <a:xfrm>
            <a:off x="1676181" y="4800600"/>
            <a:ext cx="8838049" cy="400110"/>
          </a:xfrm>
          <a:prstGeom prst="rect">
            <a:avLst/>
          </a:prstGeom>
        </p:spPr>
        <p:txBody>
          <a:bodyPr wrap="square">
            <a:spAutoFit/>
          </a:bodyPr>
          <a:lstStyle/>
          <a:p>
            <a:endParaRPr lang="en-IN" sz="2000" dirty="0">
              <a:latin typeface="Arial" pitchFamily="34" charset="0"/>
              <a:cs typeface="Arial" pitchFamily="34" charset="0"/>
            </a:endParaRPr>
          </a:p>
        </p:txBody>
      </p:sp>
      <p:sp>
        <p:nvSpPr>
          <p:cNvPr id="9" name="Rectangle 8">
            <a:extLst>
              <a:ext uri="{FF2B5EF4-FFF2-40B4-BE49-F238E27FC236}">
                <a16:creationId xmlns:a16="http://schemas.microsoft.com/office/drawing/2014/main" id="{0029FFE2-BE17-4D16-86DA-F40CD7A0D715}"/>
              </a:ext>
            </a:extLst>
          </p:cNvPr>
          <p:cNvSpPr/>
          <p:nvPr/>
        </p:nvSpPr>
        <p:spPr>
          <a:xfrm>
            <a:off x="262558" y="233546"/>
            <a:ext cx="2184183"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IF function</a:t>
            </a:r>
          </a:p>
        </p:txBody>
      </p:sp>
      <p:sp>
        <p:nvSpPr>
          <p:cNvPr id="10" name="Rectangle 9">
            <a:extLst>
              <a:ext uri="{FF2B5EF4-FFF2-40B4-BE49-F238E27FC236}">
                <a16:creationId xmlns:a16="http://schemas.microsoft.com/office/drawing/2014/main" id="{96303215-E3CF-4A78-AF01-72A7D23A3AE5}"/>
              </a:ext>
            </a:extLst>
          </p:cNvPr>
          <p:cNvSpPr/>
          <p:nvPr/>
        </p:nvSpPr>
        <p:spPr>
          <a:xfrm>
            <a:off x="262558" y="928524"/>
            <a:ext cx="11449272"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Tree>
    <p:extLst>
      <p:ext uri="{BB962C8B-B14F-4D97-AF65-F5344CB8AC3E}">
        <p14:creationId xmlns:p14="http://schemas.microsoft.com/office/powerpoint/2010/main" val="24838895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4546" y="1055290"/>
            <a:ext cx="11881320" cy="1077218"/>
          </a:xfrm>
          <a:prstGeom prst="rect">
            <a:avLst/>
          </a:prstGeom>
        </p:spPr>
        <p:txBody>
          <a:bodyPr wrap="square">
            <a:spAutoFit/>
          </a:bodyPr>
          <a:lstStyle/>
          <a:p>
            <a:pPr algn="ctr"/>
            <a:r>
              <a:rPr lang="en-US" sz="2400" dirty="0">
                <a:latin typeface="Arial" pitchFamily="34" charset="0"/>
                <a:cs typeface="Arial" pitchFamily="34" charset="0"/>
              </a:rPr>
              <a:t>A database is a system to </a:t>
            </a:r>
            <a:r>
              <a:rPr lang="en-US" sz="3200" b="1" dirty="0">
                <a:solidFill>
                  <a:srgbClr val="C00000"/>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rgbClr val="C00000"/>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rgbClr val="C00000"/>
                </a:solidFill>
                <a:latin typeface="Arial" pitchFamily="34" charset="0"/>
                <a:cs typeface="Arial" pitchFamily="34" charset="0"/>
              </a:rPr>
              <a:t>one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more data 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rgbClr val="C00000"/>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rgbClr val="C00000"/>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154546" y="2584434"/>
            <a:ext cx="11881320" cy="1077218"/>
          </a:xfrm>
          <a:prstGeom prst="rect">
            <a:avLst/>
          </a:prstGeom>
        </p:spPr>
        <p:txBody>
          <a:bodyPr wrap="square">
            <a:spAutoFit/>
          </a:bodyPr>
          <a:lstStyle/>
          <a:p>
            <a:pPr algn="ctr"/>
            <a:r>
              <a:rPr lang="en-US" sz="2400" dirty="0">
                <a:latin typeface="Arial" pitchFamily="34" charset="0"/>
                <a:cs typeface="Arial" pitchFamily="34" charset="0"/>
              </a:rPr>
              <a:t>Each database is a collection of tables, which are called </a:t>
            </a:r>
            <a:r>
              <a:rPr lang="en-US" sz="3200" b="1" dirty="0">
                <a:solidFill>
                  <a:srgbClr val="C00000"/>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relational 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What is </a:t>
            </a:r>
            <a:r>
              <a:rPr lang="en-US" sz="3600" dirty="0">
                <a:latin typeface="Arial" panose="020B0604020202020204" pitchFamily="34" charset="0"/>
                <a:cs typeface="Arial" panose="020B0604020202020204" pitchFamily="34" charset="0"/>
              </a:rPr>
              <a:t>Database</a:t>
            </a:r>
            <a:r>
              <a:rPr lang="en-IN" sz="3600" dirty="0">
                <a:latin typeface="Arial" panose="020B0604020202020204" pitchFamily="34" charset="0"/>
                <a:cs typeface="Arial" panose="020B0604020202020204" pitchFamily="34" charset="0"/>
              </a:rPr>
              <a:t>?</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graphicFrame>
        <p:nvGraphicFramePr>
          <p:cNvPr id="6" name="Table 5"/>
          <p:cNvGraphicFramePr>
            <a:graphicFrameLocks noGrp="1"/>
          </p:cNvGraphicFramePr>
          <p:nvPr>
            <p:extLst>
              <p:ext uri="{D42A27DB-BD31-4B8C-83A1-F6EECF244321}">
                <p14:modId xmlns:p14="http://schemas.microsoft.com/office/powerpoint/2010/main" val="3564360472"/>
              </p:ext>
            </p:extLst>
          </p:nvPr>
        </p:nvGraphicFramePr>
        <p:xfrm>
          <a:off x="9295190" y="6441743"/>
          <a:ext cx="1205395" cy="370840"/>
        </p:xfrm>
        <a:graphic>
          <a:graphicData uri="http://schemas.openxmlformats.org/drawingml/2006/table">
            <a:tbl>
              <a:tblPr firstRow="1" bandRow="1">
                <a:tableStyleId>{5C22544A-7EE6-4342-B048-85BDC9FD1C3A}</a:tableStyleId>
              </a:tblPr>
              <a:tblGrid>
                <a:gridCol w="1205395">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76158" y="3733802"/>
            <a:ext cx="3816226" cy="2821057"/>
          </a:xfrm>
          <a:prstGeom prst="rect">
            <a:avLst/>
          </a:prstGeom>
        </p:spPr>
      </p:pic>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NULLIF</a:t>
            </a:r>
          </a:p>
        </p:txBody>
      </p:sp>
      <p:sp>
        <p:nvSpPr>
          <p:cNvPr id="7" name="Rectangle 6">
            <a:extLst>
              <a:ext uri="{FF2B5EF4-FFF2-40B4-BE49-F238E27FC236}">
                <a16:creationId xmlns:a16="http://schemas.microsoft.com/office/drawing/2014/main" id="{96D51A5E-72E9-44DA-B1A1-D6DB8AA1946B}"/>
              </a:ext>
            </a:extLst>
          </p:cNvPr>
          <p:cNvSpPr/>
          <p:nvPr/>
        </p:nvSpPr>
        <p:spPr>
          <a:xfrm>
            <a:off x="262558" y="233546"/>
            <a:ext cx="2184183"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NULLIF function</a:t>
            </a:r>
          </a:p>
        </p:txBody>
      </p:sp>
      <p:sp>
        <p:nvSpPr>
          <p:cNvPr id="9" name="Rectangle 8">
            <a:extLst>
              <a:ext uri="{FF2B5EF4-FFF2-40B4-BE49-F238E27FC236}">
                <a16:creationId xmlns:a16="http://schemas.microsoft.com/office/drawing/2014/main" id="{7771BB56-A896-489E-97E7-243697A368CF}"/>
              </a:ext>
            </a:extLst>
          </p:cNvPr>
          <p:cNvSpPr/>
          <p:nvPr/>
        </p:nvSpPr>
        <p:spPr>
          <a:xfrm>
            <a:off x="262558" y="928524"/>
            <a:ext cx="11449272"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10" name="Rectangle 1">
            <a:extLst>
              <a:ext uri="{FF2B5EF4-FFF2-40B4-BE49-F238E27FC236}">
                <a16:creationId xmlns:a16="http://schemas.microsoft.com/office/drawing/2014/main" id="{F5113ACF-8D72-4540-B0E7-E251D88ABF56}"/>
              </a:ext>
            </a:extLst>
          </p:cNvPr>
          <p:cNvSpPr>
            <a:spLocks noChangeArrowheads="1"/>
          </p:cNvSpPr>
          <p:nvPr/>
        </p:nvSpPr>
        <p:spPr bwMode="auto">
          <a:xfrm>
            <a:off x="406574" y="2040317"/>
            <a:ext cx="2808312"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13" name="Rectangle 12">
            <a:extLst>
              <a:ext uri="{FF2B5EF4-FFF2-40B4-BE49-F238E27FC236}">
                <a16:creationId xmlns:a16="http://schemas.microsoft.com/office/drawing/2014/main" id="{785C6ABF-53E2-412D-95B1-2E92645E5D7A}"/>
              </a:ext>
            </a:extLst>
          </p:cNvPr>
          <p:cNvSpPr/>
          <p:nvPr/>
        </p:nvSpPr>
        <p:spPr>
          <a:xfrm>
            <a:off x="262558" y="2755559"/>
            <a:ext cx="883804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1) 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2) as R1;</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2615291999"/>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CASE</a:t>
            </a:r>
          </a:p>
        </p:txBody>
      </p:sp>
      <p:sp>
        <p:nvSpPr>
          <p:cNvPr id="12" name="Rectangle 11"/>
          <p:cNvSpPr/>
          <p:nvPr/>
        </p:nvSpPr>
        <p:spPr>
          <a:xfrm>
            <a:off x="1625323" y="819090"/>
            <a:ext cx="2184183"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1676183" y="2209802"/>
            <a:ext cx="8838048"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value WHEN [compare_value] THEN result [WHEN [compare_value] THEN result ...] [ELSE result] END</a:t>
            </a:r>
          </a:p>
        </p:txBody>
      </p:sp>
      <p:sp>
        <p:nvSpPr>
          <p:cNvPr id="8" name="Rectangle 7"/>
          <p:cNvSpPr/>
          <p:nvPr/>
        </p:nvSpPr>
        <p:spPr>
          <a:xfrm>
            <a:off x="1676183" y="3200402"/>
            <a:ext cx="8838048"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DD4A68"/>
                </a:solidFill>
                <a:latin typeface="Arial" panose="020B0604020202020204" pitchFamily="34" charset="0"/>
                <a:ea typeface="Times New Roman" panose="02020603050405020304" pitchFamily="18" charset="0"/>
              </a:rPr>
              <a:t>CASE </a:t>
            </a:r>
            <a:r>
              <a:rPr lang="en-IN" dirty="0">
                <a:latin typeface="Arial" panose="020B0604020202020204" pitchFamily="34" charset="0"/>
                <a:cs typeface="Arial" panose="020B0604020202020204" pitchFamily="34" charset="0"/>
              </a:rPr>
              <a:t>deptno</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10</a:t>
            </a:r>
            <a:r>
              <a:rPr lang="en-IN" dirty="0">
                <a:solidFill>
                  <a:srgbClr val="DD4A68"/>
                </a:solidFill>
                <a:latin typeface="Arial" panose="020B0604020202020204" pitchFamily="34" charset="0"/>
                <a:ea typeface="Times New Roman" panose="02020603050405020304" pitchFamily="18" charset="0"/>
              </a:rPr>
              <a:t> then </a:t>
            </a:r>
            <a:r>
              <a:rPr lang="en-IN" dirty="0">
                <a:latin typeface="Arial" panose="020B0604020202020204" pitchFamily="34" charset="0"/>
                <a:ea typeface="Times New Roman" panose="02020603050405020304" pitchFamily="18" charset="0"/>
              </a:rPr>
              <a:t>'Accounts'</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20</a:t>
            </a:r>
            <a:r>
              <a:rPr lang="en-IN" dirty="0">
                <a:solidFill>
                  <a:srgbClr val="DD4A68"/>
                </a:solidFill>
                <a:latin typeface="Arial" panose="020B0604020202020204" pitchFamily="34" charset="0"/>
                <a:ea typeface="Times New Roman" panose="02020603050405020304" pitchFamily="18" charset="0"/>
              </a:rPr>
              <a:t> then 'Sales' ELSE 'N/A' END  </a:t>
            </a:r>
            <a:r>
              <a:rPr lang="en-IN" dirty="0">
                <a:latin typeface="Arial" panose="020B0604020202020204" pitchFamily="34" charset="0"/>
                <a:ea typeface="Times New Roman" panose="02020603050405020304" pitchFamily="18" charset="0"/>
              </a:rPr>
              <a:t>R1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
        <p:nvSpPr>
          <p:cNvPr id="7" name="Rectangle 6"/>
          <p:cNvSpPr/>
          <p:nvPr/>
        </p:nvSpPr>
        <p:spPr>
          <a:xfrm>
            <a:off x="1625322" y="1371602"/>
            <a:ext cx="8888910"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Rectangle 8"/>
          <p:cNvSpPr/>
          <p:nvPr/>
        </p:nvSpPr>
        <p:spPr>
          <a:xfrm>
            <a:off x="1643392" y="4098718"/>
            <a:ext cx="8838048" cy="64633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deptno, </a:t>
            </a:r>
            <a:r>
              <a:rPr lang="en-IN" dirty="0">
                <a:solidFill>
                  <a:srgbClr val="FF0000"/>
                </a:solidFill>
                <a:latin typeface="Arial" panose="020B0604020202020204" pitchFamily="34" charset="0"/>
                <a:ea typeface="Times New Roman" panose="02020603050405020304" pitchFamily="18" charset="0"/>
              </a:rPr>
              <a:t>CASE </a:t>
            </a:r>
            <a:r>
              <a:rPr lang="en-IN" dirty="0">
                <a:solidFill>
                  <a:srgbClr val="FF0000"/>
                </a:solidFill>
                <a:latin typeface="Arial" panose="020B0604020202020204" pitchFamily="34" charset="0"/>
                <a:cs typeface="Arial" panose="020B0604020202020204" pitchFamily="34" charset="0"/>
              </a:rPr>
              <a:t>deptno</a:t>
            </a:r>
            <a:r>
              <a:rPr lang="en-IN" dirty="0">
                <a:solidFill>
                  <a:srgbClr val="FF0000"/>
                </a:solidFill>
                <a:latin typeface="Arial" panose="020B0604020202020204" pitchFamily="34" charset="0"/>
                <a:ea typeface="Times New Roman" panose="02020603050405020304" pitchFamily="18" charset="0"/>
              </a:rPr>
              <a:t> when 10 then 'Accounts' ELSE 'N/A' END  CASE FROM</a:t>
            </a:r>
            <a:r>
              <a:rPr lang="en-IN" dirty="0">
                <a:solidFill>
                  <a:srgbClr val="FF0000"/>
                </a:solidFill>
                <a:latin typeface="Arial" panose="020B0604020202020204" pitchFamily="34" charset="0"/>
                <a:cs typeface="Arial" panose="020B0604020202020204" pitchFamily="34" charset="0"/>
              </a:rPr>
              <a:t> EMP;  </a:t>
            </a:r>
            <a:r>
              <a:rPr lang="en-IN" dirty="0">
                <a:solidFill>
                  <a:srgbClr val="92D050"/>
                </a:solidFill>
                <a:latin typeface="Arial" panose="020B0604020202020204" pitchFamily="34" charset="0"/>
                <a:cs typeface="Arial" panose="020B0604020202020204" pitchFamily="34" charset="0"/>
              </a:rPr>
              <a:t>// error</a:t>
            </a:r>
          </a:p>
        </p:txBody>
      </p:sp>
    </p:spTree>
    <p:extLst>
      <p:ext uri="{BB962C8B-B14F-4D97-AF65-F5344CB8AC3E}">
        <p14:creationId xmlns:p14="http://schemas.microsoft.com/office/powerpoint/2010/main" val="2374958115"/>
      </p:ext>
    </p:extLst>
  </p:cSld>
  <p:clrMapOvr>
    <a:masterClrMapping/>
  </p:clrMapOvr>
  <p:transition/>
</p:sld>
</file>

<file path=ppt/slides/slide1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CASE</a:t>
            </a:r>
          </a:p>
        </p:txBody>
      </p:sp>
      <p:sp>
        <p:nvSpPr>
          <p:cNvPr id="12" name="Rectangle 11"/>
          <p:cNvSpPr/>
          <p:nvPr/>
        </p:nvSpPr>
        <p:spPr>
          <a:xfrm>
            <a:off x="1625323" y="819090"/>
            <a:ext cx="2184183"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CASE function</a:t>
            </a:r>
          </a:p>
        </p:txBody>
      </p:sp>
      <p:sp>
        <p:nvSpPr>
          <p:cNvPr id="2" name="Rectangle 1"/>
          <p:cNvSpPr/>
          <p:nvPr/>
        </p:nvSpPr>
        <p:spPr>
          <a:xfrm>
            <a:off x="1625322" y="1371602"/>
            <a:ext cx="8888910"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1676183" y="2209802"/>
            <a:ext cx="8838048"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[condition] THEN result [WHEN [condition] THEN result ...] [ELSE result] END</a:t>
            </a:r>
            <a:r>
              <a:rPr lang="en-US" sz="2000" dirty="0">
                <a:solidFill>
                  <a:srgbClr val="0077AA"/>
                </a:solidFill>
                <a:latin typeface="Liberation Mono"/>
              </a:rPr>
              <a:t> </a:t>
            </a:r>
          </a:p>
        </p:txBody>
      </p:sp>
      <p:sp>
        <p:nvSpPr>
          <p:cNvPr id="8" name="Rectangle 7"/>
          <p:cNvSpPr/>
          <p:nvPr/>
        </p:nvSpPr>
        <p:spPr>
          <a:xfrm>
            <a:off x="1625321" y="3124202"/>
            <a:ext cx="8838049"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DD4A68"/>
                </a:solidFill>
                <a:latin typeface="Arial" panose="020B0604020202020204" pitchFamily="34" charset="0"/>
                <a:ea typeface="Times New Roman" panose="02020603050405020304" pitchFamily="18" charset="0"/>
              </a:rPr>
              <a:t>CASE when </a:t>
            </a:r>
            <a:r>
              <a:rPr lang="en-IN" dirty="0">
                <a:latin typeface="Arial" panose="020B0604020202020204" pitchFamily="34" charset="0"/>
                <a:cs typeface="Arial" panose="020B0604020202020204" pitchFamily="34" charset="0"/>
              </a:rPr>
              <a:t>deptno</a:t>
            </a:r>
            <a:r>
              <a:rPr lang="en-IN" dirty="0">
                <a:latin typeface="Arial" panose="020B0604020202020204" pitchFamily="34" charset="0"/>
                <a:ea typeface="Times New Roman" panose="02020603050405020304" pitchFamily="18" charset="0"/>
              </a:rPr>
              <a:t> = 10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'Sales' </a:t>
            </a:r>
            <a:r>
              <a:rPr lang="en-IN" dirty="0">
                <a:solidFill>
                  <a:srgbClr val="DD4A68"/>
                </a:solidFill>
                <a:latin typeface="Arial" panose="020B0604020202020204" pitchFamily="34" charset="0"/>
                <a:ea typeface="Times New Roman" panose="02020603050405020304" pitchFamily="18" charset="0"/>
              </a:rPr>
              <a:t>when </a:t>
            </a:r>
            <a:r>
              <a:rPr lang="en-IN" dirty="0">
                <a:latin typeface="Arial" panose="020B0604020202020204" pitchFamily="34" charset="0"/>
                <a:cs typeface="Arial" panose="020B0604020202020204" pitchFamily="34" charset="0"/>
              </a:rPr>
              <a:t>deptno </a:t>
            </a:r>
            <a:r>
              <a:rPr lang="en-IN" dirty="0">
                <a:latin typeface="Arial" panose="020B0604020202020204" pitchFamily="34" charset="0"/>
                <a:ea typeface="Times New Roman" panose="02020603050405020304" pitchFamily="18" charset="0"/>
              </a:rPr>
              <a:t>= 20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'Purchase'</a:t>
            </a:r>
            <a:r>
              <a:rPr lang="en-IN" dirty="0">
                <a:solidFill>
                  <a:srgbClr val="DD4A68"/>
                </a:solidFill>
                <a:latin typeface="Arial" panose="020B0604020202020204" pitchFamily="34" charset="0"/>
                <a:ea typeface="Times New Roman" panose="02020603050405020304" pitchFamily="18" charset="0"/>
              </a:rPr>
              <a:t> ELSE </a:t>
            </a:r>
            <a:r>
              <a:rPr lang="en-IN" dirty="0">
                <a:latin typeface="Arial" panose="020B0604020202020204" pitchFamily="34" charset="0"/>
                <a:ea typeface="Times New Roman" panose="02020603050405020304" pitchFamily="18" charset="0"/>
              </a:rPr>
              <a:t>'N/A'</a:t>
            </a:r>
            <a:r>
              <a:rPr lang="en-IN" dirty="0">
                <a:solidFill>
                  <a:srgbClr val="DD4A68"/>
                </a:solidFill>
                <a:latin typeface="Arial" panose="020B0604020202020204" pitchFamily="34" charset="0"/>
                <a:ea typeface="Times New Roman" panose="02020603050405020304" pitchFamily="18" charset="0"/>
              </a:rPr>
              <a:t> END </a:t>
            </a:r>
            <a:r>
              <a:rPr lang="en-IN" dirty="0">
                <a:latin typeface="Arial" panose="020B0604020202020204" pitchFamily="34" charset="0"/>
                <a:ea typeface="Times New Roman" panose="02020603050405020304" pitchFamily="18" charset="0"/>
              </a:rPr>
              <a:t>R1</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Tree>
    <p:extLst>
      <p:ext uri="{BB962C8B-B14F-4D97-AF65-F5344CB8AC3E}">
        <p14:creationId xmlns:p14="http://schemas.microsoft.com/office/powerpoint/2010/main" val="1096286455"/>
      </p:ext>
    </p:extLst>
  </p:cSld>
  <p:clrMapOvr>
    <a:masterClrMapping/>
  </p:clrMapOvr>
  <p:transition/>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4566" y="4221088"/>
            <a:ext cx="8838049" cy="2110771"/>
          </a:xfrm>
          <a:prstGeom prst="rect">
            <a:avLst/>
          </a:prstGeom>
          <a:solidFill>
            <a:schemeClr val="bg1"/>
          </a:solidFill>
        </p:spPr>
        <p:txBody>
          <a:bodyPr wrap="square">
            <a:spAutoFit/>
          </a:bodyPr>
          <a:lstStyle/>
          <a:p>
            <a:pPr>
              <a:lnSpc>
                <a:spcPct val="107000"/>
              </a:lnSpc>
            </a:pPr>
            <a:r>
              <a:rPr lang="en-IN" sz="2400" dirty="0">
                <a:solidFill>
                  <a:srgbClr val="FF0000"/>
                </a:solidFill>
                <a:latin typeface="Arial" panose="020B0604020202020204" pitchFamily="34" charset="0"/>
                <a:cs typeface="Arial" panose="020B0604020202020204" pitchFamily="34" charset="0"/>
              </a:rPr>
              <a:t>Note:</a:t>
            </a:r>
          </a:p>
          <a:p>
            <a:pPr>
              <a:lnSpc>
                <a:spcPct val="107000"/>
              </a:lnSpc>
            </a:pPr>
            <a:endParaRPr lang="en-IN" sz="8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4566" y="116632"/>
            <a:ext cx="8838049" cy="2110771"/>
          </a:xfrm>
          <a:prstGeom prst="rect">
            <a:avLst/>
          </a:prstGeom>
          <a:solidFill>
            <a:schemeClr val="bg1"/>
          </a:solidFill>
        </p:spPr>
        <p:txBody>
          <a:bodyPr wrap="square">
            <a:spAutoFit/>
          </a:bodyPr>
          <a:lstStyle/>
          <a:p>
            <a:pPr>
              <a:lnSpc>
                <a:spcPct val="107000"/>
              </a:lnSpc>
            </a:pPr>
            <a:r>
              <a:rPr lang="en-IN" sz="24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8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4566" y="3059026"/>
            <a:ext cx="11449272" cy="750975"/>
          </a:xfrm>
          <a:prstGeom prst="rect">
            <a:avLst/>
          </a:prstGeom>
          <a:solidFill>
            <a:schemeClr val="bg1"/>
          </a:solidFill>
        </p:spPr>
        <p:txBody>
          <a:bodyPr wrap="square">
            <a:spAutoFit/>
          </a:bodyPr>
          <a:lstStyle/>
          <a:p>
            <a:pPr>
              <a:lnSpc>
                <a:spcPct val="107000"/>
              </a:lnSpc>
            </a:pPr>
            <a:r>
              <a:rPr lang="en-IN" sz="2000" dirty="0">
                <a:solidFill>
                  <a:srgbClr val="00FF99"/>
                </a:solidFill>
                <a:latin typeface="Open Sans"/>
                <a:ea typeface="Calibri" panose="020F0502020204030204" pitchFamily="34" charset="0"/>
                <a:cs typeface="Arial" panose="020B0604020202020204" pitchFamily="34" charset="0"/>
              </a:rPr>
              <a:t>The WHERE Clause is used when you want to retrieve specific information from a table excluding other irrelevant data.</a:t>
            </a:r>
          </a:p>
        </p:txBody>
      </p:sp>
    </p:spTree>
    <p:extLst>
      <p:ext uri="{BB962C8B-B14F-4D97-AF65-F5344CB8AC3E}">
        <p14:creationId xmlns:p14="http://schemas.microsoft.com/office/powerpoint/2010/main" val="2009809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sp>
        <p:nvSpPr>
          <p:cNvPr id="2" name="Rectangle 1"/>
          <p:cNvSpPr/>
          <p:nvPr/>
        </p:nvSpPr>
        <p:spPr>
          <a:xfrm>
            <a:off x="1676182" y="703183"/>
            <a:ext cx="8838049"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1919634636"/>
              </p:ext>
            </p:extLst>
          </p:nvPr>
        </p:nvGraphicFramePr>
        <p:xfrm>
          <a:off x="1676182" y="2595880"/>
          <a:ext cx="8838050" cy="2966720"/>
        </p:xfrm>
        <a:graphic>
          <a:graphicData uri="http://schemas.openxmlformats.org/drawingml/2006/table">
            <a:tbl>
              <a:tblPr firstRow="1" bandRow="1">
                <a:tableStyleId>{7E9639D4-E3E2-4D34-9284-5A2195B3D0D7}</a:tableStyleId>
              </a:tblPr>
              <a:tblGrid>
                <a:gridCol w="1676182">
                  <a:extLst>
                    <a:ext uri="{9D8B030D-6E8A-4147-A177-3AD203B41FA5}">
                      <a16:colId xmlns:a16="http://schemas.microsoft.com/office/drawing/2014/main" val="20000"/>
                    </a:ext>
                  </a:extLst>
                </a:gridCol>
                <a:gridCol w="716186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chemeClr val="tx1"/>
                          </a:solidFill>
                          <a:latin typeface="Arial" panose="020B0604020202020204" pitchFamily="34" charset="0"/>
                          <a:ea typeface="+mn-ea"/>
                          <a:cs typeface="Arial" panose="020B0604020202020204" pitchFamily="34" charset="0"/>
                        </a:rPr>
                        <a:t>Comparison Functions and Operators</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Equal operator</a:t>
                      </a: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operator</a:t>
                      </a: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or equal operator</a:t>
                      </a: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operator</a:t>
                      </a: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or equal operator</a:t>
                      </a: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 &lt;&gt;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Not equal operator</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NULL-safe equal to operator</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6" name="Rectangle 5"/>
          <p:cNvSpPr/>
          <p:nvPr/>
        </p:nvSpPr>
        <p:spPr>
          <a:xfrm>
            <a:off x="1676182" y="1524001"/>
            <a:ext cx="8838049"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[WHERE where_condition]</a:t>
            </a:r>
          </a:p>
        </p:txBody>
      </p:sp>
      <p:pic>
        <p:nvPicPr>
          <p:cNvPr id="4" name="Picture 3"/>
          <p:cNvPicPr>
            <a:picLocks noChangeAspect="1"/>
          </p:cNvPicPr>
          <p:nvPr/>
        </p:nvPicPr>
        <p:blipFill>
          <a:blip r:embed="rId2" cstate="print"/>
          <a:stretch>
            <a:fillRect/>
          </a:stretch>
        </p:blipFill>
        <p:spPr>
          <a:xfrm>
            <a:off x="1676183" y="5729306"/>
            <a:ext cx="5361877" cy="342900"/>
          </a:xfrm>
          <a:prstGeom prst="rect">
            <a:avLst/>
          </a:prstGeom>
        </p:spPr>
      </p:pic>
      <p:pic>
        <p:nvPicPr>
          <p:cNvPr id="7" name="Picture 6"/>
          <p:cNvPicPr>
            <a:picLocks noChangeAspect="1"/>
          </p:cNvPicPr>
          <p:nvPr/>
        </p:nvPicPr>
        <p:blipFill>
          <a:blip r:embed="rId3" cstate="print"/>
          <a:stretch>
            <a:fillRect/>
          </a:stretch>
        </p:blipFill>
        <p:spPr>
          <a:xfrm>
            <a:off x="1752372" y="6215084"/>
            <a:ext cx="4628547" cy="285750"/>
          </a:xfrm>
          <a:prstGeom prst="rect">
            <a:avLst/>
          </a:prstGeom>
        </p:spPr>
      </p:pic>
    </p:spTree>
    <p:extLst>
      <p:ext uri="{BB962C8B-B14F-4D97-AF65-F5344CB8AC3E}">
        <p14:creationId xmlns:p14="http://schemas.microsoft.com/office/powerpoint/2010/main" val="3770038632"/>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sp>
        <p:nvSpPr>
          <p:cNvPr id="2" name="Rectangle 1"/>
          <p:cNvSpPr/>
          <p:nvPr/>
        </p:nvSpPr>
        <p:spPr>
          <a:xfrm>
            <a:off x="1676182" y="703183"/>
            <a:ext cx="8838049"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2354352404"/>
              </p:ext>
            </p:extLst>
          </p:nvPr>
        </p:nvGraphicFramePr>
        <p:xfrm>
          <a:off x="1676182" y="2555240"/>
          <a:ext cx="8838050" cy="1483360"/>
        </p:xfrm>
        <a:graphic>
          <a:graphicData uri="http://schemas.openxmlformats.org/drawingml/2006/table">
            <a:tbl>
              <a:tblPr firstRow="1" bandRow="1">
                <a:tableStyleId>{7E9639D4-E3E2-4D34-9284-5A2195B3D0D7}</a:tableStyleId>
              </a:tblPr>
              <a:tblGrid>
                <a:gridCol w="1676182">
                  <a:extLst>
                    <a:ext uri="{9D8B030D-6E8A-4147-A177-3AD203B41FA5}">
                      <a16:colId xmlns:a16="http://schemas.microsoft.com/office/drawing/2014/main" val="20000"/>
                    </a:ext>
                  </a:extLst>
                </a:gridCol>
                <a:gridCol w="716186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chemeClr val="tx1"/>
                          </a:solidFill>
                          <a:latin typeface="Arial" panose="020B0604020202020204" pitchFamily="34" charset="0"/>
                          <a:ea typeface="+mn-ea"/>
                          <a:cs typeface="Arial" panose="020B0604020202020204" pitchFamily="34" charset="0"/>
                        </a:rPr>
                        <a:t>Logical Operators</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AND, &amp;&amp;</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Logical AND  e.g. </a:t>
                      </a:r>
                      <a:r>
                        <a:rPr lang="en-IN" sz="1600" dirty="0">
                          <a:solidFill>
                            <a:srgbClr val="00B0F0"/>
                          </a:solidFill>
                          <a:latin typeface="Arial" panose="020B0604020202020204" pitchFamily="34" charset="0"/>
                          <a:cs typeface="Arial" panose="020B0604020202020204" pitchFamily="34" charset="0"/>
                        </a:rPr>
                        <a:t>SELECT 1 AND 1;</a:t>
                      </a: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OR, ||</a:t>
                      </a:r>
                    </a:p>
                  </a:txBody>
                  <a:tcPr marL="91428" marR="91428" anchor="c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solidFill>
                            <a:schemeClr val="tx1"/>
                          </a:solidFill>
                          <a:latin typeface="Arial" panose="020B0604020202020204" pitchFamily="34" charset="0"/>
                          <a:cs typeface="Arial" panose="020B0604020202020204" pitchFamily="34" charset="0"/>
                        </a:rPr>
                        <a:t>Logical OR    e.g. </a:t>
                      </a:r>
                      <a:r>
                        <a:rPr lang="en-IN" sz="1600" dirty="0">
                          <a:solidFill>
                            <a:srgbClr val="00B0F0"/>
                          </a:solidFill>
                          <a:latin typeface="Arial" panose="020B0604020202020204" pitchFamily="34" charset="0"/>
                          <a:cs typeface="Arial" panose="020B0604020202020204" pitchFamily="34" charset="0"/>
                        </a:rPr>
                        <a:t>SELECT 1 OR 1;</a:t>
                      </a: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NOT, !</a:t>
                      </a:r>
                    </a:p>
                  </a:txBody>
                  <a:tcPr marL="91428" marR="91428" anchor="c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solidFill>
                            <a:schemeClr val="tx1"/>
                          </a:solidFill>
                          <a:latin typeface="Arial" panose="020B0604020202020204" pitchFamily="34" charset="0"/>
                          <a:cs typeface="Arial" panose="020B0604020202020204" pitchFamily="34" charset="0"/>
                        </a:rPr>
                        <a:t>Negates </a:t>
                      </a:r>
                      <a:r>
                        <a:rPr lang="en-IN" sz="1600">
                          <a:solidFill>
                            <a:schemeClr val="tx1"/>
                          </a:solidFill>
                          <a:latin typeface="Arial" panose="020B0604020202020204" pitchFamily="34" charset="0"/>
                          <a:cs typeface="Arial" panose="020B0604020202020204" pitchFamily="34" charset="0"/>
                        </a:rPr>
                        <a:t>value e.g. </a:t>
                      </a:r>
                      <a:r>
                        <a:rPr lang="en-IN" sz="1600" dirty="0">
                          <a:solidFill>
                            <a:srgbClr val="00B0F0"/>
                          </a:solidFill>
                          <a:latin typeface="Arial" panose="020B0604020202020204" pitchFamily="34" charset="0"/>
                          <a:cs typeface="Arial" panose="020B0604020202020204" pitchFamily="34" charset="0"/>
                        </a:rPr>
                        <a:t>SELECT NOT 1;</a:t>
                      </a:r>
                    </a:p>
                  </a:txBody>
                  <a:tcPr marL="91428" marR="91428" anchor="ctr">
                    <a:solidFill>
                      <a:schemeClr val="bg1"/>
                    </a:solidFill>
                  </a:tcPr>
                </a:tc>
                <a:extLst>
                  <a:ext uri="{0D108BD9-81ED-4DB2-BD59-A6C34878D82A}">
                    <a16:rowId xmlns:a16="http://schemas.microsoft.com/office/drawing/2014/main" val="10003"/>
                  </a:ext>
                </a:extLst>
              </a:tr>
            </a:tbl>
          </a:graphicData>
        </a:graphic>
      </p:graphicFrame>
      <p:sp>
        <p:nvSpPr>
          <p:cNvPr id="6" name="Rectangle 5"/>
          <p:cNvSpPr/>
          <p:nvPr/>
        </p:nvSpPr>
        <p:spPr>
          <a:xfrm>
            <a:off x="1676182" y="1524001"/>
            <a:ext cx="8838049"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[WHERE where_condition]</a:t>
            </a:r>
          </a:p>
        </p:txBody>
      </p:sp>
      <p:sp>
        <p:nvSpPr>
          <p:cNvPr id="4" name="Rectangle 3"/>
          <p:cNvSpPr/>
          <p:nvPr/>
        </p:nvSpPr>
        <p:spPr>
          <a:xfrm>
            <a:off x="1676182" y="4217077"/>
            <a:ext cx="8838049" cy="2031325"/>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AND.</a:t>
            </a:r>
            <a:r>
              <a:rPr lang="en-IN" sz="1400"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OR.</a:t>
            </a:r>
            <a:r>
              <a:rPr lang="en-IN" sz="1400"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NOT.</a:t>
            </a:r>
            <a:r>
              <a:rPr lang="en-IN" sz="1400" dirty="0">
                <a:latin typeface="Arial" panose="020B0604020202020204" pitchFamily="34" charset="0"/>
                <a:cs typeface="Arial" panose="020B0604020202020204" pitchFamily="34" charset="0"/>
              </a:rPr>
              <a:t> Evaluates to 1 if the operand is 0, to 0 if the operand is nonzero, and NOT NULL returns NULL.</a:t>
            </a:r>
          </a:p>
        </p:txBody>
      </p:sp>
    </p:spTree>
    <p:extLst>
      <p:ext uri="{BB962C8B-B14F-4D97-AF65-F5344CB8AC3E}">
        <p14:creationId xmlns:p14="http://schemas.microsoft.com/office/powerpoint/2010/main" val="3583438689"/>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sp>
        <p:nvSpPr>
          <p:cNvPr id="2" name="Rectangle 1"/>
          <p:cNvSpPr/>
          <p:nvPr/>
        </p:nvSpPr>
        <p:spPr>
          <a:xfrm>
            <a:off x="1676182" y="703183"/>
            <a:ext cx="8838049"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1978819176"/>
              </p:ext>
            </p:extLst>
          </p:nvPr>
        </p:nvGraphicFramePr>
        <p:xfrm>
          <a:off x="1676182" y="2819400"/>
          <a:ext cx="8838049" cy="3048000"/>
        </p:xfrm>
        <a:graphic>
          <a:graphicData uri="http://schemas.openxmlformats.org/drawingml/2006/table">
            <a:tbl>
              <a:tblPr firstRow="1" bandRow="1">
                <a:tableStyleId>{7E9639D4-E3E2-4D34-9284-5A2195B3D0D7}</a:tableStyleId>
              </a:tblPr>
              <a:tblGrid>
                <a:gridCol w="2971413">
                  <a:extLst>
                    <a:ext uri="{9D8B030D-6E8A-4147-A177-3AD203B41FA5}">
                      <a16:colId xmlns:a16="http://schemas.microsoft.com/office/drawing/2014/main" val="20000"/>
                    </a:ext>
                  </a:extLst>
                </a:gridCol>
                <a:gridCol w="586663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chemeClr val="tx1"/>
                          </a:solidFill>
                          <a:latin typeface="Arial" panose="020B0604020202020204" pitchFamily="34" charset="0"/>
                          <a:ea typeface="+mn-ea"/>
                          <a:cs typeface="Arial" panose="020B0604020202020204" pitchFamily="34" charset="0"/>
                        </a:rPr>
                        <a:t>Comparison Functions and Operators</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IS NULL</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NULL value test</a:t>
                      </a: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IS NOT NULL</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NOT NULL value test</a:t>
                      </a: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ISNULL(expr)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If expr is NULL, ISNULL() returns 1, otherwise it returns 0.</a:t>
                      </a: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STRCMP(expr1,expr2)</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STRCMP() returns 0 if the strings are the same, -1 if the first argument is smaller than the second according to the current sort order, and 1 otherwise.</a:t>
                      </a: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LEAST(value1,value2,...)</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With two or more arguments, returns the smallest argument.</a:t>
                      </a: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GREATEST(value1,value2,...)</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With two or more arguments, returns the largest argument.</a:t>
                      </a:r>
                    </a:p>
                  </a:txBody>
                  <a:tcPr marL="91428" marR="91428" anchor="ctr">
                    <a:solidFill>
                      <a:schemeClr val="bg1"/>
                    </a:solidFill>
                  </a:tcPr>
                </a:tc>
                <a:extLst>
                  <a:ext uri="{0D108BD9-81ED-4DB2-BD59-A6C34878D82A}">
                    <a16:rowId xmlns:a16="http://schemas.microsoft.com/office/drawing/2014/main" val="10006"/>
                  </a:ext>
                </a:extLst>
              </a:tr>
            </a:tbl>
          </a:graphicData>
        </a:graphic>
      </p:graphicFrame>
      <p:sp>
        <p:nvSpPr>
          <p:cNvPr id="6" name="Rectangle 5"/>
          <p:cNvSpPr/>
          <p:nvPr/>
        </p:nvSpPr>
        <p:spPr>
          <a:xfrm>
            <a:off x="1676182" y="1524001"/>
            <a:ext cx="8838049"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[WHERE where_condition]</a:t>
            </a:r>
          </a:p>
        </p:txBody>
      </p:sp>
    </p:spTree>
    <p:extLst>
      <p:ext uri="{BB962C8B-B14F-4D97-AF65-F5344CB8AC3E}">
        <p14:creationId xmlns:p14="http://schemas.microsoft.com/office/powerpoint/2010/main" val="415958568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sp>
        <p:nvSpPr>
          <p:cNvPr id="4" name="Rectangle 3"/>
          <p:cNvSpPr/>
          <p:nvPr/>
        </p:nvSpPr>
        <p:spPr>
          <a:xfrm>
            <a:off x="1676182" y="1524001"/>
            <a:ext cx="8838049"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[WHERE where_condition]</a:t>
            </a:r>
          </a:p>
        </p:txBody>
      </p:sp>
      <p:sp>
        <p:nvSpPr>
          <p:cNvPr id="2" name="Rectangle 1"/>
          <p:cNvSpPr/>
          <p:nvPr/>
        </p:nvSpPr>
        <p:spPr>
          <a:xfrm>
            <a:off x="1676182" y="703183"/>
            <a:ext cx="8838049"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3512405588"/>
              </p:ext>
            </p:extLst>
          </p:nvPr>
        </p:nvGraphicFramePr>
        <p:xfrm>
          <a:off x="1676182" y="2819400"/>
          <a:ext cx="8838049" cy="3012440"/>
        </p:xfrm>
        <a:graphic>
          <a:graphicData uri="http://schemas.openxmlformats.org/drawingml/2006/table">
            <a:tbl>
              <a:tblPr firstRow="1" bandRow="1">
                <a:tableStyleId>{7E9639D4-E3E2-4D34-9284-5A2195B3D0D7}</a:tableStyleId>
              </a:tblPr>
              <a:tblGrid>
                <a:gridCol w="3047603">
                  <a:extLst>
                    <a:ext uri="{9D8B030D-6E8A-4147-A177-3AD203B41FA5}">
                      <a16:colId xmlns:a16="http://schemas.microsoft.com/office/drawing/2014/main" val="20000"/>
                    </a:ext>
                  </a:extLst>
                </a:gridCol>
                <a:gridCol w="579044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chemeClr val="tx1"/>
                          </a:solidFill>
                          <a:latin typeface="Arial" panose="020B0604020202020204" pitchFamily="34" charset="0"/>
                          <a:ea typeface="+mn-ea"/>
                          <a:cs typeface="Arial" panose="020B0604020202020204" pitchFamily="34" charset="0"/>
                        </a:rPr>
                        <a:t>Comparison Functions and Operators</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BETWEEN ... AND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Check whether a value is within a range of values</a:t>
                      </a: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NOT BETWEEN ... AND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Check whether a value is not within a range of values</a:t>
                      </a: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expr IN (value,...)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Check whether a value is within a set of values</a:t>
                      </a: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expr NOT IN (value,...)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Check whether a value is not within a set of values</a:t>
                      </a: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expr LIKE pat [ESCAPE '</a:t>
                      </a:r>
                      <a:r>
                        <a:rPr lang="en-IN" sz="1600" dirty="0" err="1">
                          <a:solidFill>
                            <a:schemeClr val="tx1"/>
                          </a:solidFill>
                          <a:latin typeface="Arial" panose="020B0604020202020204" pitchFamily="34" charset="0"/>
                          <a:cs typeface="Arial" panose="020B0604020202020204" pitchFamily="34" charset="0"/>
                        </a:rPr>
                        <a:t>escape_char</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Pattern matching using an SQL pattern. Returns 1 (TRUE) or 0 (FALSE). If either expr or pat is NULL, the result is NULL.</a:t>
                      </a: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expr NOT LIKE pat [ESCAPE '</a:t>
                      </a:r>
                      <a:r>
                        <a:rPr lang="en-IN" sz="1600" dirty="0" err="1">
                          <a:solidFill>
                            <a:schemeClr val="tx1"/>
                          </a:solidFill>
                          <a:latin typeface="Arial" panose="020B0604020202020204" pitchFamily="34" charset="0"/>
                          <a:cs typeface="Arial" panose="020B0604020202020204" pitchFamily="34" charset="0"/>
                        </a:rPr>
                        <a:t>escape_char</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Negation of simple pattern matching.</a:t>
                      </a:r>
                    </a:p>
                  </a:txBody>
                  <a:tcPr marL="91428" marR="91428" anchor="ctr">
                    <a:solidFill>
                      <a:schemeClr val="bg1"/>
                    </a:solid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680084581"/>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2247608" y="3172363"/>
            <a:ext cx="7695198" cy="2246769"/>
          </a:xfrm>
          <a:prstGeom prst="rect">
            <a:avLst/>
          </a:prstGeom>
          <a:solidFill>
            <a:schemeClr val="bg1"/>
          </a:solidFill>
        </p:spPr>
        <p:txBody>
          <a:bodyPr wrap="square">
            <a:spAutoFit/>
          </a:bodyPr>
          <a:lstStyle/>
          <a:p>
            <a:pPr marL="285750" indent="-285750" algn="just">
              <a:buFont typeface="Arial" panose="020B0604020202020204" pitchFamily="34" charset="0"/>
              <a:buChar char="•"/>
            </a:pPr>
            <a:r>
              <a:rPr lang="en-IN" sz="2000" dirty="0">
                <a:latin typeface="Open Sans"/>
                <a:cs typeface="Courier New" panose="02070309020205020404" pitchFamily="49" charset="0"/>
              </a:rPr>
              <a:t>"</a:t>
            </a:r>
            <a:r>
              <a:rPr lang="en-IN" sz="2000" i="1" dirty="0">
                <a:latin typeface="Open Sans"/>
                <a:cs typeface="Courier New" panose="02070309020205020404" pitchFamily="49" charset="0"/>
              </a:rPr>
              <a:t>IS NULL</a:t>
            </a:r>
            <a:r>
              <a:rPr lang="en-IN" sz="2000" dirty="0">
                <a:latin typeface="Open Sans"/>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2000" dirty="0">
              <a:latin typeface="Open Sans"/>
              <a:cs typeface="Courier New" panose="02070309020205020404" pitchFamily="49" charset="0"/>
            </a:endParaRPr>
          </a:p>
          <a:p>
            <a:pPr marL="285750" indent="-285750" algn="just">
              <a:buFont typeface="Arial" panose="020B0604020202020204" pitchFamily="34" charset="0"/>
              <a:buChar char="•"/>
            </a:pPr>
            <a:r>
              <a:rPr lang="en-IN" sz="2000" dirty="0">
                <a:latin typeface="Open Sans"/>
                <a:cs typeface="Courier New" panose="02070309020205020404" pitchFamily="49" charset="0"/>
              </a:rPr>
              <a:t>“</a:t>
            </a:r>
            <a:r>
              <a:rPr lang="en-IN" sz="2000" i="1" dirty="0">
                <a:latin typeface="Open Sans"/>
                <a:cs typeface="Courier New" panose="02070309020205020404" pitchFamily="49" charset="0"/>
              </a:rPr>
              <a:t>IS NOT NULL</a:t>
            </a:r>
            <a:r>
              <a:rPr lang="en-IN" sz="2000" dirty="0">
                <a:latin typeface="Open Sans"/>
                <a:cs typeface="Courier New" panose="02070309020205020404" pitchFamily="49" charset="0"/>
              </a:rPr>
              <a:t>" is the keyword that performs the Boolean comparison. It returns true if the supplied value is not NULL and false if the supplied value is null.</a:t>
            </a:r>
          </a:p>
        </p:txBody>
      </p:sp>
    </p:spTree>
    <p:extLst>
      <p:ext uri="{BB962C8B-B14F-4D97-AF65-F5344CB8AC3E}">
        <p14:creationId xmlns:p14="http://schemas.microsoft.com/office/powerpoint/2010/main" val="3820555561"/>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IS NULL / IS NOT NULL</a:t>
            </a:r>
            <a:endParaRPr lang="en-IN" sz="3200" b="1" i="1" dirty="0">
              <a:latin typeface="Arial" pitchFamily="34" charset="0"/>
              <a:cs typeface="Arial" pitchFamily="34" charset="0"/>
            </a:endParaRPr>
          </a:p>
        </p:txBody>
      </p:sp>
      <p:grpSp>
        <p:nvGrpSpPr>
          <p:cNvPr id="13" name="Group 12">
            <a:extLst>
              <a:ext uri="{FF2B5EF4-FFF2-40B4-BE49-F238E27FC236}">
                <a16:creationId xmlns:a16="http://schemas.microsoft.com/office/drawing/2014/main" id="{227B9174-712B-46A4-A506-66A9826FF73F}"/>
              </a:ext>
            </a:extLst>
          </p:cNvPr>
          <p:cNvGrpSpPr/>
          <p:nvPr/>
        </p:nvGrpSpPr>
        <p:grpSpPr>
          <a:xfrm>
            <a:off x="235789" y="751502"/>
            <a:ext cx="8838051" cy="2181608"/>
            <a:chOff x="235789" y="751502"/>
            <a:chExt cx="8838051" cy="2181608"/>
          </a:xfrm>
        </p:grpSpPr>
        <p:grpSp>
          <p:nvGrpSpPr>
            <p:cNvPr id="6" name="Group 5">
              <a:extLst>
                <a:ext uri="{FF2B5EF4-FFF2-40B4-BE49-F238E27FC236}">
                  <a16:creationId xmlns:a16="http://schemas.microsoft.com/office/drawing/2014/main" id="{94BACBD9-C4B0-420D-88CC-4F67EAD82E0B}"/>
                </a:ext>
              </a:extLst>
            </p:cNvPr>
            <p:cNvGrpSpPr/>
            <p:nvPr/>
          </p:nvGrpSpPr>
          <p:grpSpPr>
            <a:xfrm>
              <a:off x="235789" y="751502"/>
              <a:ext cx="8838051" cy="1994387"/>
              <a:chOff x="1676180" y="841589"/>
              <a:chExt cx="8838051" cy="1994387"/>
            </a:xfrm>
          </p:grpSpPr>
          <p:pic>
            <p:nvPicPr>
              <p:cNvPr id="2" name="Picture 1"/>
              <p:cNvPicPr>
                <a:picLocks noChangeAspect="1"/>
              </p:cNvPicPr>
              <p:nvPr/>
            </p:nvPicPr>
            <p:blipFill>
              <a:blip r:embed="rId2" cstate="print"/>
              <a:stretch>
                <a:fillRect/>
              </a:stretch>
            </p:blipFill>
            <p:spPr>
              <a:xfrm>
                <a:off x="1676182" y="889597"/>
                <a:ext cx="4074670" cy="761978"/>
              </a:xfrm>
              <a:prstGeom prst="rect">
                <a:avLst/>
              </a:prstGeom>
            </p:spPr>
          </p:pic>
          <p:pic>
            <p:nvPicPr>
              <p:cNvPr id="8" name="Picture 7"/>
              <p:cNvPicPr>
                <a:picLocks noChangeAspect="1"/>
              </p:cNvPicPr>
              <p:nvPr/>
            </p:nvPicPr>
            <p:blipFill>
              <a:blip r:embed="rId3" cstate="print"/>
              <a:stretch>
                <a:fillRect/>
              </a:stretch>
            </p:blipFill>
            <p:spPr>
              <a:xfrm>
                <a:off x="6092731" y="841589"/>
                <a:ext cx="4073537" cy="809986"/>
              </a:xfrm>
              <a:prstGeom prst="rect">
                <a:avLst/>
              </a:prstGeom>
            </p:spPr>
          </p:pic>
          <p:pic>
            <p:nvPicPr>
              <p:cNvPr id="9" name="Picture 8"/>
              <p:cNvPicPr>
                <a:picLocks noChangeAspect="1"/>
              </p:cNvPicPr>
              <p:nvPr/>
            </p:nvPicPr>
            <p:blipFill>
              <a:blip r:embed="rId4" cstate="print"/>
              <a:stretch>
                <a:fillRect/>
              </a:stretch>
            </p:blipFill>
            <p:spPr>
              <a:xfrm>
                <a:off x="1676180" y="1991049"/>
                <a:ext cx="4074670" cy="794545"/>
              </a:xfrm>
              <a:prstGeom prst="rect">
                <a:avLst/>
              </a:prstGeom>
            </p:spPr>
          </p:pic>
          <p:pic>
            <p:nvPicPr>
              <p:cNvPr id="10" name="Picture 9"/>
              <p:cNvPicPr>
                <a:picLocks noChangeAspect="1"/>
              </p:cNvPicPr>
              <p:nvPr/>
            </p:nvPicPr>
            <p:blipFill>
              <a:blip r:embed="rId5" cstate="print"/>
              <a:stretch>
                <a:fillRect/>
              </a:stretch>
            </p:blipFill>
            <p:spPr>
              <a:xfrm>
                <a:off x="6092730" y="2001935"/>
                <a:ext cx="4074670" cy="834041"/>
              </a:xfrm>
              <a:prstGeom prst="rect">
                <a:avLst/>
              </a:prstGeom>
            </p:spPr>
          </p:pic>
          <p:cxnSp>
            <p:nvCxnSpPr>
              <p:cNvPr id="12" name="Straight Connector 11"/>
              <p:cNvCxnSpPr/>
              <p:nvPr/>
            </p:nvCxnSpPr>
            <p:spPr>
              <a:xfrm>
                <a:off x="1676180" y="1828800"/>
                <a:ext cx="8838051" cy="0"/>
              </a:xfrm>
              <a:prstGeom prst="line">
                <a:avLst/>
              </a:prstGeom>
              <a:ln w="19050">
                <a:solidFill>
                  <a:srgbClr val="00FF99"/>
                </a:solidFill>
              </a:ln>
            </p:spPr>
            <p:style>
              <a:lnRef idx="1">
                <a:schemeClr val="accent1"/>
              </a:lnRef>
              <a:fillRef idx="0">
                <a:schemeClr val="accent1"/>
              </a:fillRef>
              <a:effectRef idx="0">
                <a:schemeClr val="accent1"/>
              </a:effectRef>
              <a:fontRef idx="minor">
                <a:schemeClr val="tx1"/>
              </a:fontRef>
            </p:style>
          </p:cxnSp>
        </p:grpSp>
        <p:cxnSp>
          <p:nvCxnSpPr>
            <p:cNvPr id="14" name="Straight Connector 13"/>
            <p:cNvCxnSpPr/>
            <p:nvPr/>
          </p:nvCxnSpPr>
          <p:spPr>
            <a:xfrm>
              <a:off x="4439022" y="799510"/>
              <a:ext cx="0" cy="2133600"/>
            </a:xfrm>
            <a:prstGeom prst="line">
              <a:avLst/>
            </a:prstGeom>
          </p:spPr>
          <p:style>
            <a:lnRef idx="1">
              <a:schemeClr val="accent1"/>
            </a:lnRef>
            <a:fillRef idx="0">
              <a:schemeClr val="accent1"/>
            </a:fillRef>
            <a:effectRef idx="0">
              <a:schemeClr val="accent1"/>
            </a:effectRef>
            <a:fontRef idx="minor">
              <a:schemeClr val="tx1"/>
            </a:fontRef>
          </p:style>
        </p:cxnSp>
      </p:grpSp>
      <p:sp>
        <p:nvSpPr>
          <p:cNvPr id="3" name="Rectangle 2">
            <a:extLst>
              <a:ext uri="{FF2B5EF4-FFF2-40B4-BE49-F238E27FC236}">
                <a16:creationId xmlns:a16="http://schemas.microsoft.com/office/drawing/2014/main" id="{D913169A-A6BA-45D5-AFAB-AFE45219637E}"/>
              </a:ext>
            </a:extLst>
          </p:cNvPr>
          <p:cNvSpPr/>
          <p:nvPr/>
        </p:nvSpPr>
        <p:spPr>
          <a:xfrm>
            <a:off x="200679" y="3429000"/>
            <a:ext cx="6026536" cy="646331"/>
          </a:xfrm>
          <a:prstGeom prst="rect">
            <a:avLst/>
          </a:prstGeom>
        </p:spPr>
        <p:txBody>
          <a:bodyPr wrap="square">
            <a:spAutoFit/>
          </a:bodyPr>
          <a:lstStyle/>
          <a:p>
            <a:r>
              <a:rPr lang="en-IN" sz="1600" dirty="0">
                <a:solidFill>
                  <a:srgbClr val="0077AA"/>
                </a:solidFill>
                <a:latin typeface="Arial" panose="020B0604020202020204" pitchFamily="34" charset="0"/>
                <a:cs typeface="Times New Roman" panose="02020603050405020304" pitchFamily="18" charset="0"/>
              </a:rPr>
              <a:t>SELECT</a:t>
            </a:r>
            <a:r>
              <a:rPr lang="en-IN" dirty="0"/>
              <a:t> EMPNO, ENAME, JOB, SAL, COMM </a:t>
            </a:r>
            <a:r>
              <a:rPr lang="en-IN" sz="1600" dirty="0">
                <a:solidFill>
                  <a:srgbClr val="0077AA"/>
                </a:solidFill>
                <a:latin typeface="Arial" panose="020B0604020202020204" pitchFamily="34" charset="0"/>
                <a:cs typeface="Times New Roman" panose="02020603050405020304" pitchFamily="18" charset="0"/>
              </a:rPr>
              <a:t>FROM</a:t>
            </a:r>
            <a:r>
              <a:rPr lang="en-IN" dirty="0"/>
              <a:t> EMP </a:t>
            </a:r>
            <a:r>
              <a:rPr lang="en-IN" sz="1600" dirty="0">
                <a:solidFill>
                  <a:srgbClr val="0077AA"/>
                </a:solidFill>
                <a:latin typeface="Arial" panose="020B0604020202020204" pitchFamily="34" charset="0"/>
                <a:cs typeface="Times New Roman" panose="02020603050405020304" pitchFamily="18" charset="0"/>
              </a:rPr>
              <a:t>WHERE</a:t>
            </a:r>
            <a:r>
              <a:rPr lang="en-IN" dirty="0"/>
              <a:t> COMM IS NOT NULL;</a:t>
            </a:r>
          </a:p>
        </p:txBody>
      </p:sp>
      <p:sp>
        <p:nvSpPr>
          <p:cNvPr id="7" name="Rectangle 6">
            <a:extLst>
              <a:ext uri="{FF2B5EF4-FFF2-40B4-BE49-F238E27FC236}">
                <a16:creationId xmlns:a16="http://schemas.microsoft.com/office/drawing/2014/main" id="{77D80FC5-E1F8-48FD-8F6D-F93C853BBC38}"/>
              </a:ext>
            </a:extLst>
          </p:cNvPr>
          <p:cNvSpPr/>
          <p:nvPr/>
        </p:nvSpPr>
        <p:spPr>
          <a:xfrm>
            <a:off x="235790" y="5134829"/>
            <a:ext cx="5991426" cy="646331"/>
          </a:xfrm>
          <a:prstGeom prst="rect">
            <a:avLst/>
          </a:prstGeom>
        </p:spPr>
        <p:txBody>
          <a:bodyPr wrap="square">
            <a:spAutoFit/>
          </a:bodyPr>
          <a:lstStyle/>
          <a:p>
            <a:r>
              <a:rPr lang="en-IN" sz="1600" dirty="0">
                <a:solidFill>
                  <a:srgbClr val="0077AA"/>
                </a:solidFill>
                <a:latin typeface="Arial" panose="020B0604020202020204" pitchFamily="34" charset="0"/>
                <a:cs typeface="Times New Roman" panose="02020603050405020304" pitchFamily="18" charset="0"/>
              </a:rPr>
              <a:t>SELECT</a:t>
            </a:r>
            <a:r>
              <a:rPr lang="en-IN" dirty="0"/>
              <a:t> EMPNO, ENAME, JOB, SAL, COMM </a:t>
            </a:r>
            <a:r>
              <a:rPr lang="en-IN" sz="1600" dirty="0">
                <a:solidFill>
                  <a:srgbClr val="0077AA"/>
                </a:solidFill>
                <a:latin typeface="Arial" panose="020B0604020202020204" pitchFamily="34" charset="0"/>
                <a:cs typeface="Times New Roman" panose="02020603050405020304" pitchFamily="18" charset="0"/>
              </a:rPr>
              <a:t>FROM</a:t>
            </a:r>
            <a:r>
              <a:rPr lang="en-IN" dirty="0"/>
              <a:t> EMP </a:t>
            </a:r>
            <a:r>
              <a:rPr lang="en-IN" sz="1600" dirty="0">
                <a:solidFill>
                  <a:srgbClr val="0077AA"/>
                </a:solidFill>
                <a:latin typeface="Arial" panose="020B0604020202020204" pitchFamily="34" charset="0"/>
                <a:cs typeface="Times New Roman" panose="02020603050405020304" pitchFamily="18" charset="0"/>
              </a:rPr>
              <a:t>WHERE</a:t>
            </a:r>
            <a:r>
              <a:rPr lang="en-IN" dirty="0"/>
              <a:t> COMM IS </a:t>
            </a:r>
            <a:r>
              <a:rPr lang="en-IN" dirty="0">
                <a:solidFill>
                  <a:schemeClr val="accent6">
                    <a:lumMod val="50000"/>
                  </a:schemeClr>
                </a:solidFill>
              </a:rPr>
              <a:t>TRUE</a:t>
            </a:r>
            <a:r>
              <a:rPr lang="en-IN" dirty="0"/>
              <a:t>;</a:t>
            </a:r>
          </a:p>
        </p:txBody>
      </p:sp>
      <p:pic>
        <p:nvPicPr>
          <p:cNvPr id="11" name="Picture 10">
            <a:extLst>
              <a:ext uri="{FF2B5EF4-FFF2-40B4-BE49-F238E27FC236}">
                <a16:creationId xmlns:a16="http://schemas.microsoft.com/office/drawing/2014/main" id="{90F76270-BB5B-431F-88D6-3385605B09A7}"/>
              </a:ext>
            </a:extLst>
          </p:cNvPr>
          <p:cNvPicPr>
            <a:picLocks noChangeAspect="1"/>
          </p:cNvPicPr>
          <p:nvPr/>
        </p:nvPicPr>
        <p:blipFill>
          <a:blip r:embed="rId6" cstate="print"/>
          <a:stretch>
            <a:fillRect/>
          </a:stretch>
        </p:blipFill>
        <p:spPr>
          <a:xfrm>
            <a:off x="6686779" y="5013647"/>
            <a:ext cx="4230635" cy="1673803"/>
          </a:xfrm>
          <a:prstGeom prst="rect">
            <a:avLst/>
          </a:prstGeom>
        </p:spPr>
      </p:pic>
      <p:grpSp>
        <p:nvGrpSpPr>
          <p:cNvPr id="16" name="Group 15">
            <a:extLst>
              <a:ext uri="{FF2B5EF4-FFF2-40B4-BE49-F238E27FC236}">
                <a16:creationId xmlns:a16="http://schemas.microsoft.com/office/drawing/2014/main" id="{416FB6E3-9D25-4251-8A51-EDF3C19FAE9C}"/>
              </a:ext>
            </a:extLst>
          </p:cNvPr>
          <p:cNvGrpSpPr/>
          <p:nvPr/>
        </p:nvGrpSpPr>
        <p:grpSpPr>
          <a:xfrm>
            <a:off x="6689109" y="2892650"/>
            <a:ext cx="4230634" cy="1864123"/>
            <a:chOff x="6689109" y="2892650"/>
            <a:chExt cx="4230634" cy="1864123"/>
          </a:xfrm>
        </p:grpSpPr>
        <p:pic>
          <p:nvPicPr>
            <p:cNvPr id="4" name="Picture 3">
              <a:extLst>
                <a:ext uri="{FF2B5EF4-FFF2-40B4-BE49-F238E27FC236}">
                  <a16:creationId xmlns:a16="http://schemas.microsoft.com/office/drawing/2014/main" id="{8C44EEF1-7FD6-4D12-BBEA-B28920F3D9BF}"/>
                </a:ext>
              </a:extLst>
            </p:cNvPr>
            <p:cNvPicPr>
              <a:picLocks noChangeAspect="1"/>
            </p:cNvPicPr>
            <p:nvPr/>
          </p:nvPicPr>
          <p:blipFill>
            <a:blip r:embed="rId7" cstate="print"/>
            <a:stretch>
              <a:fillRect/>
            </a:stretch>
          </p:blipFill>
          <p:spPr>
            <a:xfrm>
              <a:off x="6689109" y="2892650"/>
              <a:ext cx="4230634" cy="1864123"/>
            </a:xfrm>
            <a:prstGeom prst="rect">
              <a:avLst/>
            </a:prstGeom>
          </p:spPr>
        </p:pic>
        <p:sp>
          <p:nvSpPr>
            <p:cNvPr id="15" name="Rectangle 14">
              <a:extLst>
                <a:ext uri="{FF2B5EF4-FFF2-40B4-BE49-F238E27FC236}">
                  <a16:creationId xmlns:a16="http://schemas.microsoft.com/office/drawing/2014/main" id="{7E3C0CB4-1C58-4BD8-B3B3-6B27CDBD7A61}"/>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572447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3600"/>
            <a:ext cx="8838049"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0942" y="2957689"/>
            <a:ext cx="8152339"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Tree>
    <p:extLst>
      <p:ext uri="{BB962C8B-B14F-4D97-AF65-F5344CB8AC3E}">
        <p14:creationId xmlns:p14="http://schemas.microsoft.com/office/powerpoint/2010/main" val="2842620187"/>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Like - </a:t>
            </a:r>
            <a:r>
              <a:rPr lang="en-IN" sz="3200" b="1" i="1" dirty="0">
                <a:latin typeface="Arial" pitchFamily="34" charset="0"/>
                <a:cs typeface="Arial" pitchFamily="34" charset="0"/>
              </a:rPr>
              <a:t>String Comparison Functions</a:t>
            </a:r>
          </a:p>
        </p:txBody>
      </p:sp>
      <p:sp>
        <p:nvSpPr>
          <p:cNvPr id="4" name="Rectangle 3"/>
          <p:cNvSpPr/>
          <p:nvPr/>
        </p:nvSpPr>
        <p:spPr>
          <a:xfrm>
            <a:off x="1676182" y="990600"/>
            <a:ext cx="8838049" cy="400110"/>
          </a:xfrm>
          <a:prstGeom prst="rect">
            <a:avLst/>
          </a:prstGeom>
        </p:spPr>
        <p:txBody>
          <a:bodyPr wrap="square">
            <a:spAutoFit/>
          </a:bodyPr>
          <a:lstStyle/>
          <a:p>
            <a:r>
              <a:rPr lang="en-IN" sz="2000" dirty="0">
                <a:solidFill>
                  <a:srgbClr val="0077AA"/>
                </a:solidFill>
                <a:latin typeface="Liberation Mono"/>
              </a:rPr>
              <a:t>expr LIKE pat [ESCAPE 'escape_char']</a:t>
            </a:r>
            <a:endParaRPr lang="en-US" sz="2000" dirty="0">
              <a:solidFill>
                <a:srgbClr val="0077AA"/>
              </a:solidFill>
              <a:latin typeface="Liberation Mono"/>
            </a:endParaRPr>
          </a:p>
        </p:txBody>
      </p:sp>
      <p:sp>
        <p:nvSpPr>
          <p:cNvPr id="7" name="Rectangle 6"/>
          <p:cNvSpPr/>
          <p:nvPr/>
        </p:nvSpPr>
        <p:spPr>
          <a:xfrm>
            <a:off x="1711805" y="666690"/>
            <a:ext cx="99725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endParaRPr lang="en-US" sz="2800" b="1" i="1" dirty="0">
              <a:solidFill>
                <a:schemeClr val="bg1">
                  <a:lumMod val="85000"/>
                </a:schemeClr>
              </a:solidFill>
              <a:latin typeface="Arial" pitchFamily="34" charset="0"/>
              <a:cs typeface="Arial" pitchFamily="34" charset="0"/>
            </a:endParaRPr>
          </a:p>
        </p:txBody>
      </p:sp>
      <p:sp>
        <p:nvSpPr>
          <p:cNvPr id="3" name="Rectangle 2"/>
          <p:cNvSpPr/>
          <p:nvPr/>
        </p:nvSpPr>
        <p:spPr>
          <a:xfrm>
            <a:off x="1676182" y="1419763"/>
            <a:ext cx="8838049" cy="1200329"/>
          </a:xfrm>
          <a:prstGeom prst="rect">
            <a:avLst/>
          </a:prstGeom>
          <a:solidFill>
            <a:schemeClr val="bg1"/>
          </a:solidFill>
        </p:spPr>
        <p:txBody>
          <a:bodyPr wrap="square">
            <a:spAutoFit/>
          </a:bodyPr>
          <a:lstStyle/>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 matches any number of characters, even zero characters.</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_ matches exactly one character.</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1676182" y="2743200"/>
            <a:ext cx="8838049" cy="1477328"/>
          </a:xfrm>
          <a:prstGeom prst="rect">
            <a:avLst/>
          </a:prstGeom>
        </p:spPr>
        <p:txBody>
          <a:bodyPr wrap="square">
            <a:spAutoFit/>
          </a:bodyPr>
          <a:lstStyle/>
          <a:p>
            <a:r>
              <a:rPr lang="en-IN" dirty="0"/>
              <a:t>To test for literal instances of a wildcard character, precede it by the escape character. If you do not specify the ESCAPE character, \ is assumed.</a:t>
            </a:r>
          </a:p>
          <a:p>
            <a:pPr marL="285750" indent="-285750">
              <a:lnSpc>
                <a:spcPct val="150000"/>
              </a:lnSpc>
              <a:buFont typeface="Arial" panose="020B0604020202020204" pitchFamily="34" charset="0"/>
              <a:buChar char="•"/>
            </a:pPr>
            <a:r>
              <a:rPr lang="en-IN" dirty="0"/>
              <a:t>\% matches one % character.</a:t>
            </a:r>
          </a:p>
          <a:p>
            <a:pPr marL="285750" indent="-285750">
              <a:lnSpc>
                <a:spcPct val="150000"/>
              </a:lnSpc>
              <a:buFont typeface="Arial" panose="020B0604020202020204" pitchFamily="34" charset="0"/>
              <a:buChar char="•"/>
            </a:pPr>
            <a:r>
              <a:rPr lang="en-IN" dirty="0"/>
              <a:t>\_ matches one _ character.</a:t>
            </a:r>
          </a:p>
        </p:txBody>
      </p:sp>
      <p:sp>
        <p:nvSpPr>
          <p:cNvPr id="2" name="Rectangle 1"/>
          <p:cNvSpPr/>
          <p:nvPr/>
        </p:nvSpPr>
        <p:spPr>
          <a:xfrm>
            <a:off x="5629199" y="3500438"/>
            <a:ext cx="5252353" cy="1015663"/>
          </a:xfrm>
          <a:prstGeom prst="rect">
            <a:avLst/>
          </a:prstGeom>
          <a:solidFill>
            <a:schemeClr val="bg1"/>
          </a:solidFill>
          <a:ln w="22225">
            <a:solidFill>
              <a:schemeClr val="accent3">
                <a:lumMod val="50000"/>
              </a:schemeClr>
            </a:solidFill>
          </a:ln>
        </p:spPr>
        <p:txBody>
          <a:bodyPr wrap="square">
            <a:spAutoFit/>
          </a:bodyPr>
          <a:lstStyle/>
          <a:p>
            <a:pPr algn="just"/>
            <a:r>
              <a:rPr lang="en-IN" sz="2000" dirty="0">
                <a:solidFill>
                  <a:srgbClr val="005E74"/>
                </a:solidFill>
              </a:rPr>
              <a:t>The ESCAPE keyword is used to escape pattern matching characters such as the (%) percentage and underscore (_) if they form part of the data.</a:t>
            </a:r>
          </a:p>
        </p:txBody>
      </p:sp>
      <p:pic>
        <p:nvPicPr>
          <p:cNvPr id="6" name="Picture 5"/>
          <p:cNvPicPr>
            <a:picLocks noChangeAspect="1"/>
          </p:cNvPicPr>
          <p:nvPr/>
        </p:nvPicPr>
        <p:blipFill>
          <a:blip r:embed="rId2" cstate="print"/>
          <a:stretch>
            <a:fillRect/>
          </a:stretch>
        </p:blipFill>
        <p:spPr>
          <a:xfrm>
            <a:off x="1650785" y="4652971"/>
            <a:ext cx="4002453" cy="787195"/>
          </a:xfrm>
          <a:prstGeom prst="rect">
            <a:avLst/>
          </a:prstGeom>
        </p:spPr>
      </p:pic>
      <p:pic>
        <p:nvPicPr>
          <p:cNvPr id="8" name="Picture 7"/>
          <p:cNvPicPr>
            <a:picLocks noChangeAspect="1"/>
          </p:cNvPicPr>
          <p:nvPr/>
        </p:nvPicPr>
        <p:blipFill>
          <a:blip r:embed="rId3" cstate="print"/>
          <a:stretch>
            <a:fillRect/>
          </a:stretch>
        </p:blipFill>
        <p:spPr>
          <a:xfrm>
            <a:off x="6099097" y="5304354"/>
            <a:ext cx="4782455" cy="940028"/>
          </a:xfrm>
          <a:prstGeom prst="rect">
            <a:avLst/>
          </a:prstGeom>
        </p:spPr>
      </p:pic>
    </p:spTree>
    <p:extLst>
      <p:ext uri="{BB962C8B-B14F-4D97-AF65-F5344CB8AC3E}">
        <p14:creationId xmlns:p14="http://schemas.microsoft.com/office/powerpoint/2010/main" val="2130369566"/>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8794" y="89806"/>
            <a:ext cx="3599223" cy="242479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182"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5256" y="3276600"/>
            <a:ext cx="3779902" cy="400110"/>
          </a:xfrm>
          <a:prstGeom prst="rect">
            <a:avLst/>
          </a:prstGeom>
          <a:solidFill>
            <a:schemeClr val="bg1"/>
          </a:solidFill>
        </p:spPr>
        <p:txBody>
          <a:bodyPr wrap="none">
            <a:spAutoFit/>
          </a:bodyPr>
          <a:lstStyle/>
          <a:p>
            <a:r>
              <a:rPr lang="en-IN" sz="2000" b="1" dirty="0">
                <a:latin typeface="Arial" panose="020B0604020202020204" pitchFamily="34" charset="0"/>
                <a:cs typeface="Arial" panose="020B0604020202020204" pitchFamily="34" charset="0"/>
              </a:rPr>
              <a:t>LIMIT is applied after HAVING</a:t>
            </a:r>
          </a:p>
        </p:txBody>
      </p:sp>
      <p:sp>
        <p:nvSpPr>
          <p:cNvPr id="4" name="Rectangle 3"/>
          <p:cNvSpPr/>
          <p:nvPr/>
        </p:nvSpPr>
        <p:spPr>
          <a:xfrm>
            <a:off x="1676182" y="4038600"/>
            <a:ext cx="8838049" cy="923330"/>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LIMIT also enables you to pull a section of rows from the middle of a result set. Specify two values: The number of rows to skip at the beginning of the result set, and the number of rows to return.</a:t>
            </a:r>
          </a:p>
        </p:txBody>
      </p:sp>
    </p:spTree>
    <p:extLst>
      <p:ext uri="{BB962C8B-B14F-4D97-AF65-F5344CB8AC3E}">
        <p14:creationId xmlns:p14="http://schemas.microsoft.com/office/powerpoint/2010/main" val="343971720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LIMIT</a:t>
            </a:r>
            <a:endParaRPr lang="en-IN" sz="3200" b="1" i="1" dirty="0">
              <a:latin typeface="Arial" pitchFamily="34" charset="0"/>
              <a:cs typeface="Arial" pitchFamily="34" charset="0"/>
            </a:endParaRPr>
          </a:p>
        </p:txBody>
      </p:sp>
      <p:sp>
        <p:nvSpPr>
          <p:cNvPr id="4" name="Rectangle 3"/>
          <p:cNvSpPr/>
          <p:nvPr/>
        </p:nvSpPr>
        <p:spPr>
          <a:xfrm>
            <a:off x="1676182" y="1600202"/>
            <a:ext cx="8838049"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[LIMIT {[offset,] row_count | row_count OFFSET offset}]</a:t>
            </a:r>
          </a:p>
        </p:txBody>
      </p:sp>
      <p:sp>
        <p:nvSpPr>
          <p:cNvPr id="2" name="Rectangle 1"/>
          <p:cNvSpPr/>
          <p:nvPr/>
        </p:nvSpPr>
        <p:spPr>
          <a:xfrm>
            <a:off x="1676182" y="703183"/>
            <a:ext cx="8838049"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LIMIT clause can be used to constrain the number of rows returned by the SELECT statement. LIMIT takes one or two numeric arguments, which must both be nonnegative integer value.</a:t>
            </a:r>
          </a:p>
        </p:txBody>
      </p:sp>
      <p:sp>
        <p:nvSpPr>
          <p:cNvPr id="3" name="Rectangle 2"/>
          <p:cNvSpPr/>
          <p:nvPr/>
        </p:nvSpPr>
        <p:spPr>
          <a:xfrm>
            <a:off x="1676182" y="3429000"/>
            <a:ext cx="8838049"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first argument specifies the offset of the first row to return, and the second specifies the maximum number of rows to return.</a:t>
            </a:r>
          </a:p>
        </p:txBody>
      </p:sp>
      <p:sp>
        <p:nvSpPr>
          <p:cNvPr id="6" name="Rectangle 5"/>
          <p:cNvSpPr/>
          <p:nvPr/>
        </p:nvSpPr>
        <p:spPr>
          <a:xfrm>
            <a:off x="1676182" y="4191000"/>
            <a:ext cx="8761859"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5</a:t>
            </a:r>
            <a:r>
              <a:rPr lang="en-IN" dirty="0">
                <a:solidFill>
                  <a:schemeClr val="bg1">
                    <a:lumMod val="65000"/>
                  </a:schemeClr>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5</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5</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offset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rand()</a:t>
            </a:r>
            <a:r>
              <a:rPr lang="en-IN" dirty="0">
                <a:latin typeface="Arial" pitchFamily="34" charset="0"/>
                <a:cs typeface="Arial" pitchFamily="34" charset="0"/>
              </a:rPr>
              <a:t>, EMP.*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ORDER</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BY</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752372" y="2667000"/>
            <a:ext cx="8685669" cy="677108"/>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sp>
        <p:nvSpPr>
          <p:cNvPr id="8" name="Rectangle 7"/>
          <p:cNvSpPr/>
          <p:nvPr/>
        </p:nvSpPr>
        <p:spPr>
          <a:xfrm>
            <a:off x="1752372" y="107721"/>
            <a:ext cx="4723785" cy="400110"/>
          </a:xfrm>
          <a:prstGeom prst="rect">
            <a:avLst/>
          </a:prstGeom>
          <a:solidFill>
            <a:schemeClr val="bg1"/>
          </a:solidFill>
        </p:spPr>
        <p:txBody>
          <a:bodyPr wrap="square">
            <a:spAutoFit/>
          </a:bodyPr>
          <a:lstStyle/>
          <a:p>
            <a:r>
              <a:rPr lang="en-IN" sz="2000" dirty="0"/>
              <a:t>Limit value are not to be given within ()</a:t>
            </a:r>
          </a:p>
        </p:txBody>
      </p:sp>
    </p:spTree>
    <p:extLst>
      <p:ext uri="{BB962C8B-B14F-4D97-AF65-F5344CB8AC3E}">
        <p14:creationId xmlns:p14="http://schemas.microsoft.com/office/powerpoint/2010/main" val="2452124531"/>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LIMIT</a:t>
            </a:r>
            <a:endParaRPr lang="en-IN" sz="3200" b="1" i="1" dirty="0">
              <a:latin typeface="Arial" pitchFamily="34" charset="0"/>
              <a:cs typeface="Arial" pitchFamily="34" charset="0"/>
            </a:endParaRPr>
          </a:p>
        </p:txBody>
      </p:sp>
      <p:sp>
        <p:nvSpPr>
          <p:cNvPr id="8" name="Rectangle 7"/>
          <p:cNvSpPr/>
          <p:nvPr/>
        </p:nvSpPr>
        <p:spPr>
          <a:xfrm>
            <a:off x="1752373" y="3551872"/>
            <a:ext cx="5264218" cy="1107996"/>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1676182" y="1718766"/>
            <a:ext cx="8838049" cy="553998"/>
          </a:xfrm>
          <a:prstGeom prst="rect">
            <a:avLst/>
          </a:prstGeom>
        </p:spPr>
        <p:txBody>
          <a:bodyPr wrap="square">
            <a:spAutoFit/>
          </a:bodyPr>
          <a:lstStyle/>
          <a:p>
            <a:pPr>
              <a:lnSpc>
                <a:spcPct val="150000"/>
              </a:lnSpc>
            </a:pPr>
            <a:r>
              <a:rPr lang="en-IN" sz="2000" dirty="0">
                <a:solidFill>
                  <a:srgbClr val="0077AA"/>
                </a:solidFill>
                <a:latin typeface="Liberation Mono"/>
              </a:rPr>
              <a:t>SQL_SELECT_LIMIT = {value | DEFAULT}</a:t>
            </a:r>
            <a:endParaRPr lang="en-US" sz="2000" dirty="0">
              <a:solidFill>
                <a:srgbClr val="0077AA"/>
              </a:solidFill>
              <a:latin typeface="Liberation Mono"/>
            </a:endParaRPr>
          </a:p>
        </p:txBody>
      </p:sp>
      <p:sp>
        <p:nvSpPr>
          <p:cNvPr id="10" name="Rectangle 9"/>
          <p:cNvSpPr/>
          <p:nvPr/>
        </p:nvSpPr>
        <p:spPr>
          <a:xfrm>
            <a:off x="1676182" y="703183"/>
            <a:ext cx="8838049"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1714277" y="2538683"/>
            <a:ext cx="8838049" cy="646331"/>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1789972" y="4954252"/>
            <a:ext cx="2872720" cy="400110"/>
          </a:xfrm>
          <a:prstGeom prst="rect">
            <a:avLst/>
          </a:prstGeom>
        </p:spPr>
        <p:txBody>
          <a:bodyPr wrap="none">
            <a:spAutoFit/>
          </a:bodyPr>
          <a:lstStyle/>
          <a:p>
            <a:r>
              <a:rPr lang="en-US" sz="2000" dirty="0">
                <a:solidFill>
                  <a:srgbClr val="0077AA"/>
                </a:solidFill>
                <a:latin typeface="Arial" panose="020B0604020202020204" pitchFamily="34" charset="0"/>
                <a:ea typeface="Times New Roman" panose="02020603050405020304" pitchFamily="18" charset="0"/>
              </a:rPr>
              <a:t>SELECT</a:t>
            </a:r>
            <a:r>
              <a:rPr lang="en-US" sz="2000" dirty="0">
                <a:solidFill>
                  <a:srgbClr val="000000"/>
                </a:solidFill>
                <a:latin typeface="Arial" panose="020B0604020202020204" pitchFamily="34" charset="0"/>
                <a:ea typeface="Times New Roman" panose="02020603050405020304" pitchFamily="18" charset="0"/>
              </a:rPr>
              <a:t> </a:t>
            </a:r>
            <a:r>
              <a:rPr lang="en-IN" sz="2000" dirty="0">
                <a:solidFill>
                  <a:srgbClr val="000000"/>
                </a:solidFill>
                <a:latin typeface="Arial" panose="020B0604020202020204" pitchFamily="34" charset="0"/>
                <a:ea typeface="Times New Roman" panose="02020603050405020304" pitchFamily="18" charset="0"/>
              </a:rPr>
              <a:t>*</a:t>
            </a:r>
            <a:r>
              <a:rPr lang="en-IN" sz="2000" dirty="0">
                <a:solidFill>
                  <a:srgbClr val="DD4A68"/>
                </a:solidFill>
                <a:latin typeface="Arial" panose="020B0604020202020204" pitchFamily="34" charset="0"/>
                <a:ea typeface="Times New Roman" panose="02020603050405020304" pitchFamily="18" charset="0"/>
              </a:rPr>
              <a:t>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2000" dirty="0">
                <a:solidFill>
                  <a:srgbClr val="000000"/>
                </a:solidFill>
                <a:latin typeface="Arial" panose="020B0604020202020204" pitchFamily="34" charset="0"/>
                <a:ea typeface="Times New Roman" panose="02020603050405020304" pitchFamily="18" charset="0"/>
              </a:rPr>
              <a:t>EMP;</a:t>
            </a:r>
            <a:endParaRPr lang="en-IN" sz="2000" dirty="0"/>
          </a:p>
        </p:txBody>
      </p:sp>
    </p:spTree>
    <p:extLst>
      <p:ext uri="{BB962C8B-B14F-4D97-AF65-F5344CB8AC3E}">
        <p14:creationId xmlns:p14="http://schemas.microsoft.com/office/powerpoint/2010/main" val="1991374729"/>
      </p:ext>
    </p:extLst>
  </p:cSld>
  <p:clrMapOvr>
    <a:masterClrMapping/>
  </p:clrMapOvr>
  <p:transition/>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6 &amp; 9</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487022180"/>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19202"/>
            <a:ext cx="8457099" cy="2616101"/>
          </a:xfrm>
          <a:prstGeom prst="rect">
            <a:avLst/>
          </a:prstGeom>
        </p:spPr>
        <p:txBody>
          <a:bodyPr wrap="square">
            <a:spAutoFit/>
          </a:bodyPr>
          <a:lstStyle/>
          <a:p>
            <a:r>
              <a:rPr lang="en-IN" sz="2000" b="1" dirty="0"/>
              <a:t>Session 6</a:t>
            </a:r>
          </a:p>
          <a:p>
            <a:pPr marL="342900" indent="-342900">
              <a:buFont typeface="Symbol" panose="05050102010706020507" pitchFamily="18" charset="2"/>
              <a:buChar char=""/>
            </a:pPr>
            <a:r>
              <a:rPr lang="en-IN" dirty="0"/>
              <a:t>Select with (GROUP BY, HAVING clause)</a:t>
            </a:r>
          </a:p>
          <a:p>
            <a:pPr marL="342900" indent="-342900">
              <a:buFont typeface="Symbol" panose="05050102010706020507" pitchFamily="18" charset="2"/>
              <a:buChar char=""/>
            </a:pPr>
            <a:endParaRPr lang="en-IN" dirty="0"/>
          </a:p>
          <a:p>
            <a:pPr marL="342900" indent="-342900">
              <a:buFont typeface="Symbol" panose="05050102010706020507" pitchFamily="18" charset="2"/>
              <a:buChar char=""/>
            </a:pPr>
            <a:endParaRPr lang="en-IN" dirty="0"/>
          </a:p>
          <a:p>
            <a:r>
              <a:rPr lang="en-IN" b="1" dirty="0"/>
              <a:t>Session 9</a:t>
            </a:r>
          </a:p>
          <a:p>
            <a:pPr marL="342900" indent="-342900">
              <a:buFont typeface="Symbol" panose="05050102010706020507" pitchFamily="18" charset="2"/>
              <a:buChar char=""/>
            </a:pPr>
            <a:r>
              <a:rPr lang="en-IN" dirty="0"/>
              <a:t>SQL Operators </a:t>
            </a:r>
            <a:endParaRPr lang="en-US" dirty="0"/>
          </a:p>
          <a:p>
            <a:pPr marL="342900" indent="-342900">
              <a:buFont typeface="Symbol" panose="05050102010706020507" pitchFamily="18" charset="2"/>
              <a:buChar char=""/>
            </a:pPr>
            <a:r>
              <a:rPr lang="en-IN" dirty="0"/>
              <a:t>SQL Built in Functions:</a:t>
            </a:r>
            <a:endParaRPr lang="en-US" dirty="0"/>
          </a:p>
          <a:p>
            <a:pPr marL="342900" indent="-342900">
              <a:buFont typeface="Symbol" panose="05050102010706020507" pitchFamily="18" charset="2"/>
              <a:buChar char=""/>
            </a:pPr>
            <a:r>
              <a:rPr lang="en-IN" dirty="0"/>
              <a:t>SQL Aggregate functions</a:t>
            </a:r>
            <a:endParaRPr lang="en-US" dirty="0"/>
          </a:p>
          <a:p>
            <a:pPr marL="342900" indent="-342900">
              <a:buFont typeface="Symbol" panose="05050102010706020507" pitchFamily="18" charset="2"/>
              <a:buChar char=""/>
            </a:pPr>
            <a:r>
              <a:rPr lang="en-IN" dirty="0"/>
              <a:t>SQL Scalar functions</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2993993500"/>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3" name="Rectangle 2"/>
          <p:cNvSpPr/>
          <p:nvPr/>
        </p:nvSpPr>
        <p:spPr>
          <a:xfrm>
            <a:off x="1676182" y="228602"/>
            <a:ext cx="8838049" cy="1323439"/>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MySQL also allows you to sort the groups in ascending or descending orders while the standard SQL does not.</a:t>
            </a:r>
          </a:p>
        </p:txBody>
      </p:sp>
      <p:sp>
        <p:nvSpPr>
          <p:cNvPr id="5" name="Rectangle 4"/>
          <p:cNvSpPr/>
          <p:nvPr/>
        </p:nvSpPr>
        <p:spPr>
          <a:xfrm>
            <a:off x="1676182" y="3420070"/>
            <a:ext cx="8838049" cy="923330"/>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r>
              <a:rPr lang="en-IN" dirty="0">
                <a:solidFill>
                  <a:srgbClr val="000000"/>
                </a:solidFill>
                <a:latin typeface="Liberation Mono"/>
              </a:rPr>
              <a:t> </a:t>
            </a:r>
            <a:r>
              <a:rPr lang="en-IN" dirty="0">
                <a:solidFill>
                  <a:srgbClr val="DD4A68"/>
                </a:solidFill>
                <a:latin typeface="Liberation Mono"/>
              </a:rPr>
              <a:t>COUNT</a:t>
            </a:r>
            <a:r>
              <a:rPr lang="en-IN" dirty="0">
                <a:solidFill>
                  <a:srgbClr val="999999"/>
                </a:solidFill>
                <a:latin typeface="Liberation Mono"/>
              </a:rPr>
              <a:t>(</a:t>
            </a:r>
            <a:r>
              <a:rPr lang="en-IN" dirty="0">
                <a:solidFill>
                  <a:srgbClr val="A67F59"/>
                </a:solidFill>
                <a:latin typeface="Liberation Mono"/>
              </a:rPr>
              <a:t>*</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cnt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GROUP</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a:t>
            </a:r>
            <a:r>
              <a:rPr lang="en-IN" dirty="0">
                <a:solidFill>
                  <a:srgbClr val="999999"/>
                </a:solidFill>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r>
              <a:rPr lang="en-IN" dirty="0">
                <a:solidFill>
                  <a:srgbClr val="000000"/>
                </a:solidFill>
                <a:latin typeface="Liberation Mono"/>
              </a:rPr>
              <a:t> </a:t>
            </a:r>
            <a:r>
              <a:rPr lang="en-IN" dirty="0">
                <a:solidFill>
                  <a:srgbClr val="DD4A68"/>
                </a:solidFill>
                <a:latin typeface="Liberation Mono"/>
              </a:rPr>
              <a:t>COUNT</a:t>
            </a:r>
            <a:r>
              <a:rPr lang="en-IN" dirty="0">
                <a:solidFill>
                  <a:srgbClr val="999999"/>
                </a:solidFill>
                <a:latin typeface="Liberation Mono"/>
              </a:rPr>
              <a:t>(</a:t>
            </a:r>
            <a:r>
              <a:rPr lang="en-IN" dirty="0">
                <a:solidFill>
                  <a:srgbClr val="A67F59"/>
                </a:solidFill>
                <a:latin typeface="Liberation Mono"/>
              </a:rPr>
              <a:t>*</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cnt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GROUP</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endParaRPr lang="en-IN"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99992" y="4267202"/>
            <a:ext cx="5028545" cy="2452035"/>
          </a:xfrm>
          <a:prstGeom prst="rect">
            <a:avLst/>
          </a:prstGeom>
        </p:spPr>
      </p:pic>
      <p:sp>
        <p:nvSpPr>
          <p:cNvPr id="8" name="Rectangle 7"/>
          <p:cNvSpPr/>
          <p:nvPr/>
        </p:nvSpPr>
        <p:spPr>
          <a:xfrm>
            <a:off x="1599992" y="1602279"/>
            <a:ext cx="8838049" cy="400110"/>
          </a:xfrm>
          <a:prstGeom prst="rect">
            <a:avLst/>
          </a:prstGeom>
        </p:spPr>
        <p:txBody>
          <a:bodyPr wrap="square">
            <a:spAutoFit/>
          </a:bodyPr>
          <a:lstStyle/>
          <a:p>
            <a:r>
              <a:rPr lang="en-IN" sz="2000" dirty="0">
                <a:solidFill>
                  <a:srgbClr val="FF0000"/>
                </a:solidFill>
                <a:latin typeface="Cambria" panose="02040503050406030204" pitchFamily="18" charset="0"/>
                <a:cs typeface="Segoe UI Semilight" panose="020B0402040204020203" pitchFamily="34" charset="0"/>
              </a:rPr>
              <a:t>DISTINCT (if used outside an aggregation function) that is superfluous.</a:t>
            </a:r>
          </a:p>
        </p:txBody>
      </p:sp>
      <p:pic>
        <p:nvPicPr>
          <p:cNvPr id="9" name="Picture 8"/>
          <p:cNvPicPr>
            <a:picLocks noChangeAspect="1"/>
          </p:cNvPicPr>
          <p:nvPr/>
        </p:nvPicPr>
        <p:blipFill>
          <a:blip r:embed="rId3" cstate="print"/>
          <a:stretch>
            <a:fillRect/>
          </a:stretch>
        </p:blipFill>
        <p:spPr>
          <a:xfrm>
            <a:off x="1632644" y="2040489"/>
            <a:ext cx="8742812" cy="495300"/>
          </a:xfrm>
          <a:prstGeom prst="rect">
            <a:avLst/>
          </a:prstGeom>
        </p:spPr>
      </p:pic>
      <p:pic>
        <p:nvPicPr>
          <p:cNvPr id="10" name="Picture 9"/>
          <p:cNvPicPr>
            <a:picLocks noChangeAspect="1"/>
          </p:cNvPicPr>
          <p:nvPr/>
        </p:nvPicPr>
        <p:blipFill>
          <a:blip r:embed="rId4" cstate="print"/>
          <a:stretch>
            <a:fillRect/>
          </a:stretch>
        </p:blipFill>
        <p:spPr>
          <a:xfrm>
            <a:off x="1661216" y="2544014"/>
            <a:ext cx="8685669" cy="533400"/>
          </a:xfrm>
          <a:prstGeom prst="rect">
            <a:avLst/>
          </a:prstGeom>
        </p:spPr>
      </p:pic>
    </p:spTree>
    <p:extLst>
      <p:ext uri="{BB962C8B-B14F-4D97-AF65-F5344CB8AC3E}">
        <p14:creationId xmlns:p14="http://schemas.microsoft.com/office/powerpoint/2010/main" val="1668083982"/>
      </p:ext>
    </p:extLst>
  </p:cSld>
  <p:clrMapOvr>
    <a:masterClrMapping/>
  </p:clrMapOvr>
  <p:transition/>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3" name="Rectangle 2"/>
          <p:cNvSpPr/>
          <p:nvPr/>
        </p:nvSpPr>
        <p:spPr>
          <a:xfrm>
            <a:off x="1676182" y="228602"/>
            <a:ext cx="8838049" cy="1323439"/>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MySQL also allows you to sort the groups in ascending or descending orders while the standard SQL does not.</a:t>
            </a:r>
          </a:p>
        </p:txBody>
      </p:sp>
      <p:sp>
        <p:nvSpPr>
          <p:cNvPr id="8" name="Rectangle 7"/>
          <p:cNvSpPr/>
          <p:nvPr/>
        </p:nvSpPr>
        <p:spPr>
          <a:xfrm>
            <a:off x="1599992" y="3249265"/>
            <a:ext cx="8838049" cy="400110"/>
          </a:xfrm>
          <a:prstGeom prst="rect">
            <a:avLst/>
          </a:prstGeom>
        </p:spPr>
        <p:txBody>
          <a:bodyPr wrap="square">
            <a:spAutoFit/>
          </a:bodyPr>
          <a:lstStyle/>
          <a:p>
            <a:r>
              <a:rPr lang="en-IN" sz="2000" dirty="0">
                <a:solidFill>
                  <a:srgbClr val="FF0000"/>
                </a:solidFill>
                <a:latin typeface="Cambria" panose="02040503050406030204" pitchFamily="18" charset="0"/>
                <a:cs typeface="Segoe UI Semilight" panose="020B0402040204020203" pitchFamily="34" charset="0"/>
              </a:rPr>
              <a:t>DISTINCT (if used outside an aggregation function) that is superfluous.</a:t>
            </a:r>
          </a:p>
        </p:txBody>
      </p:sp>
      <p:grpSp>
        <p:nvGrpSpPr>
          <p:cNvPr id="4" name="Group 5"/>
          <p:cNvGrpSpPr/>
          <p:nvPr/>
        </p:nvGrpSpPr>
        <p:grpSpPr>
          <a:xfrm>
            <a:off x="1980944" y="4163667"/>
            <a:ext cx="8195876" cy="1017935"/>
            <a:chOff x="108857" y="3687475"/>
            <a:chExt cx="8743950" cy="1036925"/>
          </a:xfrm>
        </p:grpSpPr>
        <p:pic>
          <p:nvPicPr>
            <p:cNvPr id="9" name="Picture 8"/>
            <p:cNvPicPr>
              <a:picLocks noChangeAspect="1"/>
            </p:cNvPicPr>
            <p:nvPr/>
          </p:nvPicPr>
          <p:blipFill>
            <a:blip r:embed="rId2" cstate="print"/>
            <a:stretch>
              <a:fillRect/>
            </a:stretch>
          </p:blipFill>
          <p:spPr>
            <a:xfrm>
              <a:off x="108857" y="3687475"/>
              <a:ext cx="8743950" cy="495300"/>
            </a:xfrm>
            <a:prstGeom prst="rect">
              <a:avLst/>
            </a:prstGeom>
          </p:spPr>
        </p:pic>
        <p:pic>
          <p:nvPicPr>
            <p:cNvPr id="10" name="Picture 9"/>
            <p:cNvPicPr>
              <a:picLocks noChangeAspect="1"/>
            </p:cNvPicPr>
            <p:nvPr/>
          </p:nvPicPr>
          <p:blipFill>
            <a:blip r:embed="rId3" cstate="print"/>
            <a:stretch>
              <a:fillRect/>
            </a:stretch>
          </p:blipFill>
          <p:spPr>
            <a:xfrm>
              <a:off x="137432" y="4191000"/>
              <a:ext cx="8686800" cy="533400"/>
            </a:xfrm>
            <a:prstGeom prst="rect">
              <a:avLst/>
            </a:prstGeom>
          </p:spPr>
        </p:pic>
      </p:grpSp>
      <p:sp>
        <p:nvSpPr>
          <p:cNvPr id="11" name="Rectangle 10"/>
          <p:cNvSpPr/>
          <p:nvPr/>
        </p:nvSpPr>
        <p:spPr>
          <a:xfrm>
            <a:off x="1828562" y="1676402"/>
            <a:ext cx="8609479" cy="646331"/>
          </a:xfrm>
          <a:prstGeom prst="rect">
            <a:avLst/>
          </a:prstGeom>
        </p:spPr>
        <p:txBody>
          <a:bodyPr wrap="square">
            <a:spAutoFit/>
          </a:bodyPr>
          <a:lstStyle/>
          <a:p>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n</a:t>
            </a:r>
            <a:r>
              <a:rPr lang="en-IN" sz="3000" i="1" dirty="0">
                <a:solidFill>
                  <a:srgbClr val="FFC000"/>
                </a:solidFill>
                <a:latin typeface="Verdana" panose="020B0604030504040204" pitchFamily="34" charset="0"/>
                <a:ea typeface="Verdana" panose="020B0604030504040204" pitchFamily="34" charset="0"/>
              </a:rPr>
              <a:t> </a:t>
            </a:r>
            <a:r>
              <a:rPr lang="en-IN" sz="4800" i="1" baseline="30000" dirty="0">
                <a:solidFill>
                  <a:srgbClr val="FFC000"/>
                </a:solidFill>
                <a:latin typeface="Verdana" panose="020B0604030504040204" pitchFamily="34" charset="0"/>
                <a:ea typeface="Verdana" panose="020B0604030504040204" pitchFamily="34" charset="0"/>
              </a:rPr>
              <a:t>G</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t>
            </a:r>
            <a:r>
              <a:rPr lang="en-IN" sz="3200" i="1" dirty="0">
                <a:solidFill>
                  <a:srgbClr val="FFC000"/>
                </a:solidFill>
                <a:latin typeface="Verdana" panose="020B0604030504040204" pitchFamily="34" charset="0"/>
                <a:ea typeface="Verdana" panose="020B0604030504040204" pitchFamily="34" charset="0"/>
              </a:rPr>
              <a:t> </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t>
            </a:r>
            <a:r>
              <a:rPr lang="en-IN" sz="3000" i="1" baseline="-25000" dirty="0">
                <a:solidFill>
                  <a:srgbClr val="FFC000"/>
                </a:solidFill>
                <a:latin typeface="Verdana" panose="020B0604030504040204" pitchFamily="34" charset="0"/>
                <a:ea typeface="Verdana" panose="020B0604030504040204" pitchFamily="34" charset="0"/>
              </a:rPr>
              <a:t>…..</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t>
            </a:r>
            <a:r>
              <a:rPr lang="en-IN" sz="5400" i="1" baseline="30000" dirty="0">
                <a:solidFill>
                  <a:srgbClr val="FFC000"/>
                </a:solidFill>
                <a:latin typeface="Verdana" panose="020B0604030504040204" pitchFamily="34" charset="0"/>
                <a:ea typeface="Verdana" panose="020B0604030504040204" pitchFamily="34" charset="0"/>
              </a:rPr>
              <a:t> </a:t>
            </a:r>
            <a:r>
              <a:rPr lang="en-IN" sz="4800" baseline="30000" dirty="0">
                <a:solidFill>
                  <a:srgbClr val="FFC000"/>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487672610"/>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8" name="Rectangle 7"/>
          <p:cNvSpPr/>
          <p:nvPr/>
        </p:nvSpPr>
        <p:spPr>
          <a:xfrm>
            <a:off x="1308860" y="762002"/>
            <a:ext cx="9129181" cy="38933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grpSp>
        <p:nvGrpSpPr>
          <p:cNvPr id="7" name="Group 6"/>
          <p:cNvGrpSpPr/>
          <p:nvPr/>
        </p:nvGrpSpPr>
        <p:grpSpPr>
          <a:xfrm>
            <a:off x="1752372" y="4812167"/>
            <a:ext cx="8685669" cy="1260039"/>
            <a:chOff x="1752372" y="4607361"/>
            <a:chExt cx="8685669" cy="1260039"/>
          </a:xfrm>
        </p:grpSpPr>
        <p:sp>
          <p:nvSpPr>
            <p:cNvPr id="9" name="Rectangle 8"/>
            <p:cNvSpPr/>
            <p:nvPr/>
          </p:nvSpPr>
          <p:spPr>
            <a:xfrm>
              <a:off x="1752372" y="4976693"/>
              <a:ext cx="8685669"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JOB</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rgbClr val="999999"/>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JOB </a:t>
              </a:r>
              <a:r>
                <a:rPr lang="en-US" dirty="0">
                  <a:solidFill>
                    <a:srgbClr val="0077AA"/>
                  </a:solidFill>
                  <a:latin typeface="Arial" panose="020B0604020202020204" pitchFamily="34" charset="0"/>
                  <a:ea typeface="Times New Roman" panose="02020603050405020304" pitchFamily="18" charset="0"/>
                </a:rPr>
                <a:t>ORDER</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NULL</a:t>
              </a:r>
              <a:r>
                <a:rPr lang="en-US" dirty="0">
                  <a:solidFill>
                    <a:srgbClr val="999999"/>
                  </a:solidFill>
                  <a:latin typeface="Arial" panose="020B0604020202020204" pitchFamily="34" charset="0"/>
                  <a:ea typeface="Times New Roman" panose="02020603050405020304" pitchFamily="18" charset="0"/>
                </a:rPr>
                <a:t>;</a:t>
              </a:r>
              <a:endParaRPr lang="en-IN" dirty="0"/>
            </a:p>
          </p:txBody>
        </p:sp>
        <p:sp>
          <p:nvSpPr>
            <p:cNvPr id="10" name="Rectangle 9"/>
            <p:cNvSpPr/>
            <p:nvPr/>
          </p:nvSpPr>
          <p:spPr>
            <a:xfrm>
              <a:off x="1752372" y="4607361"/>
              <a:ext cx="1530989"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For example:</a:t>
              </a:r>
              <a:endParaRPr lang="en-IN" dirty="0"/>
            </a:p>
          </p:txBody>
        </p:sp>
        <p:sp>
          <p:nvSpPr>
            <p:cNvPr id="2" name="Rectangle 1"/>
            <p:cNvSpPr/>
            <p:nvPr/>
          </p:nvSpPr>
          <p:spPr>
            <a:xfrm>
              <a:off x="1752372" y="5478704"/>
              <a:ext cx="8685669" cy="388696"/>
            </a:xfrm>
            <a:prstGeom prst="rect">
              <a:avLst/>
            </a:prstGeom>
          </p:spPr>
          <p:txBody>
            <a:bodyPr wrap="square">
              <a:spAutoFit/>
            </a:bodyPr>
            <a:lstStyle/>
            <a:p>
              <a:pPr>
                <a:lnSpc>
                  <a:spcPct val="107000"/>
                </a:lnSpc>
              </a:pP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dirty="0">
                  <a:solidFill>
                    <a:srgbClr val="000000"/>
                  </a:solidFill>
                  <a:latin typeface="Arial" panose="020B0604020202020204" pitchFamily="34" charset="0"/>
                  <a:ea typeface="Times New Roman" panose="02020603050405020304" pitchFamily="18" charset="0"/>
                </a:rPr>
                <a:t>EMP</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dirty="0">
                  <a:solidFill>
                    <a:srgbClr val="DD4A68"/>
                  </a:solidFill>
                  <a:latin typeface="Arial" panose="020B0604020202020204" pitchFamily="34" charset="0"/>
                  <a:ea typeface="Times New Roman" panose="02020603050405020304" pitchFamily="18" charset="0"/>
                </a:rPr>
                <a:t>field</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JOB</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'MANAGER'</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endParaRPr lang="en-IN" dirty="0">
                <a:solidFill>
                  <a:srgbClr val="999999"/>
                </a:solidFill>
                <a:latin typeface="Arial" panose="020B0604020202020204" pitchFamily="34" charset="0"/>
                <a:ea typeface="Times New Roman" panose="02020603050405020304" pitchFamily="18" charset="0"/>
              </a:endParaRPr>
            </a:p>
          </p:txBody>
        </p:sp>
      </p:grpSp>
    </p:spTree>
    <p:extLst>
      <p:ext uri="{BB962C8B-B14F-4D97-AF65-F5344CB8AC3E}">
        <p14:creationId xmlns:p14="http://schemas.microsoft.com/office/powerpoint/2010/main" val="1402970805"/>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38638" y="758314"/>
            <a:ext cx="11927855" cy="1323439"/>
          </a:xfrm>
          <a:prstGeom prst="rect">
            <a:avLst/>
          </a:prstGeom>
        </p:spPr>
        <p:txBody>
          <a:bodyPr wrap="square">
            <a:spAutoFit/>
          </a:bodyPr>
          <a:lstStyle/>
          <a:p>
            <a:r>
              <a:rPr lang="en-US" sz="2400" dirty="0">
                <a:latin typeface="Arial" pitchFamily="34" charset="0"/>
                <a:cs typeface="Arial" pitchFamily="34" charset="0"/>
              </a:rPr>
              <a:t>Data is any </a:t>
            </a:r>
            <a:r>
              <a:rPr lang="en-US" sz="2400" b="1" dirty="0">
                <a:solidFill>
                  <a:srgbClr val="0070C0"/>
                </a:solidFill>
                <a:latin typeface="Arial" pitchFamily="34" charset="0"/>
                <a:cs typeface="Arial" pitchFamily="34" charset="0"/>
              </a:rPr>
              <a:t>facts</a:t>
            </a:r>
            <a:r>
              <a:rPr lang="en-US" sz="2400" dirty="0">
                <a:latin typeface="Arial" pitchFamily="34" charset="0"/>
                <a:cs typeface="Arial" pitchFamily="34" charset="0"/>
              </a:rPr>
              <a:t> that can be recorded and that can be processed by a computer. 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b="1" dirty="0">
                <a:solidFill>
                  <a:srgbClr val="0070C0"/>
                </a:solidFill>
                <a:latin typeface="Arial" pitchFamily="34" charset="0"/>
                <a:cs typeface="Arial" pitchFamily="34" charset="0"/>
              </a:rPr>
              <a:t>number, text, </a:t>
            </a:r>
            <a:r>
              <a:rPr lang="en-US" sz="1600" dirty="0">
                <a:latin typeface="Arial" pitchFamily="34" charset="0"/>
                <a:cs typeface="Arial" pitchFamily="34" charset="0"/>
              </a:rPr>
              <a:t>or</a:t>
            </a:r>
            <a:r>
              <a:rPr lang="en-US" sz="2000" dirty="0">
                <a:latin typeface="Arial" pitchFamily="34" charset="0"/>
                <a:cs typeface="Arial" pitchFamily="34" charset="0"/>
              </a:rPr>
              <a:t> </a:t>
            </a:r>
            <a:r>
              <a:rPr lang="en-US" sz="2000" b="1" dirty="0">
                <a:solidFill>
                  <a:srgbClr val="0070C0"/>
                </a:solidFill>
                <a:latin typeface="Arial" pitchFamily="34" charset="0"/>
                <a:cs typeface="Arial" pitchFamily="34" charset="0"/>
              </a:rPr>
              <a:t>symbol</a:t>
            </a:r>
          </a:p>
          <a:p>
            <a:pPr marL="457200" indent="-457200">
              <a:buFont typeface="Arial" panose="020B0604020202020204" pitchFamily="34" charset="0"/>
              <a:buChar char="•"/>
            </a:pPr>
            <a:endParaRPr lang="en-US" sz="800" b="1" dirty="0">
              <a:solidFill>
                <a:srgbClr val="0070C0"/>
              </a:solidFill>
              <a:latin typeface="Arial" pitchFamily="34" charset="0"/>
              <a:cs typeface="Arial" pitchFamily="34" charset="0"/>
            </a:endParaRPr>
          </a:p>
          <a:p>
            <a:pPr marL="457200" indent="-457200">
              <a:buFont typeface="Arial" panose="020B0604020202020204" pitchFamily="34" charset="0"/>
              <a:buChar char="•"/>
            </a:pPr>
            <a:r>
              <a:rPr lang="en-US" sz="2000" b="1" dirty="0">
                <a:solidFill>
                  <a:srgbClr val="0070C0"/>
                </a:solidFill>
                <a:latin typeface="Arial" pitchFamily="34" charset="0"/>
                <a:cs typeface="Arial" pitchFamily="34" charset="0"/>
              </a:rPr>
              <a:t>images, audio, video, </a:t>
            </a:r>
            <a:r>
              <a:rPr lang="en-US" sz="1600" dirty="0">
                <a:latin typeface="Arial" pitchFamily="34" charset="0"/>
                <a:cs typeface="Arial" pitchFamily="34" charset="0"/>
              </a:rPr>
              <a:t>or</a:t>
            </a:r>
            <a:r>
              <a:rPr lang="en-US" sz="2000" b="1" dirty="0">
                <a:solidFill>
                  <a:srgbClr val="0070C0"/>
                </a:solidFill>
                <a:latin typeface="Arial" pitchFamily="34" charset="0"/>
                <a:cs typeface="Arial" pitchFamily="34" charset="0"/>
              </a:rPr>
              <a:t> signal</a:t>
            </a:r>
            <a:endParaRPr lang="en-US" sz="1600" dirty="0">
              <a:latin typeface="Arial" pitchFamily="34" charset="0"/>
              <a:cs typeface="Arial" pitchFamily="34" charset="0"/>
            </a:endParaRPr>
          </a:p>
        </p:txBody>
      </p:sp>
      <p:sp>
        <p:nvSpPr>
          <p:cNvPr id="4" name="TextBox 3"/>
          <p:cNvSpPr txBox="1"/>
          <p:nvPr/>
        </p:nvSpPr>
        <p:spPr>
          <a:xfrm>
            <a:off x="1198662" y="2420888"/>
            <a:ext cx="9145016" cy="954107"/>
          </a:xfrm>
          <a:prstGeom prst="rect">
            <a:avLst/>
          </a:prstGeom>
          <a:noFill/>
        </p:spPr>
        <p:txBody>
          <a:bodyPr wrap="square" rtlCol="0">
            <a:spAutoFit/>
          </a:bodyPr>
          <a:lstStyle/>
          <a:p>
            <a:r>
              <a:rPr lang="en-US" sz="2400" dirty="0">
                <a:solidFill>
                  <a:srgbClr val="FF0000"/>
                </a:solidFill>
                <a:latin typeface="Arial" panose="020B0604020202020204" pitchFamily="34" charset="0"/>
                <a:cs typeface="Arial" panose="020B0604020202020204" pitchFamily="34" charset="0"/>
              </a:rPr>
              <a:t>Remember:</a:t>
            </a:r>
          </a:p>
          <a:p>
            <a:pPr algn="ctr"/>
            <a:r>
              <a:rPr lang="en-US" sz="2400" dirty="0">
                <a:latin typeface="Arial" pitchFamily="34" charset="0"/>
                <a:cs typeface="Arial" pitchFamily="34" charset="0"/>
              </a:rPr>
              <a:t>Data can be in the form of </a:t>
            </a:r>
            <a:r>
              <a:rPr lang="en-US" sz="3200" b="1" dirty="0">
                <a:solidFill>
                  <a:srgbClr val="0070C0"/>
                </a:solidFill>
                <a:latin typeface="Arial" pitchFamily="34" charset="0"/>
                <a:cs typeface="Arial" pitchFamily="34" charset="0"/>
              </a:rPr>
              <a:t>Text</a:t>
            </a:r>
            <a:r>
              <a:rPr lang="en-US" sz="2800" dirty="0">
                <a:latin typeface="Arial" pitchFamily="34" charset="0"/>
                <a:cs typeface="Arial" pitchFamily="34" charset="0"/>
              </a:rPr>
              <a:t> or </a:t>
            </a:r>
            <a:r>
              <a:rPr lang="en-US" sz="3200" b="1" dirty="0">
                <a:solidFill>
                  <a:srgbClr val="0070C0"/>
                </a:solidFill>
                <a:latin typeface="Arial" pitchFamily="34" charset="0"/>
                <a:cs typeface="Arial" pitchFamily="34" charset="0"/>
              </a:rPr>
              <a:t>Multimedia</a:t>
            </a:r>
          </a:p>
        </p:txBody>
      </p:sp>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What is </a:t>
            </a:r>
            <a:r>
              <a:rPr lang="en-US" sz="3600" dirty="0">
                <a:latin typeface="Arial" panose="020B0604020202020204" pitchFamily="34" charset="0"/>
                <a:cs typeface="Arial" panose="020B0604020202020204" pitchFamily="34" charset="0"/>
              </a:rPr>
              <a:t>Data</a:t>
            </a:r>
            <a:r>
              <a:rPr lang="en-IN" sz="3600" dirty="0">
                <a:latin typeface="Arial" panose="020B0604020202020204" pitchFamily="34" charset="0"/>
                <a:cs typeface="Arial" panose="020B0604020202020204" pitchFamily="34" charset="0"/>
              </a:rPr>
              <a:t>?</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19024" y="3299910"/>
            <a:ext cx="3352364" cy="348970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4" name="Rectangle 3"/>
          <p:cNvSpPr/>
          <p:nvPr/>
        </p:nvSpPr>
        <p:spPr>
          <a:xfrm>
            <a:off x="1676182" y="1364746"/>
            <a:ext cx="8838049" cy="923330"/>
          </a:xfrm>
          <a:prstGeom prst="rect">
            <a:avLst/>
          </a:prstGeom>
        </p:spPr>
        <p:txBody>
          <a:bodyPr wrap="square">
            <a:spAutoFit/>
          </a:bodyPr>
          <a:lstStyle/>
          <a:p>
            <a:pPr>
              <a:lnSpc>
                <a:spcPct val="150000"/>
              </a:lnSpc>
            </a:pPr>
            <a:r>
              <a:rPr lang="en-US" dirty="0">
                <a:solidFill>
                  <a:srgbClr val="0077AA"/>
                </a:solidFill>
                <a:latin typeface="Liberation Mono"/>
              </a:rPr>
              <a:t>SELECT G</a:t>
            </a:r>
            <a:r>
              <a:rPr lang="en-US" sz="2400" baseline="-25000" dirty="0">
                <a:solidFill>
                  <a:srgbClr val="0077AA"/>
                </a:solidFill>
                <a:latin typeface="Liberation Mono"/>
              </a:rPr>
              <a:t>1</a:t>
            </a:r>
            <a:r>
              <a:rPr lang="en-US" dirty="0">
                <a:solidFill>
                  <a:srgbClr val="0077AA"/>
                </a:solidFill>
                <a:latin typeface="Liberation Mono"/>
              </a:rPr>
              <a:t>,G</a:t>
            </a:r>
            <a:r>
              <a:rPr lang="en-US" sz="2400" baseline="-25000" dirty="0">
                <a:solidFill>
                  <a:srgbClr val="0077AA"/>
                </a:solidFill>
                <a:latin typeface="Liberation Mono"/>
              </a:rPr>
              <a:t>2</a:t>
            </a:r>
            <a:r>
              <a:rPr lang="en-US" dirty="0">
                <a:solidFill>
                  <a:srgbClr val="0077AA"/>
                </a:solidFill>
                <a:latin typeface="Liberation Mono"/>
              </a:rPr>
              <a:t>,...,G</a:t>
            </a:r>
            <a:r>
              <a:rPr lang="en-US" sz="2400" baseline="-25000" dirty="0">
                <a:solidFill>
                  <a:srgbClr val="0077AA"/>
                </a:solidFill>
                <a:latin typeface="Liberation Mono"/>
              </a:rPr>
              <a:t>n,</a:t>
            </a:r>
            <a:r>
              <a:rPr lang="en-US" dirty="0">
                <a:solidFill>
                  <a:srgbClr val="0077AA"/>
                </a:solidFill>
                <a:latin typeface="Liberation Mono"/>
              </a:rPr>
              <a:t>F</a:t>
            </a:r>
            <a:r>
              <a:rPr lang="en-US" sz="2400" baseline="-25000" dirty="0">
                <a:solidFill>
                  <a:srgbClr val="0077AA"/>
                </a:solidFill>
                <a:latin typeface="Liberation Mono"/>
              </a:rPr>
              <a:t>1</a:t>
            </a:r>
            <a:r>
              <a:rPr lang="en-US" dirty="0">
                <a:solidFill>
                  <a:srgbClr val="0077AA"/>
                </a:solidFill>
                <a:latin typeface="Liberation Mono"/>
              </a:rPr>
              <a:t>(A1),F</a:t>
            </a:r>
            <a:r>
              <a:rPr lang="en-US" sz="2400" baseline="-25000" dirty="0">
                <a:solidFill>
                  <a:srgbClr val="0077AA"/>
                </a:solidFill>
                <a:latin typeface="Liberation Mono"/>
              </a:rPr>
              <a:t>2</a:t>
            </a:r>
            <a:r>
              <a:rPr lang="en-US" dirty="0">
                <a:solidFill>
                  <a:srgbClr val="0077AA"/>
                </a:solidFill>
                <a:latin typeface="Liberation Mono"/>
              </a:rPr>
              <a:t>(A2),...F</a:t>
            </a:r>
            <a:r>
              <a:rPr lang="en-US" sz="2400" baseline="-25000" dirty="0">
                <a:solidFill>
                  <a:srgbClr val="0077AA"/>
                </a:solidFill>
                <a:latin typeface="Liberation Mono"/>
              </a:rPr>
              <a:t>m</a:t>
            </a:r>
            <a:r>
              <a:rPr lang="en-US" dirty="0">
                <a:solidFill>
                  <a:srgbClr val="0077AA"/>
                </a:solidFill>
                <a:latin typeface="Liberation Mono"/>
              </a:rPr>
              <a:t>(Am)  from &lt;table_references&gt;</a:t>
            </a:r>
          </a:p>
          <a:p>
            <a:pPr>
              <a:lnSpc>
                <a:spcPct val="150000"/>
              </a:lnSpc>
            </a:pPr>
            <a:r>
              <a:rPr lang="en-US" dirty="0">
                <a:solidFill>
                  <a:srgbClr val="0077AA"/>
                </a:solidFill>
                <a:latin typeface="Liberation Mono"/>
              </a:rPr>
              <a:t>    [GROUP BY {col_name | expr | position} [ASC | DESC], ... [WITH ROLLUP]]</a:t>
            </a:r>
          </a:p>
        </p:txBody>
      </p:sp>
      <p:sp>
        <p:nvSpPr>
          <p:cNvPr id="2" name="Rectangle 1"/>
          <p:cNvSpPr/>
          <p:nvPr/>
        </p:nvSpPr>
        <p:spPr>
          <a:xfrm>
            <a:off x="1676182" y="703185"/>
            <a:ext cx="883804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graphicFrame>
        <p:nvGraphicFramePr>
          <p:cNvPr id="6" name="Table 5"/>
          <p:cNvGraphicFramePr>
            <a:graphicFrameLocks noGrp="1"/>
          </p:cNvGraphicFramePr>
          <p:nvPr>
            <p:extLst>
              <p:ext uri="{D42A27DB-BD31-4B8C-83A1-F6EECF244321}">
                <p14:modId xmlns:p14="http://schemas.microsoft.com/office/powerpoint/2010/main" val="2428368171"/>
              </p:ext>
            </p:extLst>
          </p:nvPr>
        </p:nvGraphicFramePr>
        <p:xfrm>
          <a:off x="1676182" y="3332480"/>
          <a:ext cx="8838050" cy="2839720"/>
        </p:xfrm>
        <a:graphic>
          <a:graphicData uri="http://schemas.openxmlformats.org/drawingml/2006/table">
            <a:tbl>
              <a:tblPr firstRow="1" bandRow="1">
                <a:tableStyleId>{7E9639D4-E3E2-4D34-9284-5A2195B3D0D7}</a:tableStyleId>
              </a:tblPr>
              <a:tblGrid>
                <a:gridCol w="3657124">
                  <a:extLst>
                    <a:ext uri="{9D8B030D-6E8A-4147-A177-3AD203B41FA5}">
                      <a16:colId xmlns:a16="http://schemas.microsoft.com/office/drawing/2014/main" val="20000"/>
                    </a:ext>
                  </a:extLst>
                </a:gridCol>
                <a:gridCol w="518092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chemeClr val="tx1"/>
                          </a:solidFill>
                          <a:latin typeface="Arial" panose="020B0604020202020204" pitchFamily="34" charset="0"/>
                          <a:ea typeface="+mn-ea"/>
                          <a:cs typeface="Arial" panose="020B0604020202020204" pitchFamily="34" charset="0"/>
                        </a:rPr>
                        <a:t>Aggregate (GROUP BY) Function </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chemeClr val="tx1"/>
                          </a:solidFill>
                          <a:latin typeface="Liberation Mono"/>
                          <a:cs typeface="Arial" panose="020B0604020202020204" pitchFamily="34" charset="0"/>
                        </a:rPr>
                        <a:t>AVG([DISTINCT] expr)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Returns the average value of expr. The DISTINCT option can be used to return the average of the distinct values of expr.</a:t>
                      </a: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800" dirty="0">
                          <a:solidFill>
                            <a:schemeClr val="tx1"/>
                          </a:solidFill>
                          <a:latin typeface="Liberation Mono"/>
                          <a:cs typeface="Arial" panose="020B0604020202020204" pitchFamily="34" charset="0"/>
                        </a:rPr>
                        <a:t>COUNT(expr)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Returns a count of the number of non-NULL values of expr in the rows retrieved by a SELECT statement. If there are no matching rows, COUNT() returns 0.</a:t>
                      </a: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800" dirty="0">
                          <a:solidFill>
                            <a:schemeClr val="tx1"/>
                          </a:solidFill>
                          <a:latin typeface="Liberation Mono"/>
                          <a:cs typeface="Arial" panose="020B0604020202020204" pitchFamily="34" charset="0"/>
                        </a:rPr>
                        <a:t>COUNT(DISTINCT expr,[expr...])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Returns a count of the number of rows with different non-NULL expr values. If there are no matching rows, COUNT(DISTINCT) returns 0.</a:t>
                      </a:r>
                    </a:p>
                  </a:txBody>
                  <a:tcPr marL="91428" marR="91428" anchor="ctr">
                    <a:solidFill>
                      <a:schemeClr val="bg1"/>
                    </a:solidFill>
                  </a:tcPr>
                </a:tc>
                <a:extLst>
                  <a:ext uri="{0D108BD9-81ED-4DB2-BD59-A6C34878D82A}">
                    <a16:rowId xmlns:a16="http://schemas.microsoft.com/office/drawing/2014/main" val="10003"/>
                  </a:ext>
                </a:extLst>
              </a:tr>
            </a:tbl>
          </a:graphicData>
        </a:graphic>
      </p:graphicFrame>
      <p:sp>
        <p:nvSpPr>
          <p:cNvPr id="7" name="Rectangle 6"/>
          <p:cNvSpPr/>
          <p:nvPr/>
        </p:nvSpPr>
        <p:spPr>
          <a:xfrm>
            <a:off x="1543594" y="2369405"/>
            <a:ext cx="9099272" cy="830997"/>
          </a:xfrm>
          <a:prstGeom prst="rect">
            <a:avLst/>
          </a:prstGeom>
        </p:spPr>
        <p:txBody>
          <a:bodyPr wrap="square">
            <a:spAutoFit/>
          </a:bodyPr>
          <a:lstStyle/>
          <a:p>
            <a:pPr marL="285750" indent="-28575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600" dirty="0">
                <a:latin typeface="Arial" panose="020B0604020202020204" pitchFamily="34" charset="0"/>
                <a:cs typeface="Arial" panose="020B0604020202020204" pitchFamily="34" charset="0"/>
              </a:rPr>
              <a:t> JOB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SUM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600" dirty="0">
                <a:solidFill>
                  <a:srgbClr val="000000"/>
                </a:solidFill>
                <a:latin typeface="Arial" panose="020B0604020202020204" pitchFamily="34" charset="0"/>
                <a:ea typeface="Times New Roman" panose="02020603050405020304" pitchFamily="18" charset="0"/>
              </a:rPr>
              <a:t>EMP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GROUP</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BY</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WITH</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ROLLUP</a:t>
            </a:r>
            <a:r>
              <a:rPr lang="en-IN" sz="1600" dirty="0">
                <a:solidFill>
                  <a:schemeClr val="bg1">
                    <a:lumMod val="65000"/>
                  </a:schemeClr>
                </a:solidFill>
                <a:latin typeface="Arial" panose="020B0604020202020204" pitchFamily="34" charset="0"/>
                <a:ea typeface="Times New Roman" panose="02020603050405020304" pitchFamily="18" charset="0"/>
              </a:rPr>
              <a:t>;</a:t>
            </a:r>
          </a:p>
          <a:p>
            <a:pPr marL="285750" indent="-28575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COALESCE</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JOB</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a:latin typeface="Arial" panose="020B0604020202020204" pitchFamily="34" charset="0"/>
                <a:cs typeface="Arial" panose="020B0604020202020204" pitchFamily="34" charset="0"/>
              </a:rPr>
              <a:t> </a:t>
            </a:r>
            <a:r>
              <a:rPr lang="en-IN" sz="1600" dirty="0">
                <a:solidFill>
                  <a:srgbClr val="92D050"/>
                </a:solidFill>
                <a:latin typeface="Arial" panose="020B0604020202020204" pitchFamily="34" charset="0"/>
                <a:cs typeface="Arial" panose="020B0604020202020204" pitchFamily="34" charset="0"/>
              </a:rPr>
              <a:t>'Total'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SUM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600" dirty="0">
                <a:solidFill>
                  <a:srgbClr val="000000"/>
                </a:solidFill>
                <a:latin typeface="Arial" panose="020B0604020202020204" pitchFamily="34" charset="0"/>
                <a:ea typeface="Times New Roman" panose="02020603050405020304" pitchFamily="18" charset="0"/>
              </a:rPr>
              <a:t>EMP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GROUP</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BY</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WITH</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ROLLUP</a:t>
            </a:r>
            <a:r>
              <a:rPr lang="en-IN" sz="1600" dirty="0">
                <a:solidFill>
                  <a:schemeClr val="bg1">
                    <a:lumMod val="65000"/>
                  </a:schemeClr>
                </a:solidFill>
                <a:latin typeface="Arial" panose="020B0604020202020204" pitchFamily="34" charset="0"/>
                <a:ea typeface="Times New Roman" panose="02020603050405020304" pitchFamily="18" charset="0"/>
              </a:rPr>
              <a:t>;</a:t>
            </a:r>
          </a:p>
        </p:txBody>
      </p:sp>
      <p:sp>
        <p:nvSpPr>
          <p:cNvPr id="3" name="Rectangle 2"/>
          <p:cNvSpPr/>
          <p:nvPr/>
        </p:nvSpPr>
        <p:spPr>
          <a:xfrm>
            <a:off x="1676182" y="56854"/>
            <a:ext cx="3961884" cy="646331"/>
          </a:xfrm>
          <a:prstGeom prst="rect">
            <a:avLst/>
          </a:prstGeom>
          <a:solidFill>
            <a:srgbClr val="F9DAFE"/>
          </a:solidFill>
        </p:spPr>
        <p:txBody>
          <a:bodyPr wrap="square">
            <a:spAutoFit/>
          </a:bodyPr>
          <a:lstStyle/>
          <a:p>
            <a:r>
              <a:rPr lang="en-IN" i="1" dirty="0">
                <a:latin typeface="Arial" panose="020B0604020202020204" pitchFamily="34" charset="0"/>
                <a:cs typeface="Arial" panose="020B0604020202020204" pitchFamily="34" charset="0"/>
              </a:rPr>
              <a:t>This function's will produce a single value for an entire group or a table.</a:t>
            </a:r>
          </a:p>
        </p:txBody>
      </p:sp>
    </p:spTree>
    <p:extLst>
      <p:ext uri="{BB962C8B-B14F-4D97-AF65-F5344CB8AC3E}">
        <p14:creationId xmlns:p14="http://schemas.microsoft.com/office/powerpoint/2010/main" val="555901714"/>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142852"/>
            <a:ext cx="8838049" cy="1384995"/>
          </a:xfrm>
          <a:prstGeom prst="rect">
            <a:avLst/>
          </a:prstGeom>
          <a:solidFill>
            <a:schemeClr val="bg1"/>
          </a:solidFill>
        </p:spPr>
        <p:txBody>
          <a:bodyPr wrap="square">
            <a:spAutoFit/>
          </a:bodyPr>
          <a:lstStyle/>
          <a:p>
            <a:pPr algn="just"/>
            <a:r>
              <a:rPr lang="en-IN" sz="2000" dirty="0">
                <a:latin typeface="Segoe UI Light" panose="020B0502040204020203" pitchFamily="34" charset="0"/>
                <a:cs typeface="Segoe UI Light" panose="020B0502040204020203" pitchFamily="34" charset="0"/>
              </a:rPr>
              <a:t>The aggregate functions allow you to perform the calculation of a set of rows and </a:t>
            </a:r>
            <a:r>
              <a:rPr lang="en-IN" sz="2000" b="1" dirty="0">
                <a:latin typeface="Segoe UI Light" panose="020B0502040204020203" pitchFamily="34" charset="0"/>
                <a:cs typeface="Segoe UI Light" panose="020B0502040204020203" pitchFamily="34" charset="0"/>
              </a:rPr>
              <a:t>return a single value</a:t>
            </a:r>
            <a:r>
              <a:rPr lang="en-IN" sz="2000" dirty="0">
                <a:latin typeface="Segoe UI Light" panose="020B0502040204020203" pitchFamily="34" charset="0"/>
                <a:cs typeface="Segoe UI Light" panose="020B0502040204020203" pitchFamily="34" charset="0"/>
              </a:rPr>
              <a:t>. The GROUP BY clause is often used with an aggregate function (such as </a:t>
            </a:r>
            <a:r>
              <a:rPr lang="en-IN" sz="2400" b="1" i="1" dirty="0">
                <a:solidFill>
                  <a:srgbClr val="0070C0"/>
                </a:solidFill>
                <a:latin typeface="Segoe UI Light" panose="020B0502040204020203" pitchFamily="34" charset="0"/>
                <a:cs typeface="Segoe UI Light" panose="020B0502040204020203" pitchFamily="34" charset="0"/>
              </a:rPr>
              <a:t>SUM, AVG, MAX, MIN, </a:t>
            </a:r>
            <a:r>
              <a:rPr lang="en-IN" sz="2000" dirty="0">
                <a:latin typeface="Segoe UI Light" panose="020B0502040204020203" pitchFamily="34" charset="0"/>
                <a:cs typeface="Segoe UI Light" panose="020B0502040204020203" pitchFamily="34" charset="0"/>
              </a:rPr>
              <a:t>and</a:t>
            </a:r>
            <a:r>
              <a:rPr lang="en-IN" sz="2400" b="1" i="1" dirty="0">
                <a:solidFill>
                  <a:srgbClr val="0070C0"/>
                </a:solidFill>
                <a:latin typeface="Segoe UI Light" panose="020B0502040204020203" pitchFamily="34" charset="0"/>
                <a:cs typeface="Segoe UI Light" panose="020B0502040204020203" pitchFamily="34" charset="0"/>
              </a:rPr>
              <a:t> COUNT</a:t>
            </a:r>
            <a:r>
              <a:rPr lang="en-IN" sz="2000" dirty="0">
                <a:latin typeface="Segoe UI Light" panose="020B0502040204020203" pitchFamily="34" charset="0"/>
                <a:cs typeface="Segoe UI Light" panose="020B0502040204020203" pitchFamily="34" charset="0"/>
              </a:rPr>
              <a:t>.) to perform calculation and </a:t>
            </a:r>
            <a:r>
              <a:rPr lang="en-IN" sz="2000" b="1" dirty="0">
                <a:latin typeface="Segoe UI Light" panose="020B0502040204020203" pitchFamily="34" charset="0"/>
                <a:cs typeface="Segoe UI Light" panose="020B0502040204020203" pitchFamily="34" charset="0"/>
              </a:rPr>
              <a:t>return a single value for each subgroup</a:t>
            </a:r>
            <a:r>
              <a:rPr lang="en-IN" sz="2000" dirty="0">
                <a:latin typeface="Segoe UI Light" panose="020B0502040204020203" pitchFamily="34" charset="0"/>
                <a:cs typeface="Segoe UI Light" panose="020B0502040204020203" pitchFamily="34" charset="0"/>
              </a:rPr>
              <a:t>.</a:t>
            </a:r>
          </a:p>
        </p:txBody>
      </p:sp>
      <p:sp>
        <p:nvSpPr>
          <p:cNvPr id="4" name="Rectangle 3"/>
          <p:cNvSpPr/>
          <p:nvPr/>
        </p:nvSpPr>
        <p:spPr>
          <a:xfrm>
            <a:off x="4666446" y="1643050"/>
            <a:ext cx="6895907"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pic>
        <p:nvPicPr>
          <p:cNvPr id="6" name="Picture 5"/>
          <p:cNvPicPr>
            <a:picLocks noChangeAspect="1"/>
          </p:cNvPicPr>
          <p:nvPr/>
        </p:nvPicPr>
        <p:blipFill>
          <a:blip r:embed="rId2" cstate="print"/>
          <a:stretch>
            <a:fillRect/>
          </a:stretch>
        </p:blipFill>
        <p:spPr>
          <a:xfrm>
            <a:off x="3219031" y="3128964"/>
            <a:ext cx="5752351" cy="600075"/>
          </a:xfrm>
          <a:prstGeom prst="rect">
            <a:avLst/>
          </a:prstGeom>
        </p:spPr>
      </p:pic>
      <p:pic>
        <p:nvPicPr>
          <p:cNvPr id="14" name="Picture 13"/>
          <p:cNvPicPr>
            <a:picLocks noChangeAspect="1"/>
          </p:cNvPicPr>
          <p:nvPr/>
        </p:nvPicPr>
        <p:blipFill>
          <a:blip r:embed="rId3" cstate="print"/>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42227" cy="461665"/>
          </a:xfrm>
          <a:prstGeom prst="rect">
            <a:avLst/>
          </a:prstGeom>
          <a:noFill/>
        </p:spPr>
        <p:txBody>
          <a:bodyPr wrap="none" rtlCol="0">
            <a:spAutoFit/>
          </a:bodyPr>
          <a:lstStyle/>
          <a:p>
            <a:r>
              <a:rPr lang="en-IN" sz="2400" dirty="0">
                <a:solidFill>
                  <a:srgbClr val="92D050"/>
                </a:solidFill>
              </a:rPr>
              <a:t>// ERROR</a:t>
            </a:r>
          </a:p>
        </p:txBody>
      </p:sp>
    </p:spTree>
    <p:extLst>
      <p:ext uri="{BB962C8B-B14F-4D97-AF65-F5344CB8AC3E}">
        <p14:creationId xmlns:p14="http://schemas.microsoft.com/office/powerpoint/2010/main" val="241374129"/>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cstate="print"/>
          <a:stretch>
            <a:fillRect/>
          </a:stretch>
        </p:blipFill>
        <p:spPr>
          <a:xfrm>
            <a:off x="3219031" y="3128964"/>
            <a:ext cx="5752351" cy="600075"/>
          </a:xfrm>
          <a:prstGeom prst="rect">
            <a:avLst/>
          </a:prstGeom>
        </p:spPr>
      </p:pic>
      <p:pic>
        <p:nvPicPr>
          <p:cNvPr id="12" name="Picture 11"/>
          <p:cNvPicPr>
            <a:picLocks noChangeAspect="1"/>
          </p:cNvPicPr>
          <p:nvPr/>
        </p:nvPicPr>
        <p:blipFill>
          <a:blip r:embed="rId3" cstate="print"/>
          <a:stretch>
            <a:fillRect/>
          </a:stretch>
        </p:blipFill>
        <p:spPr>
          <a:xfrm>
            <a:off x="1676182" y="4167198"/>
            <a:ext cx="5934547" cy="833438"/>
          </a:xfrm>
          <a:prstGeom prst="rect">
            <a:avLst/>
          </a:prstGeom>
        </p:spPr>
      </p:pic>
      <p:pic>
        <p:nvPicPr>
          <p:cNvPr id="13" name="Picture 12"/>
          <p:cNvPicPr>
            <a:picLocks noChangeAspect="1"/>
          </p:cNvPicPr>
          <p:nvPr/>
        </p:nvPicPr>
        <p:blipFill>
          <a:blip r:embed="rId4" cstate="print"/>
          <a:stretch>
            <a:fillRect/>
          </a:stretch>
        </p:blipFill>
        <p:spPr>
          <a:xfrm>
            <a:off x="1676182" y="5359372"/>
            <a:ext cx="5934547" cy="889028"/>
          </a:xfrm>
          <a:prstGeom prst="rect">
            <a:avLst/>
          </a:prstGeom>
        </p:spPr>
      </p:pic>
      <p:sp>
        <p:nvSpPr>
          <p:cNvPr id="8" name="Rectangle 7"/>
          <p:cNvSpPr/>
          <p:nvPr/>
        </p:nvSpPr>
        <p:spPr>
          <a:xfrm>
            <a:off x="4666446" y="1643050"/>
            <a:ext cx="6895907"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sp>
        <p:nvSpPr>
          <p:cNvPr id="9" name="Rectangle 8"/>
          <p:cNvSpPr/>
          <p:nvPr/>
        </p:nvSpPr>
        <p:spPr>
          <a:xfrm>
            <a:off x="1676182" y="142852"/>
            <a:ext cx="8838049" cy="1384995"/>
          </a:xfrm>
          <a:prstGeom prst="rect">
            <a:avLst/>
          </a:prstGeom>
          <a:solidFill>
            <a:schemeClr val="bg1"/>
          </a:solidFill>
        </p:spPr>
        <p:txBody>
          <a:bodyPr wrap="square">
            <a:spAutoFit/>
          </a:bodyPr>
          <a:lstStyle/>
          <a:p>
            <a:pPr algn="just"/>
            <a:r>
              <a:rPr lang="en-IN" sz="2000" dirty="0">
                <a:latin typeface="Segoe UI Light" panose="020B0502040204020203" pitchFamily="34" charset="0"/>
                <a:cs typeface="Segoe UI Light" panose="020B0502040204020203" pitchFamily="34" charset="0"/>
              </a:rPr>
              <a:t>The aggregate functions allow you to perform the calculation of a set of rows and </a:t>
            </a:r>
            <a:r>
              <a:rPr lang="en-IN" sz="2000" b="1" dirty="0">
                <a:latin typeface="Segoe UI Light" panose="020B0502040204020203" pitchFamily="34" charset="0"/>
                <a:cs typeface="Segoe UI Light" panose="020B0502040204020203" pitchFamily="34" charset="0"/>
              </a:rPr>
              <a:t>return a single value</a:t>
            </a:r>
            <a:r>
              <a:rPr lang="en-IN" sz="2000" dirty="0">
                <a:latin typeface="Segoe UI Light" panose="020B0502040204020203" pitchFamily="34" charset="0"/>
                <a:cs typeface="Segoe UI Light" panose="020B0502040204020203" pitchFamily="34" charset="0"/>
              </a:rPr>
              <a:t>. The GROUP BY clause is often used with an aggregate function (such as </a:t>
            </a:r>
            <a:r>
              <a:rPr lang="en-IN" sz="2400" b="1" i="1" dirty="0">
                <a:solidFill>
                  <a:srgbClr val="0070C0"/>
                </a:solidFill>
                <a:latin typeface="Segoe UI Light" panose="020B0502040204020203" pitchFamily="34" charset="0"/>
                <a:cs typeface="Segoe UI Light" panose="020B0502040204020203" pitchFamily="34" charset="0"/>
              </a:rPr>
              <a:t>SUM, AVG, MAX, MIN, </a:t>
            </a:r>
            <a:r>
              <a:rPr lang="en-IN" sz="2000" dirty="0">
                <a:latin typeface="Segoe UI Light" panose="020B0502040204020203" pitchFamily="34" charset="0"/>
                <a:cs typeface="Segoe UI Light" panose="020B0502040204020203" pitchFamily="34" charset="0"/>
              </a:rPr>
              <a:t>and</a:t>
            </a:r>
            <a:r>
              <a:rPr lang="en-IN" sz="2400" b="1" i="1" dirty="0">
                <a:solidFill>
                  <a:srgbClr val="0070C0"/>
                </a:solidFill>
                <a:latin typeface="Segoe UI Light" panose="020B0502040204020203" pitchFamily="34" charset="0"/>
                <a:cs typeface="Segoe UI Light" panose="020B0502040204020203" pitchFamily="34" charset="0"/>
              </a:rPr>
              <a:t> COUNT</a:t>
            </a:r>
            <a:r>
              <a:rPr lang="en-IN" sz="2000" dirty="0">
                <a:latin typeface="Segoe UI Light" panose="020B0502040204020203" pitchFamily="34" charset="0"/>
                <a:cs typeface="Segoe UI Light" panose="020B0502040204020203" pitchFamily="34" charset="0"/>
              </a:rPr>
              <a:t>.) to perform calculation and </a:t>
            </a:r>
            <a:r>
              <a:rPr lang="en-IN" sz="2000" b="1" dirty="0">
                <a:latin typeface="Segoe UI Light" panose="020B0502040204020203" pitchFamily="34" charset="0"/>
                <a:cs typeface="Segoe UI Light" panose="020B0502040204020203" pitchFamily="34" charset="0"/>
              </a:rPr>
              <a:t>return a single value for each subgroup</a:t>
            </a:r>
            <a:r>
              <a:rPr lang="en-IN" sz="2000" dirty="0">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2390685230"/>
      </p:ext>
    </p:extLst>
  </p:cSld>
  <p:clrMapOvr>
    <a:masterClrMapping/>
  </p:clrMapOvr>
  <p:transition/>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52372" y="1219201"/>
            <a:ext cx="8685669" cy="1546577"/>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rgbClr val="527E67"/>
                </a:solidFill>
                <a:latin typeface="Arial" pitchFamily="34" charset="0"/>
                <a:ea typeface="+mj-ea"/>
                <a:cs typeface="Arial" pitchFamily="34" charset="0"/>
              </a:rPr>
              <a:t>  in the </a:t>
            </a:r>
            <a:r>
              <a:rPr lang="en-US" sz="2100" b="1" dirty="0">
                <a:solidFill>
                  <a:srgbClr val="527E67"/>
                </a:solidFill>
                <a:latin typeface="Arial" pitchFamily="34" charset="0"/>
                <a:ea typeface="+mj-ea"/>
                <a:cs typeface="Arial" pitchFamily="34" charset="0"/>
              </a:rPr>
              <a:t>SELECT-LIST</a:t>
            </a:r>
            <a:r>
              <a:rPr lang="en-US" sz="2100" dirty="0">
                <a:solidFill>
                  <a:srgbClr val="527E67"/>
                </a:solidFill>
                <a:latin typeface="Arial" pitchFamily="34" charset="0"/>
                <a:ea typeface="+mj-ea"/>
                <a:cs typeface="Arial" pitchFamily="34" charset="0"/>
              </a:rPr>
              <a:t> (the items before the FROM clause).</a:t>
            </a:r>
          </a:p>
          <a:p>
            <a:pPr>
              <a:lnSpc>
                <a:spcPct val="150000"/>
              </a:lnSpc>
              <a:buFont typeface="Arial" pitchFamily="34" charset="0"/>
              <a:buChar char="•"/>
            </a:pPr>
            <a:r>
              <a:rPr lang="en-US" sz="2100" dirty="0">
                <a:solidFill>
                  <a:srgbClr val="527E67"/>
                </a:solidFill>
                <a:latin typeface="Arial" pitchFamily="34" charset="0"/>
                <a:ea typeface="+mj-ea"/>
                <a:cs typeface="Arial" pitchFamily="34" charset="0"/>
              </a:rPr>
              <a:t>  in the </a:t>
            </a:r>
            <a:r>
              <a:rPr lang="en-US" sz="2100" b="1" dirty="0">
                <a:solidFill>
                  <a:srgbClr val="527E67"/>
                </a:solidFill>
                <a:latin typeface="Arial" pitchFamily="34" charset="0"/>
                <a:ea typeface="+mj-ea"/>
                <a:cs typeface="Arial" pitchFamily="34" charset="0"/>
              </a:rPr>
              <a:t>ORDER BY</a:t>
            </a:r>
            <a:r>
              <a:rPr lang="en-US" sz="2100" dirty="0">
                <a:solidFill>
                  <a:srgbClr val="527E67"/>
                </a:solidFill>
                <a:latin typeface="Arial" pitchFamily="34" charset="0"/>
                <a:ea typeface="+mj-ea"/>
                <a:cs typeface="Arial" pitchFamily="34" charset="0"/>
              </a:rPr>
              <a:t> clause.</a:t>
            </a:r>
          </a:p>
          <a:p>
            <a:pPr>
              <a:lnSpc>
                <a:spcPct val="150000"/>
              </a:lnSpc>
              <a:buFont typeface="Arial" pitchFamily="34" charset="0"/>
              <a:buChar char="•"/>
            </a:pPr>
            <a:r>
              <a:rPr lang="en-US" sz="2100" dirty="0">
                <a:solidFill>
                  <a:srgbClr val="527E67"/>
                </a:solidFill>
                <a:latin typeface="Arial" pitchFamily="34" charset="0"/>
                <a:ea typeface="+mj-ea"/>
                <a:cs typeface="Arial" pitchFamily="34" charset="0"/>
              </a:rPr>
              <a:t>  and in the </a:t>
            </a:r>
            <a:r>
              <a:rPr lang="en-US" sz="2100" b="1" dirty="0">
                <a:solidFill>
                  <a:srgbClr val="527E67"/>
                </a:solidFill>
                <a:latin typeface="Arial" pitchFamily="34" charset="0"/>
                <a:ea typeface="+mj-ea"/>
                <a:cs typeface="Arial" pitchFamily="34" charset="0"/>
              </a:rPr>
              <a:t>HAVING</a:t>
            </a:r>
            <a:r>
              <a:rPr lang="en-US" sz="2100" dirty="0">
                <a:solidFill>
                  <a:srgbClr val="527E67"/>
                </a:solidFill>
                <a:latin typeface="Arial" pitchFamily="34" charset="0"/>
                <a:ea typeface="+mj-ea"/>
                <a:cs typeface="Arial" pitchFamily="34" charset="0"/>
              </a:rPr>
              <a:t> clause.</a:t>
            </a:r>
          </a:p>
        </p:txBody>
      </p:sp>
      <p:sp>
        <p:nvSpPr>
          <p:cNvPr id="2" name="Title 1"/>
          <p:cNvSpPr>
            <a:spLocks noGrp="1"/>
          </p:cNvSpPr>
          <p:nvPr>
            <p:ph type="title"/>
          </p:nvPr>
        </p:nvSpPr>
        <p:spPr>
          <a:xfrm>
            <a:off x="1523802" y="228600"/>
            <a:ext cx="9142810" cy="914400"/>
          </a:xfrm>
        </p:spPr>
        <p:txBody>
          <a:bodyPr>
            <a:normAutofit fontScale="90000"/>
          </a:bodyPr>
          <a:lstStyle/>
          <a:p>
            <a:pPr algn="ctr"/>
            <a:r>
              <a:rPr lang="en-US" dirty="0">
                <a:latin typeface="Arial" pitchFamily="34" charset="0"/>
                <a:cs typeface="Arial" pitchFamily="34" charset="0"/>
              </a:rPr>
              <a:t>There are 3 places where aggregate functions can appear in a query</a:t>
            </a:r>
          </a:p>
        </p:txBody>
      </p:sp>
      <p:sp>
        <p:nvSpPr>
          <p:cNvPr id="3" name="Rectangle 2"/>
          <p:cNvSpPr/>
          <p:nvPr/>
        </p:nvSpPr>
        <p:spPr>
          <a:xfrm>
            <a:off x="1466620" y="5014753"/>
            <a:ext cx="9414932" cy="1200329"/>
          </a:xfrm>
          <a:prstGeom prst="rect">
            <a:avLst/>
          </a:prstGeom>
          <a:solidFill>
            <a:schemeClr val="bg1"/>
          </a:solidFill>
        </p:spPr>
        <p:txBody>
          <a:bodyPr wrap="square">
            <a:spAutoFit/>
          </a:bodyPr>
          <a:lstStyle/>
          <a:p>
            <a:r>
              <a:rPr lang="en-IN" sz="2400" dirty="0">
                <a:solidFill>
                  <a:srgbClr val="242729"/>
                </a:solidFill>
                <a:latin typeface="Segoe UI Light" panose="020B0502040204020203" pitchFamily="34" charset="0"/>
                <a:cs typeface="Segoe UI Light" panose="020B0502040204020203" pitchFamily="34" charset="0"/>
              </a:rPr>
              <a:t>"An aggregate function may </a:t>
            </a:r>
            <a:r>
              <a:rPr lang="en-IN" sz="2400" b="1" i="1" dirty="0">
                <a:solidFill>
                  <a:srgbClr val="C00000"/>
                </a:solidFill>
                <a:latin typeface="Segoe UI Light" panose="020B0502040204020203" pitchFamily="34" charset="0"/>
                <a:cs typeface="Segoe UI Light" panose="020B0502040204020203" pitchFamily="34" charset="0"/>
              </a:rPr>
              <a:t>not</a:t>
            </a:r>
            <a:r>
              <a:rPr lang="en-IN" sz="2400" dirty="0">
                <a:solidFill>
                  <a:srgbClr val="242729"/>
                </a:solidFill>
                <a:latin typeface="Segoe UI Light" panose="020B0502040204020203" pitchFamily="34" charset="0"/>
                <a:cs typeface="Segoe UI Light" panose="020B0502040204020203" pitchFamily="34" charset="0"/>
              </a:rPr>
              <a:t> appear in the </a:t>
            </a:r>
            <a:r>
              <a:rPr lang="en-IN" sz="2400" b="1" i="1" dirty="0">
                <a:solidFill>
                  <a:srgbClr val="C00000"/>
                </a:solidFill>
                <a:latin typeface="Segoe UI Light" panose="020B0502040204020203" pitchFamily="34" charset="0"/>
                <a:cs typeface="Segoe UI Light" panose="020B0502040204020203" pitchFamily="34" charset="0"/>
              </a:rPr>
              <a:t>WHERE clause</a:t>
            </a:r>
            <a:r>
              <a:rPr lang="en-IN" sz="2400" dirty="0">
                <a:solidFill>
                  <a:srgbClr val="242729"/>
                </a:solidFill>
                <a:latin typeface="Segoe UI Light" panose="020B0502040204020203" pitchFamily="34" charset="0"/>
                <a:cs typeface="Segoe UI Light" panose="020B0502040204020203" pitchFamily="34" charset="0"/>
              </a:rPr>
              <a:t> unless it is in a subquery contained in a </a:t>
            </a:r>
            <a:r>
              <a:rPr lang="en-IN" sz="2400" b="1" i="1" dirty="0">
                <a:solidFill>
                  <a:srgbClr val="242729"/>
                </a:solidFill>
                <a:latin typeface="Segoe UI Light" panose="020B0502040204020203" pitchFamily="34" charset="0"/>
                <a:cs typeface="Segoe UI Light" panose="020B0502040204020203" pitchFamily="34" charset="0"/>
              </a:rPr>
              <a:t>WHERE</a:t>
            </a:r>
            <a:r>
              <a:rPr lang="en-IN" sz="2400" dirty="0">
                <a:solidFill>
                  <a:srgbClr val="242729"/>
                </a:solidFill>
                <a:latin typeface="Segoe UI Light" panose="020B0502040204020203" pitchFamily="34" charset="0"/>
                <a:cs typeface="Segoe UI Light" panose="020B0502040204020203" pitchFamily="34" charset="0"/>
              </a:rPr>
              <a:t> or </a:t>
            </a:r>
            <a:r>
              <a:rPr lang="en-IN" sz="2400" b="1" i="1" dirty="0">
                <a:solidFill>
                  <a:srgbClr val="242729"/>
                </a:solidFill>
                <a:latin typeface="Segoe UI Light" panose="020B0502040204020203" pitchFamily="34" charset="0"/>
                <a:cs typeface="Segoe UI Light" panose="020B0502040204020203" pitchFamily="34" charset="0"/>
              </a:rPr>
              <a:t>HAVING</a:t>
            </a:r>
            <a:r>
              <a:rPr lang="en-IN" sz="2400" dirty="0">
                <a:solidFill>
                  <a:srgbClr val="242729"/>
                </a:solidFill>
                <a:latin typeface="Segoe UI Light" panose="020B0502040204020203" pitchFamily="34" charset="0"/>
                <a:cs typeface="Segoe UI Light" panose="020B0502040204020203" pitchFamily="34" charset="0"/>
              </a:rPr>
              <a:t> clause or a select list, and the column being aggregated is an outer reference"</a:t>
            </a:r>
            <a:endParaRPr lang="en-IN" sz="2400" dirty="0">
              <a:latin typeface="Segoe UI Light" panose="020B0502040204020203" pitchFamily="34" charset="0"/>
              <a:cs typeface="Segoe UI Light" panose="020B0502040204020203" pitchFamily="34" charset="0"/>
            </a:endParaRPr>
          </a:p>
        </p:txBody>
      </p:sp>
      <p:grpSp>
        <p:nvGrpSpPr>
          <p:cNvPr id="5" name="Group 4"/>
          <p:cNvGrpSpPr/>
          <p:nvPr/>
        </p:nvGrpSpPr>
        <p:grpSpPr>
          <a:xfrm>
            <a:off x="1752372" y="2957876"/>
            <a:ext cx="8685669" cy="1626919"/>
            <a:chOff x="208808" y="2957874"/>
            <a:chExt cx="7434262" cy="1626919"/>
          </a:xfrm>
        </p:grpSpPr>
        <p:pic>
          <p:nvPicPr>
            <p:cNvPr id="6" name="Picture 5"/>
            <p:cNvPicPr>
              <a:picLocks noChangeAspect="1"/>
            </p:cNvPicPr>
            <p:nvPr/>
          </p:nvPicPr>
          <p:blipFill>
            <a:blip r:embed="rId2" cstate="print"/>
            <a:stretch>
              <a:fillRect/>
            </a:stretch>
          </p:blipFill>
          <p:spPr>
            <a:xfrm>
              <a:off x="228600" y="2957874"/>
              <a:ext cx="4572000" cy="733567"/>
            </a:xfrm>
            <a:prstGeom prst="rect">
              <a:avLst/>
            </a:prstGeom>
          </p:spPr>
        </p:pic>
        <p:pic>
          <p:nvPicPr>
            <p:cNvPr id="7" name="Picture 6"/>
            <p:cNvPicPr>
              <a:picLocks noChangeAspect="1"/>
            </p:cNvPicPr>
            <p:nvPr/>
          </p:nvPicPr>
          <p:blipFill>
            <a:blip r:embed="rId3" cstate="print"/>
            <a:stretch>
              <a:fillRect/>
            </a:stretch>
          </p:blipFill>
          <p:spPr>
            <a:xfrm>
              <a:off x="208808" y="3882185"/>
              <a:ext cx="7434262" cy="702608"/>
            </a:xfrm>
            <a:prstGeom prst="rect">
              <a:avLst/>
            </a:prstGeom>
          </p:spPr>
        </p:pic>
      </p:grpSp>
    </p:spTree>
    <p:extLst>
      <p:ext uri="{BB962C8B-B14F-4D97-AF65-F5344CB8AC3E}">
        <p14:creationId xmlns:p14="http://schemas.microsoft.com/office/powerpoint/2010/main" val="2037597981"/>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0"/>
            <a:ext cx="9142810" cy="1077218"/>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AVG and COUNT Aggregate (GROUP BY) Function </a:t>
            </a:r>
            <a:endParaRPr lang="en-IN" sz="3200" b="1" i="1" dirty="0">
              <a:latin typeface="Arial" pitchFamily="34" charset="0"/>
              <a:cs typeface="Arial" pitchFamily="34" charset="0"/>
            </a:endParaRPr>
          </a:p>
        </p:txBody>
      </p:sp>
      <p:sp>
        <p:nvSpPr>
          <p:cNvPr id="4" name="Rectangle 3"/>
          <p:cNvSpPr/>
          <p:nvPr/>
        </p:nvSpPr>
        <p:spPr>
          <a:xfrm>
            <a:off x="1676182" y="1143002"/>
            <a:ext cx="8838049" cy="4739759"/>
          </a:xfrm>
          <a:prstGeom prst="rect">
            <a:avLst/>
          </a:prstGeom>
          <a:solidFill>
            <a:schemeClr val="bg1"/>
          </a:solidFill>
        </p:spPr>
        <p:txBody>
          <a:bodyPr wrap="square">
            <a:spAutoFit/>
          </a:bodyPr>
          <a:lstStyle/>
          <a:p>
            <a:r>
              <a:rPr lang="en-IN" sz="2000" b="1" dirty="0">
                <a:latin typeface="Arial" panose="020B0604020202020204" pitchFamily="34" charset="0"/>
                <a:cs typeface="Arial" panose="020B0604020202020204" pitchFamily="34" charset="0"/>
              </a:rPr>
              <a:t>AVG()</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there are no matching rows, AVG() returns NULL.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SUM()</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return set has no rows, SUM() returns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DISTINCT keyword can be used to sum only the distinct values of expr.</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COUNT()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a count of the number of non-NULL values.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there are no matching rows, COUNT() returns 0.</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COUNT(*) is somewhat different in that it returns a count of the number of rows retrieved, whether or not they contain NULL values.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p:txBody>
      </p:sp>
      <p:sp>
        <p:nvSpPr>
          <p:cNvPr id="2" name="Rectangle 1"/>
          <p:cNvSpPr/>
          <p:nvPr/>
        </p:nvSpPr>
        <p:spPr>
          <a:xfrm>
            <a:off x="1523802" y="500038"/>
            <a:ext cx="7390438" cy="584775"/>
          </a:xfrm>
          <a:prstGeom prst="rect">
            <a:avLst/>
          </a:prstGeom>
        </p:spPr>
        <p:txBody>
          <a:bodyPr wrap="square">
            <a:spAutoFit/>
          </a:bodyPr>
          <a:lstStyle/>
          <a:p>
            <a:r>
              <a:rPr lang="en-IN" sz="1600" i="1" dirty="0">
                <a:latin typeface="Arial" panose="020B0604020202020204" pitchFamily="34" charset="0"/>
                <a:cs typeface="Arial" panose="020B0604020202020204" pitchFamily="34" charset="0"/>
              </a:rPr>
              <a:t>Blank space between aggregate functions like (SUM, MIN, MAX, COUNT) are not allowed. E.g. SELECT SUM (sal) from EMP;</a:t>
            </a:r>
          </a:p>
        </p:txBody>
      </p:sp>
    </p:spTree>
    <p:extLst>
      <p:ext uri="{BB962C8B-B14F-4D97-AF65-F5344CB8AC3E}">
        <p14:creationId xmlns:p14="http://schemas.microsoft.com/office/powerpoint/2010/main" val="1201814146"/>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0"/>
            <a:ext cx="9142810" cy="1077218"/>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AVG and COUNT Aggregate (GROUP BY) Function </a:t>
            </a:r>
            <a:endParaRPr lang="en-IN" sz="3200" b="1" i="1" dirty="0">
              <a:latin typeface="Arial" pitchFamily="34" charset="0"/>
              <a:cs typeface="Arial" pitchFamily="34" charset="0"/>
            </a:endParaRPr>
          </a:p>
        </p:txBody>
      </p:sp>
      <p:sp>
        <p:nvSpPr>
          <p:cNvPr id="2" name="Rectangle 1"/>
          <p:cNvSpPr/>
          <p:nvPr/>
        </p:nvSpPr>
        <p:spPr>
          <a:xfrm>
            <a:off x="1708836" y="1447800"/>
            <a:ext cx="8685669" cy="2308324"/>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latin typeface="Arial" panose="020B0604020202020204" pitchFamily="34" charset="0"/>
                <a:ea typeface="Times New Roman" panose="02020603050405020304" pitchFamily="18" charset="0"/>
              </a:rPr>
              <a:t>(JOB)</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EMP</a:t>
            </a:r>
            <a:r>
              <a:rPr lang="en-US" dirty="0">
                <a:solidFill>
                  <a:srgbClr val="DD4A68"/>
                </a:solidFill>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IF</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COMM </a:t>
            </a:r>
            <a:r>
              <a:rPr lang="en-IN" dirty="0">
                <a:solidFill>
                  <a:schemeClr val="accent5">
                    <a:lumMod val="75000"/>
                  </a:schemeClr>
                </a:solidFill>
                <a:latin typeface="Arial" panose="020B0604020202020204" pitchFamily="34" charset="0"/>
                <a:ea typeface="Times New Roman" panose="02020603050405020304" pitchFamily="18" charset="0"/>
              </a:rPr>
              <a:t>IS NULL</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NULL</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IF</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COMM </a:t>
            </a:r>
            <a:r>
              <a:rPr lang="en-IN" dirty="0">
                <a:solidFill>
                  <a:schemeClr val="accent5">
                    <a:lumMod val="75000"/>
                  </a:schemeClr>
                </a:solidFill>
                <a:latin typeface="Arial" panose="020B0604020202020204" pitchFamily="34" charset="0"/>
                <a:ea typeface="Times New Roman" panose="02020603050405020304" pitchFamily="18" charset="0"/>
              </a:rPr>
              <a:t>IS</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NOT</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NULL</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0</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NULL</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p:txBody>
      </p:sp>
      <p:sp>
        <p:nvSpPr>
          <p:cNvPr id="4" name="Rectangle 3"/>
          <p:cNvSpPr/>
          <p:nvPr/>
        </p:nvSpPr>
        <p:spPr>
          <a:xfrm>
            <a:off x="1523802" y="500038"/>
            <a:ext cx="7390438" cy="584775"/>
          </a:xfrm>
          <a:prstGeom prst="rect">
            <a:avLst/>
          </a:prstGeom>
        </p:spPr>
        <p:txBody>
          <a:bodyPr wrap="square">
            <a:spAutoFit/>
          </a:bodyPr>
          <a:lstStyle/>
          <a:p>
            <a:r>
              <a:rPr lang="en-IN" sz="1600" i="1" dirty="0">
                <a:latin typeface="Arial" panose="020B0604020202020204" pitchFamily="34" charset="0"/>
                <a:cs typeface="Arial" panose="020B0604020202020204" pitchFamily="34" charset="0"/>
              </a:rPr>
              <a:t>Blank space between aggregate functions like (SUM, MIN, MAX, COUNT) are not allowed. Eg. SELECT SUM (sal) from EMP;</a:t>
            </a:r>
          </a:p>
        </p:txBody>
      </p:sp>
      <p:sp>
        <p:nvSpPr>
          <p:cNvPr id="3" name="Rectangle 2"/>
          <p:cNvSpPr/>
          <p:nvPr/>
        </p:nvSpPr>
        <p:spPr>
          <a:xfrm>
            <a:off x="1752372" y="4114800"/>
            <a:ext cx="4876165" cy="110799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IGNORE_SPACE;</a:t>
            </a:r>
          </a:p>
        </p:txBody>
      </p:sp>
    </p:spTree>
    <p:extLst>
      <p:ext uri="{BB962C8B-B14F-4D97-AF65-F5344CB8AC3E}">
        <p14:creationId xmlns:p14="http://schemas.microsoft.com/office/powerpoint/2010/main" val="3750481950"/>
      </p:ext>
    </p:extLst>
  </p:cSld>
  <p:clrMapOvr>
    <a:masterClrMapping/>
  </p:clrMapOvr>
  <p:transition/>
</p:sld>
</file>

<file path=ppt/slides/slide1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2" name="Rectangle 1"/>
          <p:cNvSpPr/>
          <p:nvPr/>
        </p:nvSpPr>
        <p:spPr>
          <a:xfrm>
            <a:off x="1676182" y="990602"/>
            <a:ext cx="883804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graphicFrame>
        <p:nvGraphicFramePr>
          <p:cNvPr id="6" name="Table 5"/>
          <p:cNvGraphicFramePr>
            <a:graphicFrameLocks noGrp="1"/>
          </p:cNvGraphicFramePr>
          <p:nvPr>
            <p:extLst>
              <p:ext uri="{D42A27DB-BD31-4B8C-83A1-F6EECF244321}">
                <p14:modId xmlns:p14="http://schemas.microsoft.com/office/powerpoint/2010/main" val="2875621107"/>
              </p:ext>
            </p:extLst>
          </p:nvPr>
        </p:nvGraphicFramePr>
        <p:xfrm>
          <a:off x="1676182" y="2692400"/>
          <a:ext cx="8838050" cy="3327400"/>
        </p:xfrm>
        <a:graphic>
          <a:graphicData uri="http://schemas.openxmlformats.org/drawingml/2006/table">
            <a:tbl>
              <a:tblPr firstRow="1" bandRow="1">
                <a:tableStyleId>{7E9639D4-E3E2-4D34-9284-5A2195B3D0D7}</a:tableStyleId>
              </a:tblPr>
              <a:tblGrid>
                <a:gridCol w="2742843">
                  <a:extLst>
                    <a:ext uri="{9D8B030D-6E8A-4147-A177-3AD203B41FA5}">
                      <a16:colId xmlns:a16="http://schemas.microsoft.com/office/drawing/2014/main" val="20000"/>
                    </a:ext>
                  </a:extLst>
                </a:gridCol>
                <a:gridCol w="60952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chemeClr val="tx1"/>
                          </a:solidFill>
                          <a:latin typeface="Arial" panose="020B0604020202020204" pitchFamily="34" charset="0"/>
                          <a:ea typeface="+mn-ea"/>
                          <a:cs typeface="Arial" panose="020B0604020202020204" pitchFamily="34" charset="0"/>
                        </a:rPr>
                        <a:t>Aggregate (GROUP BY) Function</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chemeClr val="tx1"/>
                          </a:solidFill>
                          <a:latin typeface="Liberation Mono"/>
                          <a:ea typeface="+mn-ea"/>
                          <a:cs typeface="Arial" panose="020B0604020202020204" pitchFamily="34" charset="0"/>
                        </a:rPr>
                        <a:t>MAX([DISTINCT] expr)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Returns the maximum value of expr. MAX() may take a string argument; in such cases, it returns the maximum string value. The DISTINCT keyword can be used to find the maximum of the distinct values of expr.</a:t>
                      </a: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kumimoji="0" lang="en-IN" sz="1800" kern="1200" dirty="0">
                          <a:solidFill>
                            <a:schemeClr val="tx1"/>
                          </a:solidFill>
                          <a:latin typeface="Liberation Mono"/>
                          <a:ea typeface="+mn-ea"/>
                          <a:cs typeface="Arial" panose="020B0604020202020204" pitchFamily="34" charset="0"/>
                        </a:rPr>
                        <a:t>MIN([DISTINCT] expr)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Returns the minimum value of expr. MIN() may take a string argument; in such cases, it returns the minimum string value. The DISTINCT keyword can be used to find the minimum of the distinct values of expr.</a:t>
                      </a: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kumimoji="0" lang="en-IN" sz="1800" kern="1200" dirty="0">
                          <a:solidFill>
                            <a:schemeClr val="tx1"/>
                          </a:solidFill>
                          <a:latin typeface="Liberation Mono"/>
                          <a:ea typeface="+mn-ea"/>
                          <a:cs typeface="Arial" panose="020B0604020202020204" pitchFamily="34" charset="0"/>
                        </a:rPr>
                        <a:t>SUM([DISTINCT] expr)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Returns the sum of expr. If the return set has no rows, SUM() returns NULL. The DISTINCT keyword can be used to sum only the distinct values of expr.</a:t>
                      </a:r>
                    </a:p>
                  </a:txBody>
                  <a:tcPr marL="91428" marR="91428" anchor="ctr">
                    <a:solidFill>
                      <a:schemeClr val="bg1"/>
                    </a:solidFill>
                  </a:tcPr>
                </a:tc>
                <a:extLst>
                  <a:ext uri="{0D108BD9-81ED-4DB2-BD59-A6C34878D82A}">
                    <a16:rowId xmlns:a16="http://schemas.microsoft.com/office/drawing/2014/main" val="10003"/>
                  </a:ext>
                </a:extLst>
              </a:tr>
            </a:tbl>
          </a:graphicData>
        </a:graphic>
      </p:graphicFrame>
      <p:sp>
        <p:nvSpPr>
          <p:cNvPr id="7" name="Rectangle 6"/>
          <p:cNvSpPr/>
          <p:nvPr/>
        </p:nvSpPr>
        <p:spPr>
          <a:xfrm>
            <a:off x="1676182" y="1667470"/>
            <a:ext cx="8838049" cy="923330"/>
          </a:xfrm>
          <a:prstGeom prst="rect">
            <a:avLst/>
          </a:prstGeom>
        </p:spPr>
        <p:txBody>
          <a:bodyPr wrap="square">
            <a:spAutoFit/>
          </a:bodyPr>
          <a:lstStyle/>
          <a:p>
            <a:pPr>
              <a:lnSpc>
                <a:spcPct val="150000"/>
              </a:lnSpc>
            </a:pPr>
            <a:r>
              <a:rPr lang="en-US" dirty="0">
                <a:solidFill>
                  <a:srgbClr val="0077AA"/>
                </a:solidFill>
                <a:latin typeface="Liberation Mono"/>
              </a:rPr>
              <a:t>SELECT G</a:t>
            </a:r>
            <a:r>
              <a:rPr lang="en-US" sz="2400" baseline="-25000" dirty="0">
                <a:solidFill>
                  <a:srgbClr val="0077AA"/>
                </a:solidFill>
                <a:latin typeface="Liberation Mono"/>
              </a:rPr>
              <a:t>1</a:t>
            </a:r>
            <a:r>
              <a:rPr lang="en-US" dirty="0">
                <a:solidFill>
                  <a:srgbClr val="0077AA"/>
                </a:solidFill>
                <a:latin typeface="Liberation Mono"/>
              </a:rPr>
              <a:t>,G</a:t>
            </a:r>
            <a:r>
              <a:rPr lang="en-US" sz="2400" baseline="-25000" dirty="0">
                <a:solidFill>
                  <a:srgbClr val="0077AA"/>
                </a:solidFill>
                <a:latin typeface="Liberation Mono"/>
              </a:rPr>
              <a:t>2</a:t>
            </a:r>
            <a:r>
              <a:rPr lang="en-US" dirty="0">
                <a:solidFill>
                  <a:srgbClr val="0077AA"/>
                </a:solidFill>
                <a:latin typeface="Liberation Mono"/>
              </a:rPr>
              <a:t>,...,G</a:t>
            </a:r>
            <a:r>
              <a:rPr lang="en-US" sz="2400" baseline="-25000" dirty="0">
                <a:solidFill>
                  <a:srgbClr val="0077AA"/>
                </a:solidFill>
                <a:latin typeface="Liberation Mono"/>
              </a:rPr>
              <a:t>n,</a:t>
            </a:r>
            <a:r>
              <a:rPr lang="en-US" dirty="0">
                <a:solidFill>
                  <a:srgbClr val="0077AA"/>
                </a:solidFill>
                <a:latin typeface="Liberation Mono"/>
              </a:rPr>
              <a:t>F</a:t>
            </a:r>
            <a:r>
              <a:rPr lang="en-US" sz="2400" baseline="-25000" dirty="0">
                <a:solidFill>
                  <a:srgbClr val="0077AA"/>
                </a:solidFill>
                <a:latin typeface="Liberation Mono"/>
              </a:rPr>
              <a:t>1</a:t>
            </a:r>
            <a:r>
              <a:rPr lang="en-US" dirty="0">
                <a:solidFill>
                  <a:srgbClr val="0077AA"/>
                </a:solidFill>
                <a:latin typeface="Liberation Mono"/>
              </a:rPr>
              <a:t>(A1),F</a:t>
            </a:r>
            <a:r>
              <a:rPr lang="en-US" sz="2400" baseline="-25000" dirty="0">
                <a:solidFill>
                  <a:srgbClr val="0077AA"/>
                </a:solidFill>
                <a:latin typeface="Liberation Mono"/>
              </a:rPr>
              <a:t>2</a:t>
            </a:r>
            <a:r>
              <a:rPr lang="en-US" dirty="0">
                <a:solidFill>
                  <a:srgbClr val="0077AA"/>
                </a:solidFill>
                <a:latin typeface="Liberation Mono"/>
              </a:rPr>
              <a:t>(A2),...F</a:t>
            </a:r>
            <a:r>
              <a:rPr lang="en-US" sz="2400" baseline="-25000" dirty="0">
                <a:solidFill>
                  <a:srgbClr val="0077AA"/>
                </a:solidFill>
                <a:latin typeface="Liberation Mono"/>
              </a:rPr>
              <a:t>m</a:t>
            </a:r>
            <a:r>
              <a:rPr lang="en-US" dirty="0">
                <a:solidFill>
                  <a:srgbClr val="0077AA"/>
                </a:solidFill>
                <a:latin typeface="Liberation Mono"/>
              </a:rPr>
              <a:t>(Am)  from &lt;table_references&gt;</a:t>
            </a:r>
          </a:p>
          <a:p>
            <a:pPr>
              <a:lnSpc>
                <a:spcPct val="150000"/>
              </a:lnSpc>
            </a:pPr>
            <a:r>
              <a:rPr lang="en-US" dirty="0">
                <a:solidFill>
                  <a:srgbClr val="0077AA"/>
                </a:solidFill>
                <a:latin typeface="Liberation Mono"/>
              </a:rPr>
              <a:t>    [GROUP BY {col_name | expr | position} [ASC | DESC], ... [WITH ROLLUP]]</a:t>
            </a:r>
          </a:p>
        </p:txBody>
      </p:sp>
      <p:sp>
        <p:nvSpPr>
          <p:cNvPr id="9" name="Rectangle 8"/>
          <p:cNvSpPr/>
          <p:nvPr/>
        </p:nvSpPr>
        <p:spPr>
          <a:xfrm>
            <a:off x="1676182" y="210901"/>
            <a:ext cx="3961884" cy="646331"/>
          </a:xfrm>
          <a:prstGeom prst="rect">
            <a:avLst/>
          </a:prstGeom>
          <a:solidFill>
            <a:srgbClr val="F9DAFE"/>
          </a:solidFill>
        </p:spPr>
        <p:txBody>
          <a:bodyPr wrap="square">
            <a:spAutoFit/>
          </a:bodyPr>
          <a:lstStyle/>
          <a:p>
            <a:r>
              <a:rPr lang="en-IN" i="1" dirty="0">
                <a:latin typeface="Arial" panose="020B0604020202020204" pitchFamily="34" charset="0"/>
                <a:cs typeface="Arial" panose="020B0604020202020204" pitchFamily="34" charset="0"/>
              </a:rPr>
              <a:t>This function's will produce a single value for an entire group or a table.</a:t>
            </a:r>
          </a:p>
        </p:txBody>
      </p:sp>
    </p:spTree>
    <p:extLst>
      <p:ext uri="{BB962C8B-B14F-4D97-AF65-F5344CB8AC3E}">
        <p14:creationId xmlns:p14="http://schemas.microsoft.com/office/powerpoint/2010/main" val="348043503"/>
      </p:ext>
    </p:extLst>
  </p:cSld>
  <p:clrMapOvr>
    <a:masterClrMapping/>
  </p:clrMapOvr>
  <p:transition/>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0"/>
            <a:ext cx="9142810" cy="1077218"/>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MIN and MAX Aggregate (GROUP BY) Function </a:t>
            </a:r>
            <a:endParaRPr lang="en-IN" sz="3200" b="1" i="1" dirty="0">
              <a:latin typeface="Arial" pitchFamily="34" charset="0"/>
              <a:cs typeface="Arial" pitchFamily="34" charset="0"/>
            </a:endParaRPr>
          </a:p>
        </p:txBody>
      </p:sp>
      <p:sp>
        <p:nvSpPr>
          <p:cNvPr id="10" name="Rectangle 9"/>
          <p:cNvSpPr/>
          <p:nvPr/>
        </p:nvSpPr>
        <p:spPr>
          <a:xfrm>
            <a:off x="1676182" y="1143002"/>
            <a:ext cx="8838049" cy="5139869"/>
          </a:xfrm>
          <a:prstGeom prst="rect">
            <a:avLst/>
          </a:prstGeom>
          <a:solidFill>
            <a:schemeClr val="bg1"/>
          </a:solidFill>
        </p:spPr>
        <p:txBody>
          <a:bodyPr wrap="square">
            <a:spAutoFit/>
          </a:bodyPr>
          <a:lstStyle/>
          <a:p>
            <a:r>
              <a:rPr lang="en-IN" sz="2000" b="1" dirty="0">
                <a:latin typeface="Arial" panose="020B0604020202020204" pitchFamily="34" charset="0"/>
                <a:cs typeface="Arial" panose="020B0604020202020204" pitchFamily="34" charset="0"/>
              </a:rPr>
              <a:t>MAX()</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there are no matching rows, MAX() returns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may take a string argument; in such cases, it returns the maximum string value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1"/>
                </a:solidFill>
                <a:latin typeface="Arial" panose="020B0604020202020204" pitchFamily="34" charset="0"/>
                <a:cs typeface="Arial" panose="020B0604020202020204" pitchFamily="34" charset="0"/>
              </a:rPr>
              <a:t>MAX() compares ENUM and SET columns by their string value rather than by the string's relative position in the set.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MIN()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there are no matching rows, MIN() returns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MIN() may take a string argument; in such cases, it returns the minimum string value.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1"/>
                </a:solidFill>
                <a:latin typeface="Arial" panose="020B0604020202020204" pitchFamily="34" charset="0"/>
                <a:cs typeface="Arial" panose="020B0604020202020204" pitchFamily="34" charset="0"/>
              </a:rPr>
              <a:t>MIN() compares ENUM and SET columns by their string value rather than by the string's relative position in the set.</a:t>
            </a:r>
          </a:p>
        </p:txBody>
      </p:sp>
      <p:sp>
        <p:nvSpPr>
          <p:cNvPr id="6" name="Rectangle 5"/>
          <p:cNvSpPr/>
          <p:nvPr/>
        </p:nvSpPr>
        <p:spPr>
          <a:xfrm>
            <a:off x="1523802" y="500038"/>
            <a:ext cx="7390438" cy="584775"/>
          </a:xfrm>
          <a:prstGeom prst="rect">
            <a:avLst/>
          </a:prstGeom>
        </p:spPr>
        <p:txBody>
          <a:bodyPr wrap="square">
            <a:spAutoFit/>
          </a:bodyPr>
          <a:lstStyle/>
          <a:p>
            <a:r>
              <a:rPr lang="en-IN" sz="1600" i="1" dirty="0">
                <a:latin typeface="Arial" panose="020B0604020202020204" pitchFamily="34" charset="0"/>
                <a:cs typeface="Arial" panose="020B0604020202020204" pitchFamily="34" charset="0"/>
              </a:rPr>
              <a:t>Blank space between aggregate functions like (SUM, MIN, MAX, COUNT) are not allowed. Eg. SELECT SUM (sal) from EMP;</a:t>
            </a:r>
          </a:p>
        </p:txBody>
      </p:sp>
    </p:spTree>
    <p:extLst>
      <p:ext uri="{BB962C8B-B14F-4D97-AF65-F5344CB8AC3E}">
        <p14:creationId xmlns:p14="http://schemas.microsoft.com/office/powerpoint/2010/main" val="3555604061"/>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3802" y="228600"/>
            <a:ext cx="9142810" cy="914400"/>
          </a:xfrm>
        </p:spPr>
        <p:txBody>
          <a:bodyPr>
            <a:normAutofit fontScale="90000"/>
          </a:bodyPr>
          <a:lstStyle/>
          <a:p>
            <a:pPr algn="ctr"/>
            <a:r>
              <a:rPr lang="en-US" dirty="0">
                <a:latin typeface="Arial" pitchFamily="34" charset="0"/>
                <a:cs typeface="Arial" pitchFamily="34" charset="0"/>
              </a:rPr>
              <a:t>There are 3 places where aggregate functions can appear in a query</a:t>
            </a:r>
          </a:p>
        </p:txBody>
      </p:sp>
      <p:sp>
        <p:nvSpPr>
          <p:cNvPr id="4" name="Rectangle 3"/>
          <p:cNvSpPr/>
          <p:nvPr/>
        </p:nvSpPr>
        <p:spPr>
          <a:xfrm>
            <a:off x="1752372" y="1295400"/>
            <a:ext cx="8685669" cy="1477328"/>
          </a:xfrm>
          <a:prstGeom prst="rect">
            <a:avLst/>
          </a:prstGeom>
          <a:solidFill>
            <a:schemeClr val="bg1"/>
          </a:solidFill>
        </p:spPr>
        <p:txBody>
          <a:bodyPr wrap="square">
            <a:spAutoFit/>
          </a:bodyPr>
          <a:lstStyle/>
          <a:p>
            <a:pPr>
              <a:lnSpc>
                <a:spcPct val="150000"/>
              </a:lnSpc>
              <a:buFont typeface="Arial" pitchFamily="34" charset="0"/>
              <a:buChar char="•"/>
            </a:pPr>
            <a:r>
              <a:rPr lang="en-US" sz="2000" dirty="0">
                <a:latin typeface="Arial" pitchFamily="34" charset="0"/>
                <a:ea typeface="+mj-ea"/>
                <a:cs typeface="Arial" pitchFamily="34" charset="0"/>
              </a:rPr>
              <a:t>  in the </a:t>
            </a:r>
            <a:r>
              <a:rPr lang="en-US" sz="2000" b="1" dirty="0">
                <a:latin typeface="Arial" pitchFamily="34" charset="0"/>
                <a:ea typeface="+mj-ea"/>
                <a:cs typeface="Arial" pitchFamily="34" charset="0"/>
              </a:rPr>
              <a:t>SELECT-LIST</a:t>
            </a:r>
            <a:r>
              <a:rPr lang="en-US" sz="2000" dirty="0">
                <a:latin typeface="Arial" pitchFamily="34" charset="0"/>
                <a:ea typeface="+mj-ea"/>
                <a:cs typeface="Arial" pitchFamily="34" charset="0"/>
              </a:rPr>
              <a:t> (the items before the FROM clause).</a:t>
            </a:r>
          </a:p>
          <a:p>
            <a:pPr>
              <a:lnSpc>
                <a:spcPct val="150000"/>
              </a:lnSpc>
              <a:buFont typeface="Arial" pitchFamily="34" charset="0"/>
              <a:buChar char="•"/>
            </a:pPr>
            <a:r>
              <a:rPr lang="en-US" sz="2000" dirty="0">
                <a:latin typeface="Arial" pitchFamily="34" charset="0"/>
                <a:ea typeface="+mj-ea"/>
                <a:cs typeface="Arial" pitchFamily="34" charset="0"/>
              </a:rPr>
              <a:t>  in the </a:t>
            </a:r>
            <a:r>
              <a:rPr lang="en-US" sz="2000" b="1" dirty="0">
                <a:latin typeface="Arial" pitchFamily="34" charset="0"/>
                <a:ea typeface="+mj-ea"/>
                <a:cs typeface="Arial" pitchFamily="34" charset="0"/>
              </a:rPr>
              <a:t>ORDER BY</a:t>
            </a:r>
            <a:r>
              <a:rPr lang="en-US" sz="2000" dirty="0">
                <a:latin typeface="Arial" pitchFamily="34" charset="0"/>
                <a:ea typeface="+mj-ea"/>
                <a:cs typeface="Arial" pitchFamily="34" charset="0"/>
              </a:rPr>
              <a:t> clause.</a:t>
            </a:r>
          </a:p>
          <a:p>
            <a:pPr>
              <a:lnSpc>
                <a:spcPct val="150000"/>
              </a:lnSpc>
              <a:buFont typeface="Arial" pitchFamily="34" charset="0"/>
              <a:buChar char="•"/>
            </a:pPr>
            <a:r>
              <a:rPr lang="en-US" sz="2000" dirty="0">
                <a:latin typeface="Arial" pitchFamily="34" charset="0"/>
                <a:ea typeface="+mj-ea"/>
                <a:cs typeface="Arial" pitchFamily="34" charset="0"/>
              </a:rPr>
              <a:t>  and in the </a:t>
            </a:r>
            <a:r>
              <a:rPr lang="en-US" sz="2000" b="1" dirty="0">
                <a:latin typeface="Arial" pitchFamily="34" charset="0"/>
                <a:ea typeface="+mj-ea"/>
                <a:cs typeface="Arial" pitchFamily="34" charset="0"/>
              </a:rPr>
              <a:t>HAVING</a:t>
            </a:r>
            <a:r>
              <a:rPr lang="en-US" sz="2000" dirty="0">
                <a:latin typeface="Arial" pitchFamily="34" charset="0"/>
                <a:ea typeface="+mj-ea"/>
                <a:cs typeface="Arial" pitchFamily="34" charset="0"/>
              </a:rPr>
              <a:t> clause.</a:t>
            </a:r>
          </a:p>
        </p:txBody>
      </p:sp>
      <p:sp>
        <p:nvSpPr>
          <p:cNvPr id="3" name="Rectangle 2"/>
          <p:cNvSpPr/>
          <p:nvPr/>
        </p:nvSpPr>
        <p:spPr>
          <a:xfrm>
            <a:off x="1752372" y="5156539"/>
            <a:ext cx="8685669" cy="1015663"/>
          </a:xfrm>
          <a:prstGeom prst="rect">
            <a:avLst/>
          </a:prstGeom>
          <a:solidFill>
            <a:schemeClr val="bg1"/>
          </a:solidFill>
        </p:spPr>
        <p:txBody>
          <a:bodyPr wrap="square">
            <a:spAutoFit/>
          </a:bodyPr>
          <a:lstStyle/>
          <a:p>
            <a:r>
              <a:rPr lang="en-IN" sz="2000" dirty="0">
                <a:solidFill>
                  <a:srgbClr val="242729"/>
                </a:solidFill>
                <a:latin typeface="Segoe UI Light" panose="020B0502040204020203" pitchFamily="34" charset="0"/>
                <a:cs typeface="Segoe UI Light" panose="020B0502040204020203" pitchFamily="34" charset="0"/>
              </a:rPr>
              <a:t>"An aggregate may </a:t>
            </a:r>
            <a:r>
              <a:rPr lang="en-IN" sz="2000" b="1" i="1" dirty="0">
                <a:solidFill>
                  <a:srgbClr val="C00000"/>
                </a:solidFill>
                <a:latin typeface="Segoe UI Light" panose="020B0502040204020203" pitchFamily="34" charset="0"/>
                <a:cs typeface="Segoe UI Light" panose="020B0502040204020203" pitchFamily="34" charset="0"/>
              </a:rPr>
              <a:t>not</a:t>
            </a:r>
            <a:r>
              <a:rPr lang="en-IN" sz="2000" dirty="0">
                <a:solidFill>
                  <a:srgbClr val="242729"/>
                </a:solidFill>
                <a:latin typeface="Segoe UI Light" panose="020B0502040204020203" pitchFamily="34" charset="0"/>
                <a:cs typeface="Segoe UI Light" panose="020B0502040204020203" pitchFamily="34" charset="0"/>
              </a:rPr>
              <a:t> appear in the </a:t>
            </a:r>
            <a:r>
              <a:rPr lang="en-IN" sz="2000" b="1" i="1" dirty="0">
                <a:solidFill>
                  <a:srgbClr val="C00000"/>
                </a:solidFill>
                <a:latin typeface="Segoe UI Light" panose="020B0502040204020203" pitchFamily="34" charset="0"/>
                <a:cs typeface="Segoe UI Light" panose="020B0502040204020203" pitchFamily="34" charset="0"/>
              </a:rPr>
              <a:t>WHERE clause</a:t>
            </a:r>
            <a:r>
              <a:rPr lang="en-IN" sz="2000" dirty="0">
                <a:solidFill>
                  <a:srgbClr val="242729"/>
                </a:solidFill>
                <a:latin typeface="Segoe UI Light" panose="020B0502040204020203" pitchFamily="34" charset="0"/>
                <a:cs typeface="Segoe UI Light" panose="020B0502040204020203" pitchFamily="34" charset="0"/>
              </a:rPr>
              <a:t> unless it is in a subquery contained in a HAVING clause or a select list, and the column being aggregated is an outer reference"</a:t>
            </a:r>
            <a:endParaRPr lang="en-IN" sz="2000" dirty="0">
              <a:latin typeface="Segoe UI Light" panose="020B0502040204020203" pitchFamily="34" charset="0"/>
              <a:cs typeface="Segoe UI Light" panose="020B0502040204020203" pitchFamily="34" charset="0"/>
            </a:endParaRPr>
          </a:p>
        </p:txBody>
      </p:sp>
      <p:grpSp>
        <p:nvGrpSpPr>
          <p:cNvPr id="5" name="Group 7"/>
          <p:cNvGrpSpPr/>
          <p:nvPr/>
        </p:nvGrpSpPr>
        <p:grpSpPr>
          <a:xfrm>
            <a:off x="1752372" y="3173682"/>
            <a:ext cx="8685669" cy="1322119"/>
            <a:chOff x="208808" y="3402281"/>
            <a:chExt cx="7434262" cy="1626919"/>
          </a:xfrm>
        </p:grpSpPr>
        <p:pic>
          <p:nvPicPr>
            <p:cNvPr id="6" name="Picture 5"/>
            <p:cNvPicPr>
              <a:picLocks noChangeAspect="1"/>
            </p:cNvPicPr>
            <p:nvPr/>
          </p:nvPicPr>
          <p:blipFill>
            <a:blip r:embed="rId2" cstate="print"/>
            <a:stretch>
              <a:fillRect/>
            </a:stretch>
          </p:blipFill>
          <p:spPr>
            <a:xfrm>
              <a:off x="228600" y="3402281"/>
              <a:ext cx="4572000" cy="733567"/>
            </a:xfrm>
            <a:prstGeom prst="rect">
              <a:avLst/>
            </a:prstGeom>
          </p:spPr>
        </p:pic>
        <p:pic>
          <p:nvPicPr>
            <p:cNvPr id="7" name="Picture 6"/>
            <p:cNvPicPr>
              <a:picLocks noChangeAspect="1"/>
            </p:cNvPicPr>
            <p:nvPr/>
          </p:nvPicPr>
          <p:blipFill>
            <a:blip r:embed="rId3" cstate="print"/>
            <a:stretch>
              <a:fillRect/>
            </a:stretch>
          </p:blipFill>
          <p:spPr>
            <a:xfrm>
              <a:off x="208808" y="4326592"/>
              <a:ext cx="7434262" cy="702608"/>
            </a:xfrm>
            <a:prstGeom prst="rect">
              <a:avLst/>
            </a:prstGeom>
          </p:spPr>
        </p:pic>
      </p:grpSp>
    </p:spTree>
    <p:extLst>
      <p:ext uri="{BB962C8B-B14F-4D97-AF65-F5344CB8AC3E}">
        <p14:creationId xmlns:p14="http://schemas.microsoft.com/office/powerpoint/2010/main" val="1373187769"/>
      </p:ext>
    </p:extLst>
  </p:cSld>
  <p:clrMapOvr>
    <a:masterClrMapping/>
  </p:clrMapOvr>
  <p:transition/>
</p:sld>
</file>

<file path=ppt/slides/slide1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9" name="Rectangle 8"/>
          <p:cNvSpPr/>
          <p:nvPr/>
        </p:nvSpPr>
        <p:spPr>
          <a:xfrm>
            <a:off x="1755341" y="1219202"/>
            <a:ext cx="8685669" cy="2062103"/>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JOB</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SAL </a:t>
            </a:r>
            <a:r>
              <a:rPr lang="en-US" dirty="0">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1001</a:t>
            </a:r>
            <a:r>
              <a:rPr lang="en-IN"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US" dirty="0">
                <a:latin typeface="Arial" panose="020B0604020202020204" pitchFamily="34" charset="0"/>
                <a:ea typeface="Times New Roman" panose="02020603050405020304" pitchFamily="18" charset="0"/>
              </a:rPr>
              <a:t>JOB</a:t>
            </a:r>
            <a:r>
              <a:rPr lang="en-IN" dirty="0">
                <a:latin typeface="Arial" panose="020B0604020202020204" pitchFamily="34" charset="0"/>
                <a:ea typeface="Times New Roman" panose="02020603050405020304" pitchFamily="18" charset="0"/>
              </a:rPr>
              <a:t>;</a:t>
            </a:r>
          </a:p>
          <a:p>
            <a:endParaRPr lang="en-IN" dirty="0">
              <a:solidFill>
                <a:srgbClr val="DD4A68"/>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a:t>
            </a:r>
            <a:r>
              <a:rPr lang="en-US" dirty="0">
                <a:latin typeface="Arial" panose="020B0604020202020204" pitchFamily="34" charset="0"/>
                <a:ea typeface="Times New Roman" panose="02020603050405020304" pitchFamily="18" charset="0"/>
              </a:rPr>
              <a:t>OB</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IN"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//error</a:t>
            </a:r>
            <a:endParaRPr lang="en-IN" dirty="0">
              <a:solidFill>
                <a:srgbClr val="92D050"/>
              </a:solidFill>
              <a:latin typeface="Arial" panose="020B0604020202020204" pitchFamily="34" charset="0"/>
              <a:ea typeface="Times New Roman" panose="02020603050405020304" pitchFamily="18" charset="0"/>
            </a:endParaRPr>
          </a:p>
          <a:p>
            <a:endParaRPr lang="en-IN" dirty="0">
              <a:solidFill>
                <a:srgbClr val="DD4A68"/>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JO</a:t>
            </a:r>
            <a:r>
              <a:rPr lang="en-US" dirty="0">
                <a:latin typeface="Arial" panose="020B0604020202020204" pitchFamily="34" charset="0"/>
                <a:ea typeface="Times New Roman" panose="02020603050405020304" pitchFamily="18" charset="0"/>
              </a:rPr>
              <a:t>B</a:t>
            </a:r>
            <a:r>
              <a:rPr lang="en-IN" dirty="0">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1001</a:t>
            </a:r>
            <a:r>
              <a:rPr lang="en-IN"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ea typeface="Times New Roman" panose="02020603050405020304" pitchFamily="18" charset="0"/>
              </a:rPr>
              <a:t> SAL +</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1001</a:t>
            </a:r>
            <a:r>
              <a:rPr lang="en-IN" dirty="0">
                <a:latin typeface="Arial" panose="020B0604020202020204" pitchFamily="34" charset="0"/>
                <a:ea typeface="Times New Roman" panose="02020603050405020304" pitchFamily="18" charset="0"/>
              </a:rPr>
              <a:t>;</a:t>
            </a:r>
          </a:p>
          <a:p>
            <a:endParaRPr lang="en-US" dirty="0">
              <a:solidFill>
                <a:srgbClr val="0077AA"/>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ENAM</a:t>
            </a:r>
            <a:r>
              <a:rPr lang="en-IN" dirty="0">
                <a:latin typeface="Arial" panose="020B0604020202020204" pitchFamily="34" charset="0"/>
                <a:ea typeface="Times New Roman" panose="02020603050405020304" pitchFamily="18" charset="0"/>
              </a:rPr>
              <a:t>E,</a:t>
            </a:r>
            <a:r>
              <a:rPr lang="en-IN" dirty="0">
                <a:solidFill>
                  <a:srgbClr val="DD4A68"/>
                </a:solidFill>
                <a:latin typeface="Arial" panose="020B0604020202020204" pitchFamily="34" charset="0"/>
                <a:ea typeface="Times New Roman" panose="02020603050405020304" pitchFamily="18" charset="0"/>
              </a:rPr>
              <a:t> LENGTH</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ENAME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R1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IN" dirty="0">
                <a:latin typeface="Arial" panose="020B0604020202020204" pitchFamily="34" charset="0"/>
                <a:ea typeface="Times New Roman" panose="02020603050405020304" pitchFamily="18" charset="0"/>
              </a:rPr>
              <a:t>R1;</a:t>
            </a:r>
          </a:p>
        </p:txBody>
      </p:sp>
      <p:sp>
        <p:nvSpPr>
          <p:cNvPr id="10" name="Rectangle 9"/>
          <p:cNvSpPr/>
          <p:nvPr/>
        </p:nvSpPr>
        <p:spPr>
          <a:xfrm>
            <a:off x="1734561" y="717454"/>
            <a:ext cx="1261720"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Examples:</a:t>
            </a:r>
            <a:endParaRPr lang="en-IN" dirty="0"/>
          </a:p>
        </p:txBody>
      </p:sp>
      <p:sp>
        <p:nvSpPr>
          <p:cNvPr id="3" name="Rectangle 2"/>
          <p:cNvSpPr/>
          <p:nvPr/>
        </p:nvSpPr>
        <p:spPr>
          <a:xfrm>
            <a:off x="1599994" y="3915728"/>
            <a:ext cx="6089336" cy="1107996"/>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'ONLY_FULL_GROUP_BY';</a:t>
            </a:r>
          </a:p>
        </p:txBody>
      </p:sp>
    </p:spTree>
    <p:extLst>
      <p:ext uri="{BB962C8B-B14F-4D97-AF65-F5344CB8AC3E}">
        <p14:creationId xmlns:p14="http://schemas.microsoft.com/office/powerpoint/2010/main" val="4003192139"/>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371602"/>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MySQL</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sp>
        <p:nvSpPr>
          <p:cNvPr id="2" name="Rectangle 1"/>
          <p:cNvSpPr/>
          <p:nvPr/>
        </p:nvSpPr>
        <p:spPr>
          <a:xfrm>
            <a:off x="1752372"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19017" y="3979638"/>
            <a:ext cx="4202657" cy="2185666"/>
          </a:xfrm>
          <a:prstGeom prst="rect">
            <a:avLst/>
          </a:prstGeom>
        </p:spPr>
      </p:pic>
      <p:sp>
        <p:nvSpPr>
          <p:cNvPr id="5" name="TextBox 4"/>
          <p:cNvSpPr txBox="1"/>
          <p:nvPr/>
        </p:nvSpPr>
        <p:spPr>
          <a:xfrm>
            <a:off x="190550" y="3687476"/>
            <a:ext cx="8109987" cy="1384995"/>
          </a:xfrm>
          <a:prstGeom prst="rect">
            <a:avLst/>
          </a:prstGeom>
          <a:noFill/>
        </p:spPr>
        <p:txBody>
          <a:bodyPr wrap="square" rtlCol="0">
            <a:spAutoFit/>
          </a:bodyPr>
          <a:lstStyle/>
          <a:p>
            <a:pPr algn="just"/>
            <a:r>
              <a:rPr lang="en-IN" sz="2000" dirty="0"/>
              <a:t>When you use MySQL, you’re actually using at least two programmes. One program is the MySQL server </a:t>
            </a:r>
            <a:r>
              <a:rPr lang="en-IN" sz="2800" dirty="0"/>
              <a:t>(</a:t>
            </a:r>
            <a:r>
              <a:rPr lang="en-IN" sz="3200" i="1" dirty="0">
                <a:solidFill>
                  <a:srgbClr val="FF0000"/>
                </a:solidFill>
              </a:rPr>
              <a:t>mysqld</a:t>
            </a:r>
            <a:r>
              <a:rPr lang="en-IN" sz="2800" dirty="0"/>
              <a:t>)</a:t>
            </a:r>
            <a:r>
              <a:rPr lang="en-IN" sz="2000" i="1" dirty="0"/>
              <a:t> </a:t>
            </a:r>
            <a:r>
              <a:rPr lang="en-IN" sz="2000" dirty="0"/>
              <a:t>and other program is client program </a:t>
            </a:r>
            <a:r>
              <a:rPr lang="en-IN" sz="2800" dirty="0"/>
              <a:t>(</a:t>
            </a:r>
            <a:r>
              <a:rPr lang="en-IN" sz="3200" i="1" dirty="0">
                <a:solidFill>
                  <a:srgbClr val="FF0000"/>
                </a:solidFill>
              </a:rPr>
              <a:t>mysql</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3379809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3" name="Rectangle 2"/>
          <p:cNvSpPr/>
          <p:nvPr/>
        </p:nvSpPr>
        <p:spPr>
          <a:xfrm>
            <a:off x="1676182" y="228602"/>
            <a:ext cx="8838049" cy="1015663"/>
          </a:xfrm>
          <a:prstGeom prst="rect">
            <a:avLst/>
          </a:prstGeom>
          <a:solidFill>
            <a:schemeClr val="bg1"/>
          </a:solidFill>
        </p:spPr>
        <p:txBody>
          <a:bodyPr wrap="square">
            <a:spAutoFit/>
          </a:bodyPr>
          <a:lstStyle/>
          <a:p>
            <a:r>
              <a:rPr lang="en-IN" sz="2000" dirty="0">
                <a:latin typeface="Segoe UI Light" panose="020B0502040204020203" pitchFamily="34" charset="0"/>
                <a:cs typeface="Segoe UI Light" panose="020B0502040204020203" pitchFamily="34" charset="0"/>
              </a:rPr>
              <a:t>The </a:t>
            </a:r>
            <a:r>
              <a:rPr lang="en-IN" sz="2000" b="1" i="1" dirty="0">
                <a:latin typeface="Segoe UI Light" panose="020B0502040204020203" pitchFamily="34" charset="0"/>
                <a:cs typeface="Segoe UI Light" panose="020B0502040204020203" pitchFamily="34" charset="0"/>
              </a:rPr>
              <a:t>HAVING</a:t>
            </a:r>
            <a:r>
              <a:rPr lang="en-IN" sz="2000" dirty="0">
                <a:latin typeface="Segoe UI Light" panose="020B0502040204020203" pitchFamily="34" charset="0"/>
                <a:cs typeface="Segoe UI Light" panose="020B0502040204020203" pitchFamily="34" charset="0"/>
              </a:rPr>
              <a:t> clause is often used with the </a:t>
            </a:r>
            <a:r>
              <a:rPr lang="en-IN" sz="2000" b="1" i="1" dirty="0">
                <a:latin typeface="Segoe UI Light" panose="020B0502040204020203" pitchFamily="34" charset="0"/>
                <a:cs typeface="Segoe UI Light" panose="020B0502040204020203" pitchFamily="34" charset="0"/>
              </a:rPr>
              <a:t>GROUP</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BY</a:t>
            </a:r>
            <a:r>
              <a:rPr lang="en-IN" sz="2000" dirty="0">
                <a:latin typeface="Segoe UI Light" panose="020B0502040204020203" pitchFamily="34" charset="0"/>
                <a:cs typeface="Segoe UI Light" panose="020B0502040204020203" pitchFamily="34" charset="0"/>
              </a:rPr>
              <a:t> clause to filter groups based on a specified condition. If the </a:t>
            </a:r>
            <a:r>
              <a:rPr lang="en-IN" sz="2000" b="1" i="1" dirty="0">
                <a:latin typeface="Segoe UI Light" panose="020B0502040204020203" pitchFamily="34" charset="0"/>
                <a:cs typeface="Segoe UI Light" panose="020B0502040204020203" pitchFamily="34" charset="0"/>
              </a:rPr>
              <a:t>GROUP</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BY</a:t>
            </a:r>
            <a:r>
              <a:rPr lang="en-IN" sz="2000" dirty="0">
                <a:latin typeface="Segoe UI Light" panose="020B0502040204020203" pitchFamily="34" charset="0"/>
                <a:cs typeface="Segoe UI Light" panose="020B0502040204020203" pitchFamily="34" charset="0"/>
              </a:rPr>
              <a:t> clause is omitted, the </a:t>
            </a:r>
            <a:r>
              <a:rPr lang="en-IN" sz="2000" b="1" dirty="0">
                <a:latin typeface="Segoe UI Light" panose="020B0502040204020203" pitchFamily="34" charset="0"/>
                <a:cs typeface="Segoe UI Light" panose="020B0502040204020203" pitchFamily="34" charset="0"/>
              </a:rPr>
              <a:t>HAVING clause behaves like the WHERE clause.</a:t>
            </a:r>
          </a:p>
        </p:txBody>
      </p:sp>
      <p:sp>
        <p:nvSpPr>
          <p:cNvPr id="4" name="Rectangle 3"/>
          <p:cNvSpPr/>
          <p:nvPr/>
        </p:nvSpPr>
        <p:spPr>
          <a:xfrm>
            <a:off x="4419025" y="1371602"/>
            <a:ext cx="6247587"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pic>
        <p:nvPicPr>
          <p:cNvPr id="7" name="Picture 6"/>
          <p:cNvPicPr>
            <a:picLocks noChangeAspect="1"/>
          </p:cNvPicPr>
          <p:nvPr/>
        </p:nvPicPr>
        <p:blipFill>
          <a:blip r:embed="rId2" cstate="print"/>
          <a:stretch>
            <a:fillRect/>
          </a:stretch>
        </p:blipFill>
        <p:spPr>
          <a:xfrm>
            <a:off x="1904752" y="3272917"/>
            <a:ext cx="8380909" cy="685994"/>
          </a:xfrm>
          <a:prstGeom prst="rect">
            <a:avLst/>
          </a:prstGeom>
        </p:spPr>
      </p:pic>
    </p:spTree>
    <p:extLst>
      <p:ext uri="{BB962C8B-B14F-4D97-AF65-F5344CB8AC3E}">
        <p14:creationId xmlns:p14="http://schemas.microsoft.com/office/powerpoint/2010/main" val="3272451836"/>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HAVING</a:t>
            </a:r>
            <a:endParaRPr lang="en-IN" sz="3200" b="1" i="1" dirty="0">
              <a:latin typeface="Arial" pitchFamily="34" charset="0"/>
              <a:cs typeface="Arial" pitchFamily="34" charset="0"/>
            </a:endParaRPr>
          </a:p>
        </p:txBody>
      </p:sp>
      <p:sp>
        <p:nvSpPr>
          <p:cNvPr id="4" name="Rectangle 3"/>
          <p:cNvSpPr/>
          <p:nvPr/>
        </p:nvSpPr>
        <p:spPr>
          <a:xfrm>
            <a:off x="1676182" y="2928372"/>
            <a:ext cx="8838049" cy="1477328"/>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[GROUP BY {col_name | expr | position} [ASC | DESC], ... [WITH ROLLUP]]</a:t>
            </a:r>
          </a:p>
          <a:p>
            <a:pPr>
              <a:lnSpc>
                <a:spcPct val="150000"/>
              </a:lnSpc>
            </a:pPr>
            <a:r>
              <a:rPr lang="en-US" sz="2000" dirty="0">
                <a:solidFill>
                  <a:srgbClr val="0077AA"/>
                </a:solidFill>
                <a:latin typeface="Liberation Mono"/>
              </a:rPr>
              <a:t>[HAVING where_condition]</a:t>
            </a:r>
          </a:p>
        </p:txBody>
      </p:sp>
      <p:sp>
        <p:nvSpPr>
          <p:cNvPr id="2" name="Rectangle 1"/>
          <p:cNvSpPr/>
          <p:nvPr/>
        </p:nvSpPr>
        <p:spPr>
          <a:xfrm>
            <a:off x="1676182" y="703185"/>
            <a:ext cx="8838049"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MySQL</a:t>
            </a:r>
            <a:r>
              <a:rPr lang="en-IN" b="1" dirty="0">
                <a:latin typeface="Arial" panose="020B0604020202020204" pitchFamily="34" charset="0"/>
                <a:cs typeface="Arial" panose="020B0604020202020204" pitchFamily="34" charset="0"/>
              </a:rPr>
              <a:t> HAVING clause</a:t>
            </a:r>
            <a:r>
              <a:rPr lang="en-IN" dirty="0">
                <a:latin typeface="Arial" panose="020B0604020202020204" pitchFamily="34" charset="0"/>
                <a:cs typeface="Arial" panose="020B0604020202020204" pitchFamily="34" charset="0"/>
              </a:rPr>
              <a:t> is used in the SELECT statement to specify filter conditions for a group of rows. </a:t>
            </a:r>
            <a:r>
              <a:rPr lang="en-IN" b="1" dirty="0">
                <a:latin typeface="Arial" panose="020B0604020202020204" pitchFamily="34" charset="0"/>
                <a:cs typeface="Arial" panose="020B0604020202020204" pitchFamily="34" charset="0"/>
              </a:rPr>
              <a:t>HAVING clause</a:t>
            </a:r>
            <a:r>
              <a:rPr lang="en-IN" dirty="0">
                <a:latin typeface="Arial" panose="020B0604020202020204" pitchFamily="34" charset="0"/>
                <a:cs typeface="Arial" panose="020B0604020202020204" pitchFamily="34" charset="0"/>
              </a:rPr>
              <a:t> is often used with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 When using with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 we can apply a filter condition to the columns that appear in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a:t>
            </a:r>
            <a:endParaRPr lang="en-IN" b="1" dirty="0">
              <a:latin typeface="Arial" panose="020B0604020202020204" pitchFamily="34" charset="0"/>
              <a:cs typeface="Arial" panose="020B0604020202020204" pitchFamily="34" charset="0"/>
            </a:endParaRPr>
          </a:p>
        </p:txBody>
      </p:sp>
      <p:sp>
        <p:nvSpPr>
          <p:cNvPr id="3" name="Rectangle 2"/>
          <p:cNvSpPr/>
          <p:nvPr/>
        </p:nvSpPr>
        <p:spPr>
          <a:xfrm>
            <a:off x="1676182" y="2099848"/>
            <a:ext cx="8838049" cy="646331"/>
          </a:xfrm>
          <a:prstGeom prst="rect">
            <a:avLst/>
          </a:prstGeom>
          <a:solidFill>
            <a:schemeClr val="bg1"/>
          </a:solidFill>
        </p:spPr>
        <p:txBody>
          <a:bodyPr wrap="square">
            <a:spAutoFit/>
          </a:bodyPr>
          <a:lstStyle/>
          <a:p>
            <a:r>
              <a:rPr lang="en-US" dirty="0">
                <a:latin typeface="Arial" pitchFamily="34" charset="0"/>
                <a:ea typeface="+mj-ea"/>
                <a:cs typeface="Arial" pitchFamily="34" charset="0"/>
              </a:rPr>
              <a:t>If the </a:t>
            </a:r>
            <a:r>
              <a:rPr lang="en-US" b="1" i="1" dirty="0">
                <a:latin typeface="Arial" pitchFamily="34" charset="0"/>
                <a:ea typeface="+mj-ea"/>
                <a:cs typeface="Arial" pitchFamily="34" charset="0"/>
              </a:rPr>
              <a:t>GROUP</a:t>
            </a:r>
            <a:r>
              <a:rPr lang="en-US" dirty="0">
                <a:latin typeface="Arial" pitchFamily="34" charset="0"/>
                <a:ea typeface="+mj-ea"/>
                <a:cs typeface="Arial" pitchFamily="34" charset="0"/>
              </a:rPr>
              <a:t> </a:t>
            </a:r>
            <a:r>
              <a:rPr lang="en-US" b="1" i="1" dirty="0">
                <a:latin typeface="Arial" pitchFamily="34" charset="0"/>
                <a:ea typeface="+mj-ea"/>
                <a:cs typeface="Arial" pitchFamily="34" charset="0"/>
              </a:rPr>
              <a:t>BY</a:t>
            </a:r>
            <a:r>
              <a:rPr lang="en-US" dirty="0">
                <a:latin typeface="Arial" pitchFamily="34" charset="0"/>
                <a:ea typeface="+mj-ea"/>
                <a:cs typeface="Arial" pitchFamily="34" charset="0"/>
              </a:rPr>
              <a:t> clause is omitted, the </a:t>
            </a:r>
            <a:r>
              <a:rPr lang="en-US" b="1" i="1" dirty="0">
                <a:latin typeface="Arial" pitchFamily="34" charset="0"/>
                <a:ea typeface="+mj-ea"/>
                <a:cs typeface="Arial" pitchFamily="34" charset="0"/>
              </a:rPr>
              <a:t>HAVING</a:t>
            </a:r>
            <a:r>
              <a:rPr lang="en-US" dirty="0">
                <a:latin typeface="Arial" pitchFamily="34" charset="0"/>
                <a:ea typeface="+mj-ea"/>
                <a:cs typeface="Arial" pitchFamily="34" charset="0"/>
              </a:rPr>
              <a:t> clause behaves like the </a:t>
            </a:r>
            <a:r>
              <a:rPr lang="en-US" b="1" i="1" dirty="0">
                <a:latin typeface="Arial" pitchFamily="34" charset="0"/>
                <a:ea typeface="+mj-ea"/>
                <a:cs typeface="Arial" pitchFamily="34" charset="0"/>
              </a:rPr>
              <a:t>WHERE</a:t>
            </a:r>
            <a:r>
              <a:rPr lang="en-US" dirty="0">
                <a:latin typeface="Arial" pitchFamily="34" charset="0"/>
                <a:ea typeface="+mj-ea"/>
                <a:cs typeface="Arial" pitchFamily="34" charset="0"/>
              </a:rPr>
              <a:t> clause.</a:t>
            </a:r>
            <a:endParaRPr lang="en-IN" dirty="0">
              <a:latin typeface="Arial" pitchFamily="34" charset="0"/>
              <a:ea typeface="+mj-ea"/>
              <a:cs typeface="Arial" pitchFamily="34" charset="0"/>
            </a:endParaRPr>
          </a:p>
        </p:txBody>
      </p:sp>
    </p:spTree>
    <p:extLst>
      <p:ext uri="{BB962C8B-B14F-4D97-AF65-F5344CB8AC3E}">
        <p14:creationId xmlns:p14="http://schemas.microsoft.com/office/powerpoint/2010/main" val="1150085203"/>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752372" y="2362200"/>
            <a:ext cx="8685669"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014252096"/>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WHERE and HAVING clause</a:t>
            </a:r>
            <a:endParaRPr lang="en-IN" sz="3200" b="1" i="1" dirty="0">
              <a:latin typeface="Arial" pitchFamily="34" charset="0"/>
              <a:cs typeface="Arial" pitchFamily="34" charset="0"/>
            </a:endParaRPr>
          </a:p>
        </p:txBody>
      </p:sp>
      <p:sp>
        <p:nvSpPr>
          <p:cNvPr id="6" name="Rectangle 5"/>
          <p:cNvSpPr/>
          <p:nvPr/>
        </p:nvSpPr>
        <p:spPr>
          <a:xfrm>
            <a:off x="1676182" y="838202"/>
            <a:ext cx="8838049" cy="2585323"/>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b="1" i="1"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b="1" i="1"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b="1" i="1"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b="1" i="1" dirty="0">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before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b="1" i="1" dirty="0">
                <a:solidFill>
                  <a:srgbClr val="0070C0"/>
                </a:solidFill>
                <a:latin typeface="Arial" panose="020B0604020202020204" pitchFamily="34" charset="0"/>
                <a:cs typeface="Arial" panose="020B0604020202020204" pitchFamily="34" charset="0"/>
              </a:rPr>
              <a:t>SUM , MIN, MAX, AVG</a:t>
            </a:r>
            <a:r>
              <a:rPr lang="en-IN" dirty="0">
                <a:latin typeface="Arial" panose="020B0604020202020204" pitchFamily="34" charset="0"/>
                <a:cs typeface="Arial" panose="020B0604020202020204" pitchFamily="34" charset="0"/>
              </a:rPr>
              <a:t> and </a:t>
            </a:r>
            <a:r>
              <a:rPr lang="en-IN" b="1" i="1" dirty="0">
                <a:solidFill>
                  <a:srgbClr val="0070C0"/>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2118955452"/>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241882995"/>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3" name="Rectangle 2"/>
          <p:cNvSpPr/>
          <p:nvPr/>
        </p:nvSpPr>
        <p:spPr>
          <a:xfrm>
            <a:off x="1676182" y="847666"/>
            <a:ext cx="8838049" cy="5324535"/>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A user variable name can contain other characters if you quote it as a string or identifier (for example, @'my-</a:t>
            </a:r>
            <a:r>
              <a:rPr lang="en-IN" sz="2000" dirty="0" err="1">
                <a:latin typeface="Arial" panose="020B0604020202020204" pitchFamily="34" charset="0"/>
                <a:cs typeface="Arial" panose="020B0604020202020204" pitchFamily="34" charset="0"/>
              </a:rPr>
              <a:t>var</a:t>
            </a:r>
            <a:r>
              <a:rPr lang="en-IN" sz="2000" dirty="0">
                <a:latin typeface="Arial" panose="020B0604020202020204" pitchFamily="34" charset="0"/>
                <a:cs typeface="Arial" panose="020B0604020202020204" pitchFamily="34" charset="0"/>
              </a:rPr>
              <a:t>', @"my-</a:t>
            </a:r>
            <a:r>
              <a:rPr lang="en-IN" sz="2000" dirty="0" err="1">
                <a:latin typeface="Arial" panose="020B0604020202020204" pitchFamily="34" charset="0"/>
                <a:cs typeface="Arial" panose="020B0604020202020204" pitchFamily="34" charset="0"/>
              </a:rPr>
              <a:t>var</a:t>
            </a:r>
            <a:r>
              <a:rPr lang="en-IN" sz="2000" dirty="0">
                <a:latin typeface="Arial" panose="020B0604020202020204" pitchFamily="34" charset="0"/>
                <a:cs typeface="Arial" panose="020B0604020202020204" pitchFamily="34" charset="0"/>
              </a:rPr>
              <a:t>", or @`my-</a:t>
            </a:r>
            <a:r>
              <a:rPr lang="en-IN" sz="2000" dirty="0" err="1">
                <a:latin typeface="Arial" panose="020B0604020202020204" pitchFamily="34" charset="0"/>
                <a:cs typeface="Arial" panose="020B0604020202020204" pitchFamily="34" charset="0"/>
              </a:rPr>
              <a:t>var</a:t>
            </a:r>
            <a:r>
              <a:rPr lang="en-IN" sz="20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If you refer to a variable that has not been initialized, it has a value of NULL and a type of string.</a:t>
            </a:r>
          </a:p>
        </p:txBody>
      </p:sp>
    </p:spTree>
    <p:extLst>
      <p:ext uri="{BB962C8B-B14F-4D97-AF65-F5344CB8AC3E}">
        <p14:creationId xmlns:p14="http://schemas.microsoft.com/office/powerpoint/2010/main" val="2748523064"/>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2" name="Rectangle 1"/>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4" name="Rectangle 3"/>
          <p:cNvSpPr/>
          <p:nvPr/>
        </p:nvSpPr>
        <p:spPr>
          <a:xfrm>
            <a:off x="1676182" y="2032496"/>
            <a:ext cx="8838049" cy="400110"/>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For SET, either </a:t>
            </a:r>
            <a:r>
              <a:rPr lang="en-IN" sz="2000" b="1" dirty="0">
                <a:solidFill>
                  <a:srgbClr val="FF0000"/>
                </a:solidFill>
                <a:latin typeface="Arial" panose="020B0604020202020204" pitchFamily="34" charset="0"/>
                <a:cs typeface="Arial" panose="020B0604020202020204" pitchFamily="34" charset="0"/>
              </a:rPr>
              <a:t>= </a:t>
            </a:r>
            <a:r>
              <a:rPr lang="en-IN" sz="2000" b="1" dirty="0">
                <a:latin typeface="Arial" panose="020B0604020202020204" pitchFamily="34" charset="0"/>
                <a:cs typeface="Arial" panose="020B0604020202020204" pitchFamily="34" charset="0"/>
              </a:rPr>
              <a:t>or </a:t>
            </a:r>
            <a:r>
              <a:rPr lang="en-IN" sz="2000" b="1" dirty="0">
                <a:solidFill>
                  <a:srgbClr val="FF0000"/>
                </a:solidFill>
                <a:latin typeface="Arial" panose="020B0604020202020204" pitchFamily="34" charset="0"/>
                <a:cs typeface="Arial" panose="020B0604020202020204" pitchFamily="34" charset="0"/>
              </a:rPr>
              <a:t>:=</a:t>
            </a:r>
            <a:r>
              <a:rPr lang="en-IN" sz="2000" b="1" dirty="0">
                <a:latin typeface="Arial" panose="020B0604020202020204" pitchFamily="34" charset="0"/>
                <a:cs typeface="Arial" panose="020B0604020202020204" pitchFamily="34" charset="0"/>
              </a:rPr>
              <a:t> can be used as the assignment operator.</a:t>
            </a:r>
          </a:p>
        </p:txBody>
      </p:sp>
      <p:sp>
        <p:nvSpPr>
          <p:cNvPr id="7" name="Rectangle 6"/>
          <p:cNvSpPr/>
          <p:nvPr/>
        </p:nvSpPr>
        <p:spPr>
          <a:xfrm>
            <a:off x="1676182" y="2565896"/>
            <a:ext cx="883804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assign a value to a user variable in statements (SELECT, …) other than SET. In this case, the assignment operator must be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not =</a:t>
            </a:r>
            <a:r>
              <a:rPr lang="en-IN" dirty="0">
                <a:latin typeface="Arial" panose="020B0604020202020204" pitchFamily="34" charset="0"/>
                <a:cs typeface="Arial" panose="020B0604020202020204" pitchFamily="34" charset="0"/>
              </a:rPr>
              <a:t> because latter is treated as the comparison operator =.</a:t>
            </a:r>
          </a:p>
        </p:txBody>
      </p:sp>
      <p:sp>
        <p:nvSpPr>
          <p:cNvPr id="9" name="Rectangle 8"/>
          <p:cNvSpPr/>
          <p:nvPr/>
        </p:nvSpPr>
        <p:spPr>
          <a:xfrm>
            <a:off x="1641550" y="1524001"/>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10" name="Rectangle 9"/>
          <p:cNvSpPr/>
          <p:nvPr/>
        </p:nvSpPr>
        <p:spPr>
          <a:xfrm>
            <a:off x="1731594" y="3478570"/>
            <a:ext cx="8826175" cy="1754326"/>
          </a:xfrm>
          <a:prstGeom prst="rect">
            <a:avLst/>
          </a:prstGeom>
        </p:spPr>
        <p:txBody>
          <a:bodyPr wrap="square">
            <a:spAutoFit/>
          </a:bodyPr>
          <a:lstStyle/>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669900"/>
                </a:solidFill>
                <a:latin typeface="Liberation Mono"/>
              </a:rPr>
              <a:t>1001</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@v2 </a:t>
            </a:r>
            <a:r>
              <a:rPr lang="en-IN" dirty="0">
                <a:solidFill>
                  <a:srgbClr val="A67F59"/>
                </a:solidFill>
                <a:latin typeface="Liberation Mono"/>
              </a:rPr>
              <a:t>=</a:t>
            </a:r>
            <a:r>
              <a:rPr lang="en-IN" dirty="0">
                <a:solidFill>
                  <a:srgbClr val="EE9900"/>
                </a:solidFill>
                <a:latin typeface="Liberation Mono"/>
              </a:rPr>
              <a:t> </a:t>
            </a:r>
            <a:r>
              <a:rPr lang="en-IN" dirty="0">
                <a:solidFill>
                  <a:srgbClr val="669900"/>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@v3 </a:t>
            </a:r>
            <a:r>
              <a:rPr lang="en-IN" dirty="0">
                <a:solidFill>
                  <a:srgbClr val="A67F59"/>
                </a:solidFill>
                <a:latin typeface="Liberation Mono"/>
              </a:rPr>
              <a:t>=</a:t>
            </a:r>
            <a:r>
              <a:rPr lang="en-IN" dirty="0">
                <a:solidFill>
                  <a:srgbClr val="669900"/>
                </a:solidFill>
                <a:latin typeface="Liberation Mono"/>
              </a:rPr>
              <a:t> 'Saleel'</a:t>
            </a:r>
            <a:r>
              <a:rPr lang="en-IN" dirty="0">
                <a:latin typeface="Liberation Mono"/>
              </a:rPr>
              <a:t>;</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669900"/>
                </a:solidFill>
                <a:latin typeface="Liberation Mono"/>
              </a:rPr>
              <a:t>1001</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@v2 </a:t>
            </a:r>
            <a:r>
              <a:rPr lang="en-IN" dirty="0">
                <a:solidFill>
                  <a:srgbClr val="A67F59"/>
                </a:solidFill>
                <a:latin typeface="Liberation Mono"/>
              </a:rPr>
              <a:t>=</a:t>
            </a:r>
            <a:r>
              <a:rPr lang="en-IN" dirty="0">
                <a:solidFill>
                  <a:srgbClr val="EE9900"/>
                </a:solidFill>
                <a:latin typeface="Liberation Mono"/>
              </a:rPr>
              <a:t> </a:t>
            </a:r>
            <a:r>
              <a:rPr lang="en-IN" dirty="0">
                <a:solidFill>
                  <a:srgbClr val="669900"/>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solidFill>
                  <a:srgbClr val="EE9900"/>
                </a:solidFill>
                <a:latin typeface="Liberation Mono"/>
              </a:rPr>
              <a:t>@v1 </a:t>
            </a:r>
            <a:r>
              <a:rPr lang="en-IN" dirty="0">
                <a:latin typeface="Liberation Mono"/>
              </a:rPr>
              <a:t>+</a:t>
            </a:r>
            <a:r>
              <a:rPr lang="en-IN" dirty="0">
                <a:solidFill>
                  <a:srgbClr val="EE9900"/>
                </a:solidFill>
                <a:latin typeface="Liberation Mono"/>
              </a:rPr>
              <a:t> @v2</a:t>
            </a:r>
            <a:r>
              <a:rPr lang="en-IN" dirty="0">
                <a:latin typeface="Liberation Mono"/>
              </a:rPr>
              <a:t>;</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EE9900"/>
                </a:solidFill>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999999"/>
                </a:solidFill>
                <a:latin typeface="Liberation Mono"/>
              </a:rPr>
              <a:t>,</a:t>
            </a:r>
            <a:r>
              <a:rPr lang="en-IN" dirty="0">
                <a:solidFill>
                  <a:srgbClr val="000000"/>
                </a:solidFill>
                <a:latin typeface="Liberation Mono"/>
              </a:rPr>
              <a:t> </a:t>
            </a:r>
            <a:r>
              <a:rPr lang="en-IN" dirty="0">
                <a:solidFill>
                  <a:srgbClr val="EE9900"/>
                </a:solidFill>
                <a:latin typeface="Liberation Mono"/>
              </a:rPr>
              <a:t>@v2</a:t>
            </a:r>
            <a:r>
              <a:rPr lang="en-IN" dirty="0">
                <a:solidFill>
                  <a:srgbClr val="999999"/>
                </a:solidFill>
                <a:latin typeface="Liberation Mono"/>
              </a:rPr>
              <a:t>,</a:t>
            </a:r>
            <a:r>
              <a:rPr lang="en-IN" dirty="0">
                <a:solidFill>
                  <a:srgbClr val="000000"/>
                </a:solidFill>
                <a:latin typeface="Liberation Mono"/>
              </a:rPr>
              <a:t> </a:t>
            </a:r>
            <a:r>
              <a:rPr lang="en-IN" dirty="0">
                <a:solidFill>
                  <a:srgbClr val="EE9900"/>
                </a:solidFill>
                <a:latin typeface="Liberation Mono"/>
              </a:rPr>
              <a:t>@v3</a:t>
            </a:r>
            <a:r>
              <a:rPr lang="en-IN" dirty="0">
                <a:latin typeface="Liberation Mono"/>
              </a:rPr>
              <a:t>;</a:t>
            </a:r>
            <a:endParaRPr lang="en-IN" dirty="0"/>
          </a:p>
        </p:txBody>
      </p:sp>
      <p:pic>
        <p:nvPicPr>
          <p:cNvPr id="11" name="Picture 10"/>
          <p:cNvPicPr>
            <a:picLocks noChangeAspect="1"/>
          </p:cNvPicPr>
          <p:nvPr/>
        </p:nvPicPr>
        <p:blipFill>
          <a:blip r:embed="rId2" cstate="print"/>
          <a:stretch>
            <a:fillRect/>
          </a:stretch>
        </p:blipFill>
        <p:spPr>
          <a:xfrm>
            <a:off x="1731595" y="5483267"/>
            <a:ext cx="6779388" cy="875871"/>
          </a:xfrm>
          <a:prstGeom prst="rect">
            <a:avLst/>
          </a:prstGeom>
        </p:spPr>
      </p:pic>
    </p:spTree>
    <p:extLst>
      <p:ext uri="{BB962C8B-B14F-4D97-AF65-F5344CB8AC3E}">
        <p14:creationId xmlns:p14="http://schemas.microsoft.com/office/powerpoint/2010/main" val="2032781871"/>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9" name="Rectangle 8"/>
          <p:cNvSpPr/>
          <p:nvPr/>
        </p:nvSpPr>
        <p:spPr>
          <a:xfrm>
            <a:off x="1611866" y="1530579"/>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3" name="Rectangle 2"/>
          <p:cNvSpPr/>
          <p:nvPr/>
        </p:nvSpPr>
        <p:spPr>
          <a:xfrm>
            <a:off x="1611866" y="2200870"/>
            <a:ext cx="8826175" cy="923330"/>
          </a:xfrm>
          <a:prstGeom prst="rect">
            <a:avLst/>
          </a:prstGeom>
        </p:spPr>
        <p:txBody>
          <a:bodyPr wrap="square">
            <a:spAutoFit/>
          </a:bodyPr>
          <a:lstStyle/>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 </a:t>
            </a:r>
            <a:r>
              <a:rPr lang="en-IN" dirty="0">
                <a:solidFill>
                  <a:srgbClr val="A67F59"/>
                </a:solidFill>
                <a:latin typeface="Liberation Mono"/>
              </a:rPr>
              <a:t>=</a:t>
            </a:r>
            <a:r>
              <a:rPr lang="en-IN" dirty="0">
                <a:solidFill>
                  <a:srgbClr val="669900"/>
                </a:solidFill>
                <a:latin typeface="Liberation Mono"/>
              </a:rPr>
              <a:t> 'ENAME'</a:t>
            </a:r>
            <a:r>
              <a:rPr lang="en-IN" dirty="0">
                <a:latin typeface="Liberation Mono"/>
              </a:rPr>
              <a:t>;	 </a:t>
            </a:r>
            <a:r>
              <a:rPr lang="en-IN" dirty="0">
                <a:solidFill>
                  <a:schemeClr val="accent3">
                    <a:lumMod val="50000"/>
                  </a:schemeClr>
                </a:solidFill>
                <a:latin typeface="Liberation Mono"/>
              </a:rPr>
              <a:t>// WHERE ENAME IS COLUMN NAME.</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p:txBody>
      </p:sp>
      <p:sp>
        <p:nvSpPr>
          <p:cNvPr id="11" name="Rectangle 10"/>
          <p:cNvSpPr/>
          <p:nvPr/>
        </p:nvSpPr>
        <p:spPr>
          <a:xfrm>
            <a:off x="1523801" y="734512"/>
            <a:ext cx="8914240" cy="646331"/>
          </a:xfrm>
          <a:prstGeom prst="rect">
            <a:avLst/>
          </a:prstGeom>
        </p:spPr>
        <p:txBody>
          <a:bodyPr wrap="square">
            <a:spAutoFit/>
          </a:bodyPr>
          <a:lstStyle/>
          <a:p>
            <a:r>
              <a:rPr lang="en-IN" dirty="0">
                <a:solidFill>
                  <a:srgbClr val="008080"/>
                </a:solidFill>
                <a:latin typeface="Arial" panose="020B0604020202020204" pitchFamily="34" charset="0"/>
                <a:cs typeface="Arial" panose="020B0604020202020204" pitchFamily="34" charset="0"/>
              </a:rPr>
              <a:t>User variables are intended to provide data values. They cannot be used directly in an SQL statement as an </a:t>
            </a:r>
            <a:r>
              <a:rPr lang="en-IN" i="1" dirty="0">
                <a:solidFill>
                  <a:srgbClr val="008080"/>
                </a:solidFill>
                <a:latin typeface="Arial" panose="020B0604020202020204" pitchFamily="34" charset="0"/>
                <a:cs typeface="Arial" panose="020B0604020202020204" pitchFamily="34" charset="0"/>
              </a:rPr>
              <a:t>identifier</a:t>
            </a:r>
            <a:r>
              <a:rPr lang="en-IN" dirty="0">
                <a:solidFill>
                  <a:srgbClr val="008080"/>
                </a:solidFill>
                <a:latin typeface="Arial" panose="020B0604020202020204" pitchFamily="34" charset="0"/>
                <a:cs typeface="Arial" panose="020B0604020202020204" pitchFamily="34" charset="0"/>
              </a:rPr>
              <a:t> or as part of an identifier.</a:t>
            </a:r>
          </a:p>
        </p:txBody>
      </p:sp>
      <p:pic>
        <p:nvPicPr>
          <p:cNvPr id="4" name="Picture 3"/>
          <p:cNvPicPr>
            <a:picLocks noChangeAspect="1"/>
          </p:cNvPicPr>
          <p:nvPr/>
        </p:nvPicPr>
        <p:blipFill>
          <a:blip r:embed="rId2" cstate="print"/>
          <a:stretch>
            <a:fillRect/>
          </a:stretch>
        </p:blipFill>
        <p:spPr>
          <a:xfrm>
            <a:off x="1904752" y="3276600"/>
            <a:ext cx="1523802" cy="3048000"/>
          </a:xfrm>
          <a:prstGeom prst="rect">
            <a:avLst/>
          </a:prstGeom>
        </p:spPr>
      </p:pic>
    </p:spTree>
    <p:extLst>
      <p:ext uri="{BB962C8B-B14F-4D97-AF65-F5344CB8AC3E}">
        <p14:creationId xmlns:p14="http://schemas.microsoft.com/office/powerpoint/2010/main" val="2069325786"/>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Tree>
    <p:extLst>
      <p:ext uri="{BB962C8B-B14F-4D97-AF65-F5344CB8AC3E}">
        <p14:creationId xmlns:p14="http://schemas.microsoft.com/office/powerpoint/2010/main" val="826246150"/>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Rownum</a:t>
            </a:r>
            <a:endParaRPr lang="en-IN" sz="3200" b="1" i="1" dirty="0">
              <a:latin typeface="Arial" pitchFamily="34" charset="0"/>
              <a:cs typeface="Arial" pitchFamily="34" charset="0"/>
            </a:endParaRPr>
          </a:p>
        </p:txBody>
      </p:sp>
      <p:sp>
        <p:nvSpPr>
          <p:cNvPr id="4" name="Rectangle 3"/>
          <p:cNvSpPr/>
          <p:nvPr/>
        </p:nvSpPr>
        <p:spPr>
          <a:xfrm>
            <a:off x="1676182" y="762000"/>
            <a:ext cx="8838049" cy="2123658"/>
          </a:xfrm>
          <a:prstGeom prst="rect">
            <a:avLst/>
          </a:prstGeom>
        </p:spPr>
        <p:txBody>
          <a:bodyPr wrap="square">
            <a:spAutoFit/>
          </a:bodyPr>
          <a:lstStyle/>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669900"/>
                </a:solidFill>
                <a:latin typeface="Liberation Mono"/>
              </a:rPr>
              <a:t>0</a:t>
            </a:r>
            <a:r>
              <a:rPr lang="en-IN" dirty="0">
                <a:latin typeface="Liberation Mono"/>
              </a:rPr>
              <a:t>;</a:t>
            </a:r>
          </a:p>
          <a:p>
            <a:endParaRPr lang="en-IN" sz="800" dirty="0">
              <a:latin typeface="Liberation Mono"/>
            </a:endParaRPr>
          </a:p>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EE9900"/>
                </a:solidFill>
                <a:latin typeface="Liberation Mono"/>
              </a:rPr>
              <a:t>@ROW  </a:t>
            </a:r>
            <a:r>
              <a:rPr lang="en-IN" dirty="0">
                <a:latin typeface="Liberation Mono"/>
              </a:rPr>
              <a:t>+</a:t>
            </a:r>
            <a:r>
              <a:rPr lang="en-IN" dirty="0">
                <a:solidFill>
                  <a:srgbClr val="EE9900"/>
                </a:solidFill>
                <a:latin typeface="Liberation Mono"/>
              </a:rPr>
              <a:t> </a:t>
            </a:r>
            <a:r>
              <a:rPr lang="en-IN" dirty="0">
                <a:solidFill>
                  <a:srgbClr val="669900"/>
                </a:solidFill>
                <a:latin typeface="Liberation Mono"/>
              </a:rPr>
              <a:t>1 </a:t>
            </a:r>
            <a:r>
              <a:rPr lang="en-IN" dirty="0">
                <a:solidFill>
                  <a:srgbClr val="0077AA"/>
                </a:solidFill>
                <a:latin typeface="Liberation Mono"/>
              </a:rPr>
              <a:t>AS</a:t>
            </a:r>
            <a:r>
              <a:rPr lang="en-IN" dirty="0">
                <a:solidFill>
                  <a:srgbClr val="669900"/>
                </a:solidFill>
                <a:latin typeface="Liberation Mono"/>
              </a:rPr>
              <a:t> </a:t>
            </a:r>
            <a:r>
              <a:rPr lang="en-IN" dirty="0">
                <a:latin typeface="Liberation Mono"/>
              </a:rPr>
              <a:t>ROWNUM</a:t>
            </a:r>
            <a:r>
              <a:rPr lang="en-IN" dirty="0">
                <a:solidFill>
                  <a:srgbClr val="669900"/>
                </a:solidFill>
                <a:latin typeface="Liberation Mono"/>
              </a:rPr>
              <a:t> </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EMP.*</a:t>
            </a:r>
            <a:r>
              <a:rPr lang="en-IN" dirty="0">
                <a:solidFill>
                  <a:srgbClr val="669900"/>
                </a:solidFill>
                <a:latin typeface="Liberation Mono"/>
              </a:rPr>
              <a:t> </a:t>
            </a:r>
            <a:r>
              <a:rPr lang="en-IN" dirty="0">
                <a:solidFill>
                  <a:srgbClr val="0077AA"/>
                </a:solidFill>
                <a:latin typeface="Liberation Mono"/>
              </a:rPr>
              <a:t>FROM </a:t>
            </a:r>
            <a:r>
              <a:rPr lang="en-IN" dirty="0">
                <a:latin typeface="Liberation Mono"/>
              </a:rPr>
              <a:t>EMP;</a:t>
            </a:r>
          </a:p>
          <a:p>
            <a:endParaRPr lang="en-IN" sz="800" dirty="0">
              <a:latin typeface="Liberation Mono"/>
            </a:endParaRPr>
          </a:p>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EE9900"/>
                </a:solidFill>
                <a:latin typeface="Liberation Mono"/>
              </a:rPr>
              <a:t>@ROW  </a:t>
            </a:r>
            <a:r>
              <a:rPr lang="en-IN" dirty="0">
                <a:latin typeface="Liberation Mono"/>
              </a:rPr>
              <a:t>+</a:t>
            </a:r>
            <a:r>
              <a:rPr lang="en-IN" dirty="0">
                <a:solidFill>
                  <a:srgbClr val="EE9900"/>
                </a:solidFill>
                <a:latin typeface="Liberation Mono"/>
              </a:rPr>
              <a:t> </a:t>
            </a:r>
            <a:r>
              <a:rPr lang="en-IN" dirty="0">
                <a:solidFill>
                  <a:srgbClr val="669900"/>
                </a:solidFill>
                <a:latin typeface="Liberation Mono"/>
              </a:rPr>
              <a:t>1 </a:t>
            </a:r>
            <a:r>
              <a:rPr lang="en-IN" dirty="0">
                <a:solidFill>
                  <a:srgbClr val="0077AA"/>
                </a:solidFill>
                <a:latin typeface="Liberation Mono"/>
              </a:rPr>
              <a:t>AS</a:t>
            </a:r>
            <a:r>
              <a:rPr lang="en-IN" dirty="0">
                <a:solidFill>
                  <a:srgbClr val="669900"/>
                </a:solidFill>
                <a:latin typeface="Liberation Mono"/>
              </a:rPr>
              <a:t> </a:t>
            </a:r>
            <a:r>
              <a:rPr lang="en-IN" dirty="0">
                <a:latin typeface="Liberation Mono"/>
              </a:rPr>
              <a:t>ROWNUM</a:t>
            </a:r>
            <a:r>
              <a:rPr lang="en-IN" dirty="0">
                <a:solidFill>
                  <a:srgbClr val="669900"/>
                </a:solidFill>
                <a:latin typeface="Liberation Mono"/>
              </a:rPr>
              <a:t> </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EMP.*</a:t>
            </a:r>
            <a:r>
              <a:rPr lang="en-IN" dirty="0">
                <a:solidFill>
                  <a:srgbClr val="669900"/>
                </a:solidFill>
                <a:latin typeface="Liberation Mono"/>
              </a:rPr>
              <a:t> </a:t>
            </a:r>
            <a:r>
              <a:rPr lang="en-IN" dirty="0">
                <a:solidFill>
                  <a:srgbClr val="0077AA"/>
                </a:solidFill>
                <a:latin typeface="Liberation Mono"/>
              </a:rPr>
              <a:t>FROM </a:t>
            </a:r>
            <a:r>
              <a:rPr lang="en-IN" dirty="0">
                <a:latin typeface="Liberation Mono"/>
              </a:rPr>
              <a:t>EMP,   </a:t>
            </a:r>
          </a:p>
          <a:p>
            <a:r>
              <a:rPr lang="en-IN" dirty="0">
                <a:solidFill>
                  <a:srgbClr val="999999"/>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 </a:t>
            </a:r>
            <a:r>
              <a:rPr lang="en-IN" dirty="0">
                <a:solidFill>
                  <a:srgbClr val="669900"/>
                </a:solidFill>
                <a:latin typeface="Liberation Mono"/>
              </a:rPr>
              <a:t>0</a:t>
            </a:r>
            <a:r>
              <a:rPr lang="en-IN" dirty="0">
                <a:solidFill>
                  <a:srgbClr val="999999"/>
                </a:solidFill>
                <a:latin typeface="Liberation Mono"/>
              </a:rPr>
              <a:t>) </a:t>
            </a:r>
            <a:r>
              <a:rPr lang="en-IN" dirty="0">
                <a:solidFill>
                  <a:srgbClr val="0077AA"/>
                </a:solidFill>
                <a:latin typeface="Liberation Mono"/>
              </a:rPr>
              <a:t>AS </a:t>
            </a:r>
            <a:r>
              <a:rPr lang="en-IN" dirty="0">
                <a:latin typeface="Liberation Mono"/>
              </a:rPr>
              <a:t>E;</a:t>
            </a:r>
            <a:r>
              <a:rPr lang="en-IN" dirty="0">
                <a:solidFill>
                  <a:srgbClr val="0077AA"/>
                </a:solidFill>
                <a:latin typeface="Liberation Mono"/>
              </a:rPr>
              <a:t> </a:t>
            </a:r>
          </a:p>
          <a:p>
            <a:endParaRPr lang="en-IN" sz="800" dirty="0">
              <a:solidFill>
                <a:srgbClr val="A67F59"/>
              </a:solidFill>
              <a:latin typeface="Liberation Mono"/>
            </a:endParaRPr>
          </a:p>
          <a:p>
            <a:r>
              <a:rPr lang="en-IN" dirty="0">
                <a:solidFill>
                  <a:srgbClr val="A67F59"/>
                </a:solidFill>
                <a:latin typeface="Liberation Mono"/>
              </a:rPr>
              <a:t>mysql&gt;</a:t>
            </a:r>
            <a:r>
              <a:rPr lang="en-IN" dirty="0">
                <a:solidFill>
                  <a:srgbClr val="000000"/>
                </a:solidFill>
                <a:latin typeface="Liberation Mono"/>
              </a:rPr>
              <a:t> </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EE9900"/>
                </a:solidFill>
                <a:latin typeface="Liberation Mono"/>
              </a:rPr>
              <a:t>@rank</a:t>
            </a:r>
            <a:r>
              <a:rPr lang="en-IN" dirty="0">
                <a:solidFill>
                  <a:srgbClr val="DD4A68"/>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EE9900"/>
                </a:solidFill>
                <a:latin typeface="Liberation Mono"/>
              </a:rPr>
              <a:t>@rank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1</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r>
              <a:rPr lang="en-IN" dirty="0">
                <a:solidFill>
                  <a:srgbClr val="0077AA"/>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 BY </a:t>
            </a:r>
            <a:r>
              <a:rPr lang="en-IN" dirty="0">
                <a:latin typeface="Liberation Mono"/>
                <a:ea typeface="Times New Roman" panose="02020603050405020304" pitchFamily="18" charset="0"/>
                <a:cs typeface="Times New Roman" panose="02020603050405020304" pitchFamily="18" charset="0"/>
              </a:rPr>
              <a:t>JOB</a:t>
            </a:r>
            <a:r>
              <a:rPr lang="en-IN"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cs typeface="Times New Roman" panose="02020603050405020304" pitchFamily="18" charset="0"/>
              </a:rPr>
              <a:t>SAL</a:t>
            </a:r>
            <a:r>
              <a:rPr lang="en-IN" dirty="0">
                <a:solidFill>
                  <a:srgbClr val="0077AA"/>
                </a:solidFill>
                <a:latin typeface="Liberation Mono"/>
                <a:ea typeface="Times New Roman" panose="02020603050405020304" pitchFamily="18" charset="0"/>
                <a:cs typeface="Times New Roman" panose="02020603050405020304" pitchFamily="18"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EE9900"/>
                </a:solidFill>
                <a:latin typeface="Liberation Mono"/>
              </a:rPr>
              <a:t>@rank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2" name="Group 8"/>
          <p:cNvGrpSpPr/>
          <p:nvPr/>
        </p:nvGrpSpPr>
        <p:grpSpPr>
          <a:xfrm>
            <a:off x="1654415" y="2971802"/>
            <a:ext cx="8859818" cy="3160931"/>
            <a:chOff x="130629" y="2935069"/>
            <a:chExt cx="8860971" cy="3160931"/>
          </a:xfrm>
        </p:grpSpPr>
        <p:grpSp>
          <p:nvGrpSpPr>
            <p:cNvPr id="8" name="Group 7"/>
            <p:cNvGrpSpPr/>
            <p:nvPr/>
          </p:nvGrpSpPr>
          <p:grpSpPr>
            <a:xfrm>
              <a:off x="130629" y="2935069"/>
              <a:ext cx="8860971" cy="3160931"/>
              <a:chOff x="130629" y="2935069"/>
              <a:chExt cx="8860971" cy="3160931"/>
            </a:xfrm>
          </p:grpSpPr>
          <p:sp>
            <p:nvSpPr>
              <p:cNvPr id="3" name="Rectangle 2"/>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6" name="Picture 5"/>
              <p:cNvPicPr>
                <a:picLocks noChangeAspect="1"/>
              </p:cNvPicPr>
              <p:nvPr/>
            </p:nvPicPr>
            <p:blipFill>
              <a:blip r:embed="rId2" cstate="print"/>
              <a:stretch>
                <a:fillRect/>
              </a:stretch>
            </p:blipFill>
            <p:spPr>
              <a:xfrm>
                <a:off x="130629" y="3215283"/>
                <a:ext cx="8816105" cy="2880717"/>
              </a:xfrm>
              <a:prstGeom prst="rect">
                <a:avLst/>
              </a:prstGeom>
            </p:spPr>
          </p:pic>
        </p:grpSp>
        <p:sp>
          <p:nvSpPr>
            <p:cNvPr id="7" name="Rectangle 6"/>
            <p:cNvSpPr/>
            <p:nvPr/>
          </p:nvSpPr>
          <p:spPr>
            <a:xfrm>
              <a:off x="391886" y="3185441"/>
              <a:ext cx="685800" cy="28807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935996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3675" y="152400"/>
            <a:ext cx="2348325" cy="762000"/>
          </a:xfrm>
          <a:prstGeom prst="rect">
            <a:avLst/>
          </a:prstGeom>
        </p:spPr>
      </p:pic>
      <p:sp>
        <p:nvSpPr>
          <p:cNvPr id="5" name="Rectangle 4"/>
          <p:cNvSpPr/>
          <p:nvPr/>
        </p:nvSpPr>
        <p:spPr>
          <a:xfrm>
            <a:off x="5159103" y="2"/>
            <a:ext cx="7008334" cy="1446550"/>
          </a:xfrm>
          <a:prstGeom prst="rect">
            <a:avLst/>
          </a:prstGeom>
        </p:spPr>
        <p:txBody>
          <a:bodyPr wrap="square">
            <a:spAutoFit/>
          </a:bodyPr>
          <a:lstStyle/>
          <a:p>
            <a:r>
              <a:rPr lang="en-IN" sz="44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6326"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062635" y="3687688"/>
            <a:ext cx="6857107" cy="533400"/>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4800" dirty="0">
                <a:solidFill>
                  <a:srgbClr val="17A889"/>
                </a:solidFill>
                <a:latin typeface="Arial" pitchFamily="34" charset="0"/>
                <a:cs typeface="Arial" pitchFamily="34" charset="0"/>
              </a:rPr>
              <a:t>infoway</a:t>
            </a:r>
          </a:p>
        </p:txBody>
      </p:sp>
      <p:sp>
        <p:nvSpPr>
          <p:cNvPr id="6" name="Rectangle 5">
            <a:extLst>
              <a:ext uri="{FF2B5EF4-FFF2-40B4-BE49-F238E27FC236}">
                <a16:creationId xmlns:a16="http://schemas.microsoft.com/office/drawing/2014/main" id="{B8948F78-B708-4250-8816-44ACEC13C281}"/>
              </a:ext>
            </a:extLst>
          </p:cNvPr>
          <p:cNvSpPr/>
          <p:nvPr/>
        </p:nvSpPr>
        <p:spPr>
          <a:xfrm>
            <a:off x="180546" y="5301208"/>
            <a:ext cx="11099235" cy="461665"/>
          </a:xfrm>
          <a:prstGeom prst="rect">
            <a:avLst/>
          </a:prstGeom>
        </p:spPr>
        <p:txBody>
          <a:bodyPr wrap="square">
            <a:spAutoFit/>
          </a:bodyPr>
          <a:lstStyle/>
          <a:p>
            <a:r>
              <a:rPr lang="en-IN" sz="2400" dirty="0">
                <a:solidFill>
                  <a:schemeClr val="accent6">
                    <a:lumMod val="50000"/>
                  </a:schemeClr>
                </a:solidFill>
              </a:rPr>
              <a:t>In this module (i.e. DBT) we are going to learn SQL, PL/SQL and also NoSQL - 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0546" y="1767536"/>
            <a:ext cx="3610403" cy="430887"/>
          </a:xfrm>
          <a:prstGeom prst="rect">
            <a:avLst/>
          </a:prstGeom>
        </p:spPr>
        <p:txBody>
          <a:bodyPr wrap="square">
            <a:spAutoFit/>
          </a:bodyPr>
          <a:lstStyle/>
          <a:p>
            <a:r>
              <a:rPr lang="en-IN" sz="2200" dirty="0">
                <a:solidFill>
                  <a:schemeClr val="accent6">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2718" y="2283868"/>
            <a:ext cx="6324664" cy="461665"/>
          </a:xfrm>
          <a:prstGeom prst="rect">
            <a:avLst/>
          </a:prstGeom>
        </p:spPr>
        <p:txBody>
          <a:bodyPr wrap="square">
            <a:spAutoFit/>
          </a:bodyPr>
          <a:lstStyle/>
          <a:p>
            <a:r>
              <a:rPr lang="en-IN" sz="2400" dirty="0">
                <a:solidFill>
                  <a:schemeClr val="accent6">
                    <a:lumMod val="50000"/>
                  </a:schemeClr>
                </a:solidFill>
              </a:rPr>
              <a:t>Which module(s) you have completed?</a:t>
            </a:r>
          </a:p>
        </p:txBody>
      </p:sp>
    </p:spTree>
    <p:extLst>
      <p:ext uri="{BB962C8B-B14F-4D97-AF65-F5344CB8AC3E}">
        <p14:creationId xmlns:p14="http://schemas.microsoft.com/office/powerpoint/2010/main" val="983496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
        <p:nvSpPr>
          <p:cNvPr id="3" name="Rectangle 2"/>
          <p:cNvSpPr/>
          <p:nvPr/>
        </p:nvSpPr>
        <p:spPr>
          <a:xfrm>
            <a:off x="226554" y="3581401"/>
            <a:ext cx="11737303" cy="2308324"/>
          </a:xfrm>
          <a:prstGeom prst="rect">
            <a:avLst/>
          </a:prstGeom>
        </p:spPr>
        <p:txBody>
          <a:bodyPr wrap="square">
            <a:spAutoFit/>
          </a:bodyPr>
          <a:lstStyle/>
          <a:p>
            <a:r>
              <a:rPr lang="en-US" sz="2000" dirty="0">
                <a:solidFill>
                  <a:srgbClr val="FF0000"/>
                </a:solidFill>
                <a:latin typeface="Open Sans"/>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sz="2000" dirty="0">
                <a:solidFill>
                  <a:srgbClr val="303030"/>
                </a:solidFill>
                <a:latin typeface="Open Sans"/>
              </a:rPr>
              <a:t>A </a:t>
            </a:r>
            <a:r>
              <a:rPr lang="en-IN" sz="2000" b="1" dirty="0">
                <a:solidFill>
                  <a:srgbClr val="303030"/>
                </a:solidFill>
                <a:latin typeface="Open Sans"/>
              </a:rPr>
              <a:t>NULL</a:t>
            </a:r>
            <a:r>
              <a:rPr lang="en-IN" sz="2000" dirty="0">
                <a:solidFill>
                  <a:srgbClr val="303030"/>
                </a:solidFill>
                <a:latin typeface="Open Sans"/>
              </a:rPr>
              <a:t> value is not treated as a </a:t>
            </a:r>
            <a:r>
              <a:rPr lang="en-IN" sz="2000" b="1" dirty="0">
                <a:solidFill>
                  <a:srgbClr val="303030"/>
                </a:solidFill>
                <a:latin typeface="Open Sans"/>
              </a:rPr>
              <a:t>blank</a:t>
            </a:r>
            <a:r>
              <a:rPr lang="en-IN" sz="2000" dirty="0">
                <a:solidFill>
                  <a:srgbClr val="303030"/>
                </a:solidFill>
                <a:latin typeface="Open Sans"/>
              </a:rPr>
              <a:t> or </a:t>
            </a:r>
            <a:r>
              <a:rPr lang="en-IN" sz="2000" b="1" dirty="0">
                <a:solidFill>
                  <a:srgbClr val="303030"/>
                </a:solidFill>
                <a:latin typeface="Open Sans"/>
              </a:rPr>
              <a:t>0</a:t>
            </a:r>
            <a:r>
              <a:rPr lang="en-IN" sz="2000" dirty="0">
                <a:solidFill>
                  <a:srgbClr val="303030"/>
                </a:solidFill>
                <a:latin typeface="Open Sans"/>
              </a:rPr>
              <a:t>.</a:t>
            </a:r>
          </a:p>
          <a:p>
            <a:pPr marL="342900" indent="-342900">
              <a:buFont typeface="Arial" panose="020B0604020202020204" pitchFamily="34" charset="0"/>
              <a:buChar char="•"/>
            </a:pPr>
            <a:endParaRPr lang="en-IN" sz="800" dirty="0">
              <a:solidFill>
                <a:srgbClr val="303030"/>
              </a:solidFill>
              <a:latin typeface="Open Sans"/>
            </a:endParaRPr>
          </a:p>
          <a:p>
            <a:pPr marL="342900" indent="-342900">
              <a:buFont typeface="Arial" panose="020B0604020202020204" pitchFamily="34" charset="0"/>
              <a:buChar char="•"/>
            </a:pPr>
            <a:r>
              <a:rPr lang="en-US" sz="2000" b="1" dirty="0">
                <a:solidFill>
                  <a:srgbClr val="303030"/>
                </a:solidFill>
                <a:latin typeface="Open Sans"/>
              </a:rPr>
              <a:t>Degree d(R)</a:t>
            </a:r>
            <a:r>
              <a:rPr lang="en-US" sz="2000" dirty="0">
                <a:solidFill>
                  <a:srgbClr val="303030"/>
                </a:solidFill>
                <a:latin typeface="Open Sans"/>
              </a:rPr>
              <a:t>: Total no. of attributes/columns present in a relation/table is called degree of the relation and is denoted by </a:t>
            </a:r>
            <a:r>
              <a:rPr lang="en-US" sz="2000" b="1" dirty="0">
                <a:solidFill>
                  <a:srgbClr val="303030"/>
                </a:solidFill>
                <a:latin typeface="Open Sans"/>
              </a:rPr>
              <a:t>d(R).</a:t>
            </a:r>
          </a:p>
          <a:p>
            <a:pPr marL="342900" indent="-342900">
              <a:buFont typeface="Arial" panose="020B0604020202020204" pitchFamily="34" charset="0"/>
              <a:buChar char="•"/>
            </a:pPr>
            <a:endParaRPr lang="en-IN" sz="800" b="1"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US" sz="2000" b="1" dirty="0">
                <a:solidFill>
                  <a:srgbClr val="303030"/>
                </a:solidFill>
                <a:latin typeface="Open Sans"/>
              </a:rPr>
              <a:t>Cardinality |R|</a:t>
            </a:r>
            <a:r>
              <a:rPr lang="en-US" sz="2000" dirty="0">
                <a:solidFill>
                  <a:srgbClr val="303030"/>
                </a:solidFill>
                <a:latin typeface="Open Sans"/>
              </a:rPr>
              <a:t>: Total no. of tuples present in a relation or Rows present in a table, is called cardinality of a relation and is denoted by </a:t>
            </a:r>
            <a:r>
              <a:rPr lang="en-US" sz="2000" b="1" dirty="0">
                <a:solidFill>
                  <a:srgbClr val="303030"/>
                </a:solidFill>
                <a:latin typeface="Open Sans"/>
              </a:rPr>
              <a:t>|R|.</a:t>
            </a:r>
            <a:endParaRPr lang="en-IN" sz="2000" b="1" dirty="0"/>
          </a:p>
        </p:txBody>
      </p:sp>
    </p:spTree>
    <p:extLst>
      <p:ext uri="{BB962C8B-B14F-4D97-AF65-F5344CB8AC3E}">
        <p14:creationId xmlns:p14="http://schemas.microsoft.com/office/powerpoint/2010/main" val="1052945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85784746"/>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76182" y="914402"/>
            <a:ext cx="8838049" cy="1138773"/>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9" name="Rectangle 8"/>
          <p:cNvSpPr/>
          <p:nvPr/>
        </p:nvSpPr>
        <p:spPr>
          <a:xfrm>
            <a:off x="1643530" y="2209800"/>
            <a:ext cx="8794512" cy="1107996"/>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rgbClr val="FF0000"/>
                </a:solidFill>
                <a:latin typeface="Arial" panose="020B0604020202020204" pitchFamily="34" charset="0"/>
                <a:cs typeface="Arial" panose="020B0604020202020204" pitchFamily="34" charset="0"/>
              </a:rPr>
              <a:t>synonym of CURDATE().</a:t>
            </a:r>
          </a:p>
        </p:txBody>
      </p:sp>
      <p:sp>
        <p:nvSpPr>
          <p:cNvPr id="10" name="Rectangle 9"/>
          <p:cNvSpPr/>
          <p:nvPr/>
        </p:nvSpPr>
        <p:spPr>
          <a:xfrm>
            <a:off x="1676182" y="3616404"/>
            <a:ext cx="8761857" cy="1107996"/>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rgbClr val="FF0000"/>
                </a:solidFill>
                <a:latin typeface="Arial" panose="020B0604020202020204" pitchFamily="34" charset="0"/>
                <a:cs typeface="Arial" panose="020B0604020202020204" pitchFamily="34" charset="0"/>
              </a:rPr>
              <a:t>synonym of CURTIME().</a:t>
            </a:r>
          </a:p>
        </p:txBody>
      </p:sp>
      <p:sp>
        <p:nvSpPr>
          <p:cNvPr id="8" name="Rectangle 7"/>
          <p:cNvSpPr/>
          <p:nvPr/>
        </p:nvSpPr>
        <p:spPr>
          <a:xfrm>
            <a:off x="1523802" y="2"/>
            <a:ext cx="9142810" cy="584775"/>
          </a:xfrm>
          <a:prstGeom prst="rect">
            <a:avLst/>
          </a:prstGeom>
          <a:solidFill>
            <a:schemeClr val="bg1"/>
          </a:solidFill>
        </p:spPr>
        <p:txBody>
          <a:bodyPr wrap="square">
            <a:spAutoFit/>
          </a:bodyPr>
          <a:lstStyle/>
          <a:p>
            <a:r>
              <a:rPr lang="en-IN" sz="3200" b="1" i="1" dirty="0">
                <a:latin typeface="Arial" pitchFamily="34" charset="0"/>
                <a:cs typeface="Arial" pitchFamily="34" charset="0"/>
              </a:rPr>
              <a:t>NOW(), CURDATE(), CURTIME()</a:t>
            </a:r>
          </a:p>
        </p:txBody>
      </p:sp>
      <p:sp>
        <p:nvSpPr>
          <p:cNvPr id="12" name="Rectangle 11"/>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Tree>
    <p:extLst>
      <p:ext uri="{BB962C8B-B14F-4D97-AF65-F5344CB8AC3E}">
        <p14:creationId xmlns:p14="http://schemas.microsoft.com/office/powerpoint/2010/main" val="463719898"/>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752372" y="762000"/>
            <a:ext cx="8838049"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CURDATE</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CURTIME</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12" name="Rectangle 11"/>
          <p:cNvSpPr/>
          <p:nvPr/>
        </p:nvSpPr>
        <p:spPr>
          <a:xfrm>
            <a:off x="1752372" y="2133602"/>
            <a:ext cx="8685669" cy="984885"/>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400"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NOW()				CURDATE()		CURTIME()</a:t>
            </a:r>
          </a:p>
          <a:p>
            <a:r>
              <a:rPr lang="en-IN" dirty="0">
                <a:latin typeface="Arial" panose="020B0604020202020204" pitchFamily="34" charset="0"/>
                <a:cs typeface="Arial" panose="020B0604020202020204" pitchFamily="34" charset="0"/>
              </a:rPr>
              <a:t>2017-02-11 10:22:31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9" name="Rectangle 8"/>
          <p:cNvSpPr/>
          <p:nvPr/>
        </p:nvSpPr>
        <p:spPr>
          <a:xfrm>
            <a:off x="1523802" y="2"/>
            <a:ext cx="9142810" cy="584775"/>
          </a:xfrm>
          <a:prstGeom prst="rect">
            <a:avLst/>
          </a:prstGeom>
          <a:solidFill>
            <a:schemeClr val="bg1"/>
          </a:solidFill>
        </p:spPr>
        <p:txBody>
          <a:bodyPr wrap="square">
            <a:spAutoFit/>
          </a:bodyPr>
          <a:lstStyle/>
          <a:p>
            <a:r>
              <a:rPr lang="en-IN" sz="3200" b="1" i="1" dirty="0">
                <a:latin typeface="Arial" pitchFamily="34" charset="0"/>
                <a:cs typeface="Arial" pitchFamily="34" charset="0"/>
              </a:rPr>
              <a:t>NOW(), CURDATE(), CURTIME()</a:t>
            </a:r>
          </a:p>
        </p:txBody>
      </p:sp>
      <p:sp>
        <p:nvSpPr>
          <p:cNvPr id="10" name="Rectangle 9"/>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Tree>
    <p:extLst>
      <p:ext uri="{BB962C8B-B14F-4D97-AF65-F5344CB8AC3E}">
        <p14:creationId xmlns:p14="http://schemas.microsoft.com/office/powerpoint/2010/main" val="866753718"/>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r>
              <a:rPr lang="en-IN" sz="3200" b="1" i="1" dirty="0">
                <a:latin typeface="Arial" pitchFamily="34" charset="0"/>
                <a:cs typeface="Arial" pitchFamily="34" charset="0"/>
              </a:rPr>
              <a:t>Date()</a:t>
            </a:r>
          </a:p>
        </p:txBody>
      </p:sp>
      <p:sp>
        <p:nvSpPr>
          <p:cNvPr id="5" name="Rectangle 4"/>
          <p:cNvSpPr/>
          <p:nvPr/>
        </p:nvSpPr>
        <p:spPr>
          <a:xfrm>
            <a:off x="1752373" y="1676400"/>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DATE(expr)</a:t>
            </a:r>
          </a:p>
        </p:txBody>
      </p:sp>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752373" y="2362200"/>
            <a:ext cx="8457098"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"2017-06-15 09:34:21"</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676182" y="703183"/>
            <a:ext cx="8838049"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721442" y="3465340"/>
            <a:ext cx="6857107" cy="369332"/>
          </a:xfrm>
          <a:prstGeom prst="rect">
            <a:avLst/>
          </a:prstGeom>
          <a:solidFill>
            <a:srgbClr val="FFC000"/>
          </a:solidFill>
        </p:spPr>
        <p:txBody>
          <a:bodyPr wrap="square">
            <a:spAutoFit/>
          </a:bodyPr>
          <a:lstStyle/>
          <a:p>
            <a:r>
              <a:rPr lang="en-IN" dirty="0">
                <a:latin typeface="Arial" panose="020B0604020202020204" pitchFamily="34" charset="0"/>
                <a:cs typeface="Arial" panose="020B0604020202020204" pitchFamily="34" charset="0"/>
              </a:rPr>
              <a:t>Returns NULL if expression is not a date or a datetime value.</a:t>
            </a:r>
          </a:p>
        </p:txBody>
      </p:sp>
    </p:spTree>
    <p:extLst>
      <p:ext uri="{BB962C8B-B14F-4D97-AF65-F5344CB8AC3E}">
        <p14:creationId xmlns:p14="http://schemas.microsoft.com/office/powerpoint/2010/main" val="4002861257"/>
      </p:ext>
    </p:extLst>
  </p:cSld>
  <p:clrMapOvr>
    <a:masterClrMapping/>
  </p:clrMapOvr>
  <p:transition/>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r>
              <a:rPr lang="en-IN" sz="3200" b="1" i="1" dirty="0">
                <a:latin typeface="Arial" pitchFamily="34" charset="0"/>
                <a:cs typeface="Arial" pitchFamily="34" charset="0"/>
              </a:rPr>
              <a:t>+ or - operator</a:t>
            </a:r>
          </a:p>
        </p:txBody>
      </p:sp>
      <p:sp>
        <p:nvSpPr>
          <p:cNvPr id="13" name="Rectangle 12"/>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2" name="Rectangle 1"/>
          <p:cNvSpPr/>
          <p:nvPr/>
        </p:nvSpPr>
        <p:spPr>
          <a:xfrm>
            <a:off x="1708836" y="762000"/>
            <a:ext cx="8718321" cy="338554"/>
          </a:xfrm>
          <a:prstGeom prst="rect">
            <a:avLst/>
          </a:prstGeom>
        </p:spPr>
        <p:txBody>
          <a:bodyPr wrap="square">
            <a:spAutoFit/>
          </a:bodyPr>
          <a:lstStyle/>
          <a:p>
            <a:pPr algn="ctr"/>
            <a:r>
              <a:rPr lang="en-IN" sz="1600" b="1"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1708835" y="1112247"/>
            <a:ext cx="8718321"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 INTERVAL expr unit   /   date - INTERVAL expr unit</a:t>
            </a:r>
          </a:p>
        </p:txBody>
      </p:sp>
      <p:graphicFrame>
        <p:nvGraphicFramePr>
          <p:cNvPr id="10" name="Table 9"/>
          <p:cNvGraphicFramePr>
            <a:graphicFrameLocks noGrp="1"/>
          </p:cNvGraphicFramePr>
          <p:nvPr>
            <p:extLst>
              <p:ext uri="{D42A27DB-BD31-4B8C-83A1-F6EECF244321}">
                <p14:modId xmlns:p14="http://schemas.microsoft.com/office/powerpoint/2010/main" val="1856880325"/>
              </p:ext>
            </p:extLst>
          </p:nvPr>
        </p:nvGraphicFramePr>
        <p:xfrm>
          <a:off x="1676182" y="21336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7" name="Rectangle 6"/>
          <p:cNvSpPr/>
          <p:nvPr/>
        </p:nvSpPr>
        <p:spPr>
          <a:xfrm>
            <a:off x="1708835" y="1524000"/>
            <a:ext cx="8718321"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3715424444"/>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ADDDATE()</a:t>
            </a:r>
          </a:p>
        </p:txBody>
      </p:sp>
      <p:sp>
        <p:nvSpPr>
          <p:cNvPr id="5" name="Rectangle 4"/>
          <p:cNvSpPr/>
          <p:nvPr/>
        </p:nvSpPr>
        <p:spPr>
          <a:xfrm>
            <a:off x="1752372" y="1219200"/>
            <a:ext cx="86747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 INTERVAL expr unit)   /   ADDDATE(expr, days)</a:t>
            </a:r>
          </a:p>
        </p:txBody>
      </p:sp>
      <p:sp>
        <p:nvSpPr>
          <p:cNvPr id="6" name="Rectangle 5"/>
          <p:cNvSpPr/>
          <p:nvPr/>
        </p:nvSpPr>
        <p:spPr>
          <a:xfrm>
            <a:off x="1708836" y="685800"/>
            <a:ext cx="8718322"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ADDDATE()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1137135225"/>
              </p:ext>
            </p:extLst>
          </p:nvPr>
        </p:nvGraphicFramePr>
        <p:xfrm>
          <a:off x="1676182" y="21336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13" name="Rectangle 12"/>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8" name="Rectangle 7"/>
          <p:cNvSpPr/>
          <p:nvPr/>
        </p:nvSpPr>
        <p:spPr>
          <a:xfrm>
            <a:off x="1708836" y="1598635"/>
            <a:ext cx="8718322"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3688802942"/>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DATE_ADD()</a:t>
            </a:r>
          </a:p>
        </p:txBody>
      </p:sp>
      <p:sp>
        <p:nvSpPr>
          <p:cNvPr id="5" name="Rectangle 4"/>
          <p:cNvSpPr/>
          <p:nvPr/>
        </p:nvSpPr>
        <p:spPr>
          <a:xfrm>
            <a:off x="1676182" y="773668"/>
            <a:ext cx="8838049"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DATE_ADD(date,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val="1792877092"/>
              </p:ext>
            </p:extLst>
          </p:nvPr>
        </p:nvGraphicFramePr>
        <p:xfrm>
          <a:off x="1676182" y="16764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676182" y="1200090"/>
            <a:ext cx="8838049"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DATE_ADD</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130856568"/>
      </p:ext>
    </p:extLst>
  </p:cSld>
  <p:clrMapOvr>
    <a:masterClrMapping/>
  </p:clrMapOvr>
  <p:transition/>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DATE_SUB()</a:t>
            </a:r>
          </a:p>
        </p:txBody>
      </p:sp>
      <p:sp>
        <p:nvSpPr>
          <p:cNvPr id="5" name="Rectangle 4"/>
          <p:cNvSpPr/>
          <p:nvPr/>
        </p:nvSpPr>
        <p:spPr>
          <a:xfrm>
            <a:off x="1676182" y="1230868"/>
            <a:ext cx="875097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DATE_SUB(date,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val="1983408755"/>
              </p:ext>
            </p:extLst>
          </p:nvPr>
        </p:nvGraphicFramePr>
        <p:xfrm>
          <a:off x="1676182" y="20574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7" name="Rectangle 6"/>
          <p:cNvSpPr/>
          <p:nvPr/>
        </p:nvSpPr>
        <p:spPr>
          <a:xfrm>
            <a:off x="1676182" y="1642646"/>
            <a:ext cx="8838049"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DATE_SUB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t>
            </a:r>
          </a:p>
        </p:txBody>
      </p:sp>
      <p:sp>
        <p:nvSpPr>
          <p:cNvPr id="9" name="Rectangle 8"/>
          <p:cNvSpPr/>
          <p:nvPr/>
        </p:nvSpPr>
        <p:spPr>
          <a:xfrm>
            <a:off x="1708836" y="685800"/>
            <a:ext cx="8718322"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DATE_SUB()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SUBDATE().</a:t>
            </a:r>
          </a:p>
        </p:txBody>
      </p:sp>
    </p:spTree>
    <p:extLst>
      <p:ext uri="{BB962C8B-B14F-4D97-AF65-F5344CB8AC3E}">
        <p14:creationId xmlns:p14="http://schemas.microsoft.com/office/powerpoint/2010/main" val="4030083785"/>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ADDTIME()</a:t>
            </a:r>
          </a:p>
        </p:txBody>
      </p:sp>
      <p:sp>
        <p:nvSpPr>
          <p:cNvPr id="5" name="Rectangle 4"/>
          <p:cNvSpPr/>
          <p:nvPr/>
        </p:nvSpPr>
        <p:spPr>
          <a:xfrm>
            <a:off x="1752373" y="1676400"/>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ADDTIME(expr1, expr2)</a:t>
            </a:r>
          </a:p>
        </p:txBody>
      </p:sp>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752373" y="2362200"/>
            <a:ext cx="8457098"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 'HH:MM:SS'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2:10:5'</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676182" y="703183"/>
            <a:ext cx="8838049"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Tree>
    <p:extLst>
      <p:ext uri="{BB962C8B-B14F-4D97-AF65-F5344CB8AC3E}">
        <p14:creationId xmlns:p14="http://schemas.microsoft.com/office/powerpoint/2010/main" val="625000132"/>
      </p:ext>
    </p:extLst>
  </p:cSld>
  <p:clrMapOvr>
    <a:masterClrMapping/>
  </p:clrMapOvr>
  <p:transition spd="slow"/>
</p:sld>
</file>

<file path=ppt/slides/slide2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SUBTIME()</a:t>
            </a:r>
          </a:p>
        </p:txBody>
      </p:sp>
      <p:sp>
        <p:nvSpPr>
          <p:cNvPr id="5" name="Rectangle 4"/>
          <p:cNvSpPr/>
          <p:nvPr/>
        </p:nvSpPr>
        <p:spPr>
          <a:xfrm>
            <a:off x="1752373" y="1840468"/>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SUBTIME(expr1, expr2)</a:t>
            </a:r>
          </a:p>
        </p:txBody>
      </p:sp>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752373" y="2438400"/>
            <a:ext cx="8457098"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SUBTIME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SUBTIME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676182" y="703185"/>
            <a:ext cx="8838049" cy="1015663"/>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Tree>
    <p:extLst>
      <p:ext uri="{BB962C8B-B14F-4D97-AF65-F5344CB8AC3E}">
        <p14:creationId xmlns:p14="http://schemas.microsoft.com/office/powerpoint/2010/main" val="701659357"/>
      </p:ext>
    </p:extLst>
  </p:cSld>
  <p:clrMapOvr>
    <a:masterClrMapping/>
  </p:clrMapOvr>
  <p:transition spd="slow"/>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What is SQL?</a:t>
            </a:r>
          </a:p>
        </p:txBody>
      </p:sp>
      <p:sp>
        <p:nvSpPr>
          <p:cNvPr id="3" name="Rectangle 2"/>
          <p:cNvSpPr/>
          <p:nvPr/>
        </p:nvSpPr>
        <p:spPr>
          <a:xfrm>
            <a:off x="334566" y="1065074"/>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1" y="2571745"/>
            <a:ext cx="12190413" cy="4286256"/>
          </a:xfrm>
          <a:prstGeom prst="rect">
            <a:avLst/>
          </a:prstGeom>
          <a:noFill/>
        </p:spPr>
      </p:pic>
    </p:spTree>
    <p:extLst>
      <p:ext uri="{BB962C8B-B14F-4D97-AF65-F5344CB8AC3E}">
        <p14:creationId xmlns:p14="http://schemas.microsoft.com/office/powerpoint/2010/main" val="1415780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EXTRACT</a:t>
            </a:r>
          </a:p>
        </p:txBody>
      </p:sp>
      <p:sp>
        <p:nvSpPr>
          <p:cNvPr id="5" name="Rectangle 4"/>
          <p:cNvSpPr/>
          <p:nvPr/>
        </p:nvSpPr>
        <p:spPr>
          <a:xfrm>
            <a:off x="1752373" y="1535668"/>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752373" y="4274403"/>
            <a:ext cx="8457098"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DAY_MINUTE</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YEAR_MONTH</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p>
        </p:txBody>
      </p:sp>
      <p:sp>
        <p:nvSpPr>
          <p:cNvPr id="7" name="Rectangle 6"/>
          <p:cNvSpPr/>
          <p:nvPr/>
        </p:nvSpPr>
        <p:spPr>
          <a:xfrm>
            <a:off x="1676182" y="703183"/>
            <a:ext cx="8838049"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3374260340"/>
              </p:ext>
            </p:extLst>
          </p:nvPr>
        </p:nvGraphicFramePr>
        <p:xfrm>
          <a:off x="1752372" y="2133600"/>
          <a:ext cx="8378397" cy="1854200"/>
        </p:xfrm>
        <a:graphic>
          <a:graphicData uri="http://schemas.openxmlformats.org/drawingml/2006/table">
            <a:tbl>
              <a:tblPr firstRow="1" bandRow="1">
                <a:tableStyleId>{7E9639D4-E3E2-4D34-9284-5A2195B3D0D7}</a:tableStyleId>
              </a:tblPr>
              <a:tblGrid>
                <a:gridCol w="2590463">
                  <a:extLst>
                    <a:ext uri="{9D8B030D-6E8A-4147-A177-3AD203B41FA5}">
                      <a16:colId xmlns:a16="http://schemas.microsoft.com/office/drawing/2014/main" val="20000"/>
                    </a:ext>
                  </a:extLst>
                </a:gridCol>
                <a:gridCol w="1980942">
                  <a:extLst>
                    <a:ext uri="{9D8B030D-6E8A-4147-A177-3AD203B41FA5}">
                      <a16:colId xmlns:a16="http://schemas.microsoft.com/office/drawing/2014/main" val="20001"/>
                    </a:ext>
                  </a:extLst>
                </a:gridCol>
                <a:gridCol w="1752372">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759389">
                  <a:extLst>
                    <a:ext uri="{9D8B030D-6E8A-4147-A177-3AD203B41FA5}">
                      <a16:colId xmlns:a16="http://schemas.microsoft.com/office/drawing/2014/main" val="20004"/>
                    </a:ext>
                  </a:extLst>
                </a:gridCol>
              </a:tblGrid>
              <a:tr h="370840">
                <a:tc gridSpan="5">
                  <a:txBody>
                    <a:bodyPr/>
                    <a:lstStyle/>
                    <a:p>
                      <a:r>
                        <a:rPr lang="en-IN" sz="1600"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MICROSECOND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MINUTE</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HOUR</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a:t>
                      </a:r>
                    </a:p>
                  </a:txBody>
                  <a:tcPr marL="91428" marR="91428">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WEEK</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MONTH</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QUARTER</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solidFill>
                            <a:schemeClr val="tx1"/>
                          </a:solidFill>
                          <a:latin typeface="Arial" panose="020B0604020202020204" pitchFamily="34" charset="0"/>
                          <a:cs typeface="Arial" panose="020B0604020202020204" pitchFamily="34" charset="0"/>
                        </a:rPr>
                        <a:t>MINUTE_SECOND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HOUR_SECOND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DAY_SECOND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DAY_HOUR</a:t>
                      </a:r>
                    </a:p>
                  </a:txBody>
                  <a:tcPr marL="91428" marR="91428">
                    <a:solidFill>
                      <a:schemeClr val="bg1"/>
                    </a:solidFill>
                  </a:tcPr>
                </a:tc>
                <a:tc>
                  <a:txBody>
                    <a:bodyPr/>
                    <a:lstStyle/>
                    <a:p>
                      <a:endParaRPr lang="en-IN" sz="160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HOUR_MINUTE</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DAY_MINUTE</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YEAR_MONTH</a:t>
                      </a:r>
                    </a:p>
                  </a:txBody>
                  <a:tcPr marL="91428" marR="91428">
                    <a:solidFill>
                      <a:schemeClr val="bg1"/>
                    </a:solidFill>
                  </a:tcPr>
                </a:tc>
                <a:tc>
                  <a:txBody>
                    <a:bodyPr/>
                    <a:lstStyle/>
                    <a:p>
                      <a:endParaRPr lang="en-IN" sz="160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4076474034"/>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 Functions</a:t>
            </a:r>
          </a:p>
        </p:txBody>
      </p:sp>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685506321"/>
              </p:ext>
            </p:extLst>
          </p:nvPr>
        </p:nvGraphicFramePr>
        <p:xfrm>
          <a:off x="1676182" y="668022"/>
          <a:ext cx="8838050" cy="4818378"/>
        </p:xfrm>
        <a:graphic>
          <a:graphicData uri="http://schemas.openxmlformats.org/drawingml/2006/table">
            <a:tbl>
              <a:tblPr firstRow="1" bandRow="1">
                <a:tableStyleId>{7E9639D4-E3E2-4D34-9284-5A2195B3D0D7}</a:tableStyleId>
              </a:tblPr>
              <a:tblGrid>
                <a:gridCol w="2514273">
                  <a:extLst>
                    <a:ext uri="{9D8B030D-6E8A-4147-A177-3AD203B41FA5}">
                      <a16:colId xmlns:a16="http://schemas.microsoft.com/office/drawing/2014/main" val="20000"/>
                    </a:ext>
                  </a:extLst>
                </a:gridCol>
                <a:gridCol w="6323777">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Liberation Mono"/>
                          <a:ea typeface="+mn-ea"/>
                          <a:cs typeface="+mn-cs"/>
                        </a:rPr>
                        <a:t>DAY(date)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 is a synonym for DAYOFMONTH().</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Liberation Mono"/>
                          <a:ea typeface="+mn-ea"/>
                          <a:cs typeface="+mn-cs"/>
                        </a:rPr>
                        <a:t>DAYNAME(date)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name of the weekday for date.</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Liberation Mono"/>
                          <a:ea typeface="+mn-ea"/>
                          <a:cs typeface="+mn-cs"/>
                        </a:rPr>
                        <a:t>DAYOFMONTH(date)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day of the month for date, in the range 1 to 31</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Liberation Mono"/>
                          <a:ea typeface="+mn-ea"/>
                          <a:cs typeface="+mn-cs"/>
                        </a:rPr>
                        <a:t>DAYOFWEEK(date)</a:t>
                      </a:r>
                    </a:p>
                  </a:txBody>
                  <a:tcPr marL="76190" marR="76190" marT="76200" marB="76200" anchor="ctr">
                    <a:solidFill>
                      <a:schemeClr val="bg1"/>
                    </a:solidFill>
                  </a:tcPr>
                </a:tc>
                <a:tc>
                  <a:txBody>
                    <a:bodyPr/>
                    <a:lstStyle/>
                    <a:p>
                      <a:pPr fontAlgn="t"/>
                      <a:r>
                        <a:rPr kumimoji="0" lang="en-IN" sz="1600" kern="1200" dirty="0">
                          <a:solidFill>
                            <a:schemeClr val="tx1"/>
                          </a:solidFill>
                          <a:effectLst/>
                          <a:latin typeface="Arial" panose="020B0604020202020204" pitchFamily="34" charset="0"/>
                          <a:ea typeface="+mn-ea"/>
                          <a:cs typeface="Arial" panose="020B0604020202020204" pitchFamily="34" charset="0"/>
                        </a:rPr>
                        <a:t>Returns the weekday index for date (1 = Sunday, 2 = Monday, …, 7 = Saturday).</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Liberation Mono"/>
                          <a:ea typeface="+mn-ea"/>
                          <a:cs typeface="+mn-cs"/>
                        </a:rPr>
                        <a:t>DAYOFYEAR(date)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day of the year for date, in the range 1 to 366</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Liberation Mono"/>
                          <a:ea typeface="+mn-ea"/>
                          <a:cs typeface="+mn-cs"/>
                        </a:rPr>
                        <a:t>LAST_DAY(date)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Takes a date or datetime value and returns the corresponding value for the last day of the month. Returns NULL if the argument is invalid.</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Liberation Mono"/>
                          <a:ea typeface="+mn-ea"/>
                          <a:cs typeface="+mn-cs"/>
                        </a:rPr>
                        <a:t>MONTH(date)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month for date, in the range 1 to 12 for January to December</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Liberation Mono"/>
                          <a:ea typeface="+mn-ea"/>
                          <a:cs typeface="+mn-cs"/>
                        </a:rPr>
                        <a:t>MONTHNAME(date)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full name of the month for date.</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7" name="Rectangle 6"/>
          <p:cNvSpPr/>
          <p:nvPr/>
        </p:nvSpPr>
        <p:spPr>
          <a:xfrm>
            <a:off x="1523801" y="5669837"/>
            <a:ext cx="9066620" cy="830997"/>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sz="1600" dirty="0"/>
              <a:t> </a:t>
            </a:r>
            <a:r>
              <a:rPr lang="en-IN" sz="1600" dirty="0">
                <a:solidFill>
                  <a:srgbClr val="DD4A68"/>
                </a:solidFill>
                <a:latin typeface="Arial" panose="020B0604020202020204" pitchFamily="34" charset="0"/>
                <a:ea typeface="Times New Roman" panose="02020603050405020304" pitchFamily="18" charset="0"/>
              </a:rPr>
              <a:t>dayofweek (now()), WEEKDAY(now());</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dayofweek (date_add(now(), interval 1 day)), weekday (date_add (now(), interval 1 day));</a:t>
            </a:r>
          </a:p>
        </p:txBody>
      </p:sp>
    </p:spTree>
    <p:extLst>
      <p:ext uri="{BB962C8B-B14F-4D97-AF65-F5344CB8AC3E}">
        <p14:creationId xmlns:p14="http://schemas.microsoft.com/office/powerpoint/2010/main" val="3216936810"/>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 Functions</a:t>
            </a:r>
          </a:p>
        </p:txBody>
      </p:sp>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4181180278"/>
              </p:ext>
            </p:extLst>
          </p:nvPr>
        </p:nvGraphicFramePr>
        <p:xfrm>
          <a:off x="1676182" y="838202"/>
          <a:ext cx="8838050" cy="4132155"/>
        </p:xfrm>
        <a:graphic>
          <a:graphicData uri="http://schemas.openxmlformats.org/drawingml/2006/table">
            <a:tbl>
              <a:tblPr firstRow="1" bandRow="1">
                <a:tableStyleId>{7E9639D4-E3E2-4D34-9284-5A2195B3D0D7}</a:tableStyleId>
              </a:tblPr>
              <a:tblGrid>
                <a:gridCol w="2514273">
                  <a:extLst>
                    <a:ext uri="{9D8B030D-6E8A-4147-A177-3AD203B41FA5}">
                      <a16:colId xmlns:a16="http://schemas.microsoft.com/office/drawing/2014/main" val="20000"/>
                    </a:ext>
                  </a:extLst>
                </a:gridCol>
                <a:gridCol w="6323777">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Liberation Mono"/>
                          <a:ea typeface="+mn-ea"/>
                          <a:cs typeface="+mn-cs"/>
                        </a:rPr>
                        <a:t>WEEKDAY(date)</a:t>
                      </a:r>
                    </a:p>
                  </a:txBody>
                  <a:tcPr marL="76190" marR="76190" marT="76200" marB="76200" anchor="ctr">
                    <a:solidFill>
                      <a:schemeClr val="bg1"/>
                    </a:solidFill>
                  </a:tcPr>
                </a:tc>
                <a:tc>
                  <a:txBody>
                    <a:bodyPr/>
                    <a:lstStyle/>
                    <a:p>
                      <a:pPr fontAlgn="t"/>
                      <a:r>
                        <a:rPr kumimoji="0" lang="en-IN" sz="1600" kern="1200" dirty="0">
                          <a:solidFill>
                            <a:schemeClr val="tx1"/>
                          </a:solidFill>
                          <a:effectLst/>
                          <a:latin typeface="Arial" panose="020B0604020202020204" pitchFamily="34" charset="0"/>
                          <a:ea typeface="+mn-ea"/>
                          <a:cs typeface="Arial" panose="020B0604020202020204" pitchFamily="34" charset="0"/>
                        </a:rPr>
                        <a:t>Returns the weekday index for date (0 = Monday, 1 = Tuesday, … 6 = Sunday).</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Liberation Mono"/>
                          <a:ea typeface="+mn-ea"/>
                          <a:cs typeface="+mn-cs"/>
                        </a:rPr>
                        <a:t>WEEKOFYEAR(date)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calendar week of the date as a number in the range from 1 to 53.</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Liberation Mono"/>
                          <a:ea typeface="+mn-ea"/>
                          <a:cs typeface="+mn-cs"/>
                        </a:rPr>
                        <a:t>QUARTER(date)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quarter of the year for date, in the range 1 to 4.</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Liberation Mono"/>
                          <a:ea typeface="+mn-ea"/>
                          <a:cs typeface="+mn-cs"/>
                        </a:rPr>
                        <a:t>HOUR(time)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hour for time. The range of the return value is 0 to 23 for time-of-day values.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Liberation Mono"/>
                          <a:ea typeface="+mn-ea"/>
                          <a:cs typeface="+mn-cs"/>
                        </a:rPr>
                        <a:t>MINUTE(time)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minute for time, in the range 0 to 59.</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Liberation Mono"/>
                          <a:ea typeface="+mn-ea"/>
                          <a:cs typeface="+mn-cs"/>
                        </a:rPr>
                        <a:t>SECOND(time)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second for time, in the range 0 to 59.</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Liberation Mono"/>
                          <a:ea typeface="+mn-ea"/>
                          <a:cs typeface="+mn-cs"/>
                        </a:rPr>
                        <a:t>DATEDIFF(expr1,expr2)</a:t>
                      </a:r>
                    </a:p>
                  </a:txBody>
                  <a:tcPr marL="76190" marR="76190" marT="76200" marB="76200" anchor="ctr">
                    <a:solidFill>
                      <a:schemeClr val="bg1"/>
                    </a:solidFill>
                  </a:tcPr>
                </a:tc>
                <a:tc>
                  <a:txBody>
                    <a:bodyPr/>
                    <a:lstStyle/>
                    <a:p>
                      <a:pPr fontAlgn="t"/>
                      <a:r>
                        <a:rPr kumimoji="0" lang="en-IN" sz="1600" b="0" i="0" kern="1200" dirty="0">
                          <a:solidFill>
                            <a:schemeClr val="tx1"/>
                          </a:solidFill>
                          <a:effectLst/>
                          <a:latin typeface="+mn-lt"/>
                          <a:ea typeface="+mn-ea"/>
                          <a:cs typeface="+mn-cs"/>
                        </a:rPr>
                        <a:t>Returns the number of days between two dates or datetimes.</a:t>
                      </a:r>
                      <a:endParaRPr lang="en-IN" sz="1600" dirty="0">
                        <a:solidFill>
                          <a:schemeClr val="tx1"/>
                        </a:solidFill>
                        <a:effectLst/>
                        <a:latin typeface="Arial" panose="020B0604020202020204" pitchFamily="34" charset="0"/>
                        <a:cs typeface="Arial" panose="020B0604020202020204" pitchFamily="34" charset="0"/>
                      </a:endParaRPr>
                    </a:p>
                  </a:txBody>
                  <a:tcPr marL="76190" marR="76190" marT="76200" marB="76200">
                    <a:solidFill>
                      <a:schemeClr val="bg1"/>
                    </a:solidFill>
                  </a:tcPr>
                </a:tc>
                <a:extLst>
                  <a:ext uri="{0D108BD9-81ED-4DB2-BD59-A6C34878D82A}">
                    <a16:rowId xmlns:a16="http://schemas.microsoft.com/office/drawing/2014/main" val="10007"/>
                  </a:ext>
                </a:extLst>
              </a:tr>
            </a:tbl>
          </a:graphicData>
        </a:graphic>
      </p:graphicFrame>
      <p:sp>
        <p:nvSpPr>
          <p:cNvPr id="5" name="Rectangle 4"/>
          <p:cNvSpPr/>
          <p:nvPr/>
        </p:nvSpPr>
        <p:spPr>
          <a:xfrm>
            <a:off x="1676182" y="5112603"/>
            <a:ext cx="883804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WEEKDAY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HIREDATE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17</a:t>
            </a:r>
            <a:r>
              <a:rPr lang="en-IN"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624586516"/>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3398019732"/>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76182" y="5410200"/>
            <a:ext cx="8838049"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3F6971"/>
                </a:solidFill>
                <a:latin typeface="Arial" panose="020B0604020202020204" pitchFamily="34" charset="0"/>
                <a:ea typeface="Times New Roman" panose="02020603050405020304" pitchFamily="18" charset="0"/>
              </a:rPr>
              <a:t>DATE_FORMAT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3F6971"/>
                </a:solidFill>
                <a:latin typeface="Arial" panose="020B0604020202020204" pitchFamily="34" charset="0"/>
                <a:ea typeface="Times New Roman" panose="02020603050405020304" pitchFamily="18" charset="0"/>
              </a:rPr>
              <a:t>now</a:t>
            </a:r>
            <a:r>
              <a:rPr lang="en-US" dirty="0">
                <a:solidFill>
                  <a:srgbClr val="DD4A68"/>
                </a:solidFill>
                <a:latin typeface="Arial" panose="020B0604020202020204" pitchFamily="34" charset="0"/>
                <a:ea typeface="Times New Roman" panose="02020603050405020304" pitchFamily="18" charset="0"/>
              </a:rPr>
              <a:t>(), '%a');</a:t>
            </a:r>
            <a:endParaRPr lang="en-IN" dirty="0">
              <a:solidFill>
                <a:srgbClr val="DD4A68"/>
              </a:solidFill>
              <a:latin typeface="Arial" panose="020B0604020202020204" pitchFamily="34" charset="0"/>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1744044234"/>
              </p:ext>
            </p:extLst>
          </p:nvPr>
        </p:nvGraphicFramePr>
        <p:xfrm>
          <a:off x="1676182" y="787404"/>
          <a:ext cx="8838049" cy="4423830"/>
        </p:xfrm>
        <a:graphic>
          <a:graphicData uri="http://schemas.openxmlformats.org/drawingml/2006/table">
            <a:tbl>
              <a:tblPr firstRow="1" bandRow="1">
                <a:tableStyleId>{7E9639D4-E3E2-4D34-9284-5A2195B3D0D7}</a:tableStyleId>
              </a:tblPr>
              <a:tblGrid>
                <a:gridCol w="1371421">
                  <a:extLst>
                    <a:ext uri="{9D8B030D-6E8A-4147-A177-3AD203B41FA5}">
                      <a16:colId xmlns:a16="http://schemas.microsoft.com/office/drawing/2014/main" val="20000"/>
                    </a:ext>
                  </a:extLst>
                </a:gridCol>
                <a:gridCol w="7466628">
                  <a:extLst>
                    <a:ext uri="{9D8B030D-6E8A-4147-A177-3AD203B41FA5}">
                      <a16:colId xmlns:a16="http://schemas.microsoft.com/office/drawing/2014/main" val="20001"/>
                    </a:ext>
                  </a:extLst>
                </a:gridCol>
              </a:tblGrid>
              <a:tr h="442383">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Formats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a:spcAft>
                          <a:spcPts val="0"/>
                        </a:spcAft>
                      </a:pPr>
                      <a:r>
                        <a:rPr kumimoji="0" lang="en-US" sz="1600" kern="1200" dirty="0">
                          <a:solidFill>
                            <a:schemeClr val="tx1"/>
                          </a:solidFill>
                          <a:latin typeface="Liberation Mono"/>
                          <a:ea typeface="+mn-ea"/>
                          <a:cs typeface="+mn-cs"/>
                        </a:rPr>
                        <a:t>%a</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Abbreviated weekday name (Sun-Sat)</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a:spcAft>
                          <a:spcPts val="0"/>
                        </a:spcAft>
                      </a:pPr>
                      <a:r>
                        <a:rPr kumimoji="0" lang="en-US" sz="1600" kern="1200" dirty="0">
                          <a:solidFill>
                            <a:schemeClr val="tx1"/>
                          </a:solidFill>
                          <a:latin typeface="Liberation Mono"/>
                          <a:ea typeface="+mn-ea"/>
                          <a:cs typeface="+mn-cs"/>
                        </a:rPr>
                        <a:t>%b</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Abbreviated month name (Jan-Dec)</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a:spcAft>
                          <a:spcPts val="0"/>
                        </a:spcAft>
                      </a:pPr>
                      <a:r>
                        <a:rPr kumimoji="0" lang="en-US" sz="1600" kern="1200" dirty="0">
                          <a:solidFill>
                            <a:schemeClr val="tx1"/>
                          </a:solidFill>
                          <a:latin typeface="Liberation Mono"/>
                          <a:ea typeface="+mn-ea"/>
                          <a:cs typeface="+mn-cs"/>
                        </a:rPr>
                        <a:t>%c</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Month, numeric (0-12)</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a:spcAft>
                          <a:spcPts val="0"/>
                        </a:spcAft>
                      </a:pPr>
                      <a:r>
                        <a:rPr kumimoji="0" lang="en-US" sz="1600" kern="1200" dirty="0">
                          <a:solidFill>
                            <a:schemeClr val="tx1"/>
                          </a:solidFill>
                          <a:latin typeface="Liberation Mono"/>
                          <a:ea typeface="+mn-ea"/>
                          <a:cs typeface="+mn-cs"/>
                        </a:rPr>
                        <a:t>%D</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Day of month with English suffix (0th, 1st, 2nd, 3rd, </a:t>
                      </a:r>
                      <a:r>
                        <a:rPr lang="en-US" sz="1600" dirty="0">
                          <a:solidFill>
                            <a:schemeClr val="tx1"/>
                          </a:solidFill>
                          <a:effectLst/>
                          <a:latin typeface="Tahoma" panose="020B0604030504040204" pitchFamily="34" charset="0"/>
                          <a:ea typeface="Times New Roman" panose="02020603050405020304" pitchFamily="18" charset="0"/>
                        </a:rPr>
                        <a:t>�</a:t>
                      </a:r>
                      <a:r>
                        <a:rPr lang="en-US" sz="1600" dirty="0">
                          <a:solidFill>
                            <a:schemeClr val="tx1"/>
                          </a:solidFill>
                          <a:effectLst/>
                          <a:latin typeface="Arial" panose="020B0604020202020204" pitchFamily="34" charset="0"/>
                          <a:ea typeface="Times New Roman" panose="02020603050405020304" pitchFamily="18" charset="0"/>
                        </a:rPr>
                        <a:t>)</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a:spcAft>
                          <a:spcPts val="0"/>
                        </a:spcAft>
                      </a:pPr>
                      <a:r>
                        <a:rPr kumimoji="0" lang="en-US" sz="1600" kern="1200" dirty="0">
                          <a:solidFill>
                            <a:schemeClr val="tx1"/>
                          </a:solidFill>
                          <a:latin typeface="Liberation Mono"/>
                          <a:ea typeface="+mn-ea"/>
                          <a:cs typeface="+mn-cs"/>
                        </a:rPr>
                        <a:t>%d</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Day of month, numeric (00-31)</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a:spcAft>
                          <a:spcPts val="0"/>
                        </a:spcAft>
                      </a:pPr>
                      <a:r>
                        <a:rPr kumimoji="0" lang="en-US" sz="1600" kern="1200" dirty="0">
                          <a:solidFill>
                            <a:schemeClr val="tx1"/>
                          </a:solidFill>
                          <a:latin typeface="Liberation Mono"/>
                          <a:ea typeface="+mn-ea"/>
                          <a:cs typeface="+mn-cs"/>
                        </a:rPr>
                        <a:t>%e</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Day of month, numeric (0-31)</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6"/>
                  </a:ext>
                </a:extLst>
              </a:tr>
              <a:tr h="442383">
                <a:tc>
                  <a:txBody>
                    <a:bodyPr/>
                    <a:lstStyle/>
                    <a:p>
                      <a:pPr>
                        <a:spcAft>
                          <a:spcPts val="0"/>
                        </a:spcAft>
                      </a:pPr>
                      <a:r>
                        <a:rPr kumimoji="0" lang="en-US" sz="1600" kern="1200" dirty="0">
                          <a:solidFill>
                            <a:schemeClr val="tx1"/>
                          </a:solidFill>
                          <a:latin typeface="Liberation Mono"/>
                          <a:ea typeface="+mn-ea"/>
                          <a:cs typeface="+mn-cs"/>
                        </a:rPr>
                        <a:t>%f</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Microseconds (000000-999999)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7"/>
                  </a:ext>
                </a:extLst>
              </a:tr>
              <a:tr h="442383">
                <a:tc>
                  <a:txBody>
                    <a:bodyPr/>
                    <a:lstStyle/>
                    <a:p>
                      <a:pPr>
                        <a:spcAft>
                          <a:spcPts val="0"/>
                        </a:spcAft>
                      </a:pPr>
                      <a:r>
                        <a:rPr kumimoji="0" lang="en-US" sz="1600" kern="1200" dirty="0">
                          <a:solidFill>
                            <a:schemeClr val="tx1"/>
                          </a:solidFill>
                          <a:latin typeface="Liberation Mono"/>
                          <a:ea typeface="+mn-ea"/>
                          <a:cs typeface="+mn-cs"/>
                        </a:rPr>
                        <a:t>%H</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8"/>
                  </a:ext>
                </a:extLst>
              </a:tr>
              <a:tr h="442383">
                <a:tc>
                  <a:txBody>
                    <a:bodyPr/>
                    <a:lstStyle/>
                    <a:p>
                      <a:pPr>
                        <a:spcAft>
                          <a:spcPts val="0"/>
                        </a:spcAft>
                      </a:pPr>
                      <a:r>
                        <a:rPr kumimoji="0" lang="en-US" sz="1600" kern="1200" dirty="0">
                          <a:solidFill>
                            <a:schemeClr val="tx1"/>
                          </a:solidFill>
                          <a:latin typeface="Liberation Mono"/>
                          <a:ea typeface="+mn-ea"/>
                          <a:cs typeface="+mn-cs"/>
                        </a:rPr>
                        <a:t>%h</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9"/>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40559275"/>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363412865"/>
              </p:ext>
            </p:extLst>
          </p:nvPr>
        </p:nvGraphicFramePr>
        <p:xfrm>
          <a:off x="1676182" y="787404"/>
          <a:ext cx="8838049" cy="5308596"/>
        </p:xfrm>
        <a:graphic>
          <a:graphicData uri="http://schemas.openxmlformats.org/drawingml/2006/table">
            <a:tbl>
              <a:tblPr firstRow="1" bandRow="1">
                <a:tableStyleId>{7E9639D4-E3E2-4D34-9284-5A2195B3D0D7}</a:tableStyleId>
              </a:tblPr>
              <a:tblGrid>
                <a:gridCol w="1371421">
                  <a:extLst>
                    <a:ext uri="{9D8B030D-6E8A-4147-A177-3AD203B41FA5}">
                      <a16:colId xmlns:a16="http://schemas.microsoft.com/office/drawing/2014/main" val="20000"/>
                    </a:ext>
                  </a:extLst>
                </a:gridCol>
                <a:gridCol w="7466628">
                  <a:extLst>
                    <a:ext uri="{9D8B030D-6E8A-4147-A177-3AD203B41FA5}">
                      <a16:colId xmlns:a16="http://schemas.microsoft.com/office/drawing/2014/main" val="20001"/>
                    </a:ext>
                  </a:extLst>
                </a:gridCol>
              </a:tblGrid>
              <a:tr h="442383">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Formats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a:spcAft>
                          <a:spcPts val="0"/>
                        </a:spcAft>
                      </a:pPr>
                      <a:r>
                        <a:rPr kumimoji="0" lang="en-US" sz="1600" kern="1200" dirty="0">
                          <a:solidFill>
                            <a:schemeClr val="tx1"/>
                          </a:solidFill>
                          <a:latin typeface="Liberation Mono"/>
                          <a:ea typeface="+mn-ea"/>
                          <a:cs typeface="+mn-cs"/>
                        </a:rPr>
                        <a:t>%I</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a:spcAft>
                          <a:spcPts val="0"/>
                        </a:spcAft>
                      </a:pPr>
                      <a:r>
                        <a:rPr kumimoji="0" lang="en-US" sz="1600" kern="1200" dirty="0">
                          <a:solidFill>
                            <a:schemeClr val="tx1"/>
                          </a:solidFill>
                          <a:latin typeface="Liberation Mono"/>
                          <a:ea typeface="+mn-ea"/>
                          <a:cs typeface="+mn-cs"/>
                        </a:rPr>
                        <a:t>%i</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Minutes, numeric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lvl="0">
                        <a:spcAft>
                          <a:spcPts val="0"/>
                        </a:spcAft>
                      </a:pPr>
                      <a:r>
                        <a:rPr kumimoji="0" lang="en-US" sz="1600" kern="1200" dirty="0">
                          <a:solidFill>
                            <a:schemeClr val="tx1"/>
                          </a:solidFill>
                          <a:latin typeface="Liberation Mono"/>
                          <a:ea typeface="+mn-ea"/>
                          <a:cs typeface="+mn-cs"/>
                        </a:rPr>
                        <a:t>%j</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year (001-366)</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lvl="0">
                        <a:spcAft>
                          <a:spcPts val="0"/>
                        </a:spcAft>
                      </a:pPr>
                      <a:r>
                        <a:rPr kumimoji="0" lang="en-US" sz="1600" kern="1200" dirty="0">
                          <a:solidFill>
                            <a:schemeClr val="tx1"/>
                          </a:solidFill>
                          <a:latin typeface="Liberation Mono"/>
                          <a:ea typeface="+mn-ea"/>
                          <a:cs typeface="+mn-cs"/>
                        </a:rPr>
                        <a:t>%k</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lvl="0">
                        <a:spcAft>
                          <a:spcPts val="0"/>
                        </a:spcAft>
                      </a:pPr>
                      <a:r>
                        <a:rPr kumimoji="0" lang="en-US" sz="1600" kern="1200" dirty="0">
                          <a:solidFill>
                            <a:schemeClr val="tx1"/>
                          </a:solidFill>
                          <a:latin typeface="Liberation Mono"/>
                          <a:ea typeface="+mn-ea"/>
                          <a:cs typeface="+mn-cs"/>
                        </a:rPr>
                        <a:t>%l</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lvl="0">
                        <a:spcAft>
                          <a:spcPts val="0"/>
                        </a:spcAft>
                      </a:pPr>
                      <a:r>
                        <a:rPr kumimoji="0" lang="en-US" sz="1600" kern="1200" dirty="0">
                          <a:solidFill>
                            <a:schemeClr val="tx1"/>
                          </a:solidFill>
                          <a:latin typeface="Liberation Mono"/>
                          <a:ea typeface="+mn-ea"/>
                          <a:cs typeface="+mn-cs"/>
                        </a:rPr>
                        <a:t>%M</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name (January-December)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6"/>
                  </a:ext>
                </a:extLst>
              </a:tr>
              <a:tr h="442383">
                <a:tc>
                  <a:txBody>
                    <a:bodyPr/>
                    <a:lstStyle/>
                    <a:p>
                      <a:pPr lvl="0">
                        <a:spcAft>
                          <a:spcPts val="0"/>
                        </a:spcAft>
                      </a:pPr>
                      <a:r>
                        <a:rPr kumimoji="0" lang="en-US" sz="1600" kern="1200" dirty="0">
                          <a:solidFill>
                            <a:schemeClr val="tx1"/>
                          </a:solidFill>
                          <a:latin typeface="Liberation Mono"/>
                          <a:ea typeface="+mn-ea"/>
                          <a:cs typeface="+mn-cs"/>
                        </a:rPr>
                        <a:t>%m</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numeric (00-12)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7"/>
                  </a:ext>
                </a:extLst>
              </a:tr>
              <a:tr h="442383">
                <a:tc>
                  <a:txBody>
                    <a:bodyPr/>
                    <a:lstStyle/>
                    <a:p>
                      <a:pPr lvl="0">
                        <a:spcAft>
                          <a:spcPts val="0"/>
                        </a:spcAft>
                      </a:pPr>
                      <a:r>
                        <a:rPr kumimoji="0" lang="en-US" sz="1600" kern="1200" dirty="0">
                          <a:solidFill>
                            <a:schemeClr val="tx1"/>
                          </a:solidFill>
                          <a:latin typeface="Liberation Mono"/>
                          <a:ea typeface="+mn-ea"/>
                          <a:cs typeface="+mn-cs"/>
                        </a:rPr>
                        <a:t>%p</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8"/>
                  </a:ext>
                </a:extLst>
              </a:tr>
              <a:tr h="442383">
                <a:tc>
                  <a:txBody>
                    <a:bodyPr/>
                    <a:lstStyle/>
                    <a:p>
                      <a:pPr lvl="0">
                        <a:spcAft>
                          <a:spcPts val="0"/>
                        </a:spcAft>
                      </a:pPr>
                      <a:r>
                        <a:rPr kumimoji="0" lang="en-US" sz="1600" kern="1200" dirty="0">
                          <a:solidFill>
                            <a:schemeClr val="tx1"/>
                          </a:solidFill>
                          <a:latin typeface="Liberation Mono"/>
                          <a:ea typeface="+mn-ea"/>
                          <a:cs typeface="+mn-cs"/>
                        </a:rPr>
                        <a:t>%r</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Time, 12-hour (hh:mm:ss followed by 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9"/>
                  </a:ext>
                </a:extLst>
              </a:tr>
              <a:tr h="442383">
                <a:tc>
                  <a:txBody>
                    <a:bodyPr/>
                    <a:lstStyle/>
                    <a:p>
                      <a:pPr lvl="0">
                        <a:spcAft>
                          <a:spcPts val="0"/>
                        </a:spcAft>
                      </a:pPr>
                      <a:r>
                        <a:rPr kumimoji="0" lang="en-US" sz="1600" kern="1200" dirty="0">
                          <a:solidFill>
                            <a:schemeClr val="tx1"/>
                          </a:solidFill>
                          <a:latin typeface="Liberation Mono"/>
                          <a:ea typeface="+mn-ea"/>
                          <a:cs typeface="+mn-cs"/>
                        </a:rPr>
                        <a:t>%S</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10"/>
                  </a:ext>
                </a:extLst>
              </a:tr>
              <a:tr h="442383">
                <a:tc>
                  <a:txBody>
                    <a:bodyPr/>
                    <a:lstStyle/>
                    <a:p>
                      <a:pPr lvl="0">
                        <a:spcAft>
                          <a:spcPts val="0"/>
                        </a:spcAft>
                      </a:pPr>
                      <a:r>
                        <a:rPr kumimoji="0" lang="en-US" sz="1600" kern="1200" dirty="0">
                          <a:solidFill>
                            <a:schemeClr val="tx1"/>
                          </a:solidFill>
                          <a:latin typeface="Liberation Mono"/>
                          <a:ea typeface="+mn-ea"/>
                          <a:cs typeface="+mn-cs"/>
                        </a:rPr>
                        <a:t>%s</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11"/>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477848773"/>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49356274"/>
              </p:ext>
            </p:extLst>
          </p:nvPr>
        </p:nvGraphicFramePr>
        <p:xfrm>
          <a:off x="1676182" y="787404"/>
          <a:ext cx="8838049" cy="5399190"/>
        </p:xfrm>
        <a:graphic>
          <a:graphicData uri="http://schemas.openxmlformats.org/drawingml/2006/table">
            <a:tbl>
              <a:tblPr firstRow="1" bandRow="1">
                <a:tableStyleId>{7E9639D4-E3E2-4D34-9284-5A2195B3D0D7}</a:tableStyleId>
              </a:tblPr>
              <a:tblGrid>
                <a:gridCol w="1371421">
                  <a:extLst>
                    <a:ext uri="{9D8B030D-6E8A-4147-A177-3AD203B41FA5}">
                      <a16:colId xmlns:a16="http://schemas.microsoft.com/office/drawing/2014/main" val="20000"/>
                    </a:ext>
                  </a:extLst>
                </a:gridCol>
                <a:gridCol w="7466628">
                  <a:extLst>
                    <a:ext uri="{9D8B030D-6E8A-4147-A177-3AD203B41FA5}">
                      <a16:colId xmlns:a16="http://schemas.microsoft.com/office/drawing/2014/main" val="20001"/>
                    </a:ext>
                  </a:extLst>
                </a:gridCol>
              </a:tblGrid>
              <a:tr h="442383">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Formats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lvl="0">
                        <a:spcAft>
                          <a:spcPts val="0"/>
                        </a:spcAft>
                      </a:pPr>
                      <a:r>
                        <a:rPr kumimoji="0" lang="en-US" sz="1600" kern="1200" dirty="0">
                          <a:solidFill>
                            <a:schemeClr val="tx1"/>
                          </a:solidFill>
                          <a:latin typeface="Liberation Mono"/>
                          <a:ea typeface="+mn-ea"/>
                          <a:cs typeface="+mn-cs"/>
                        </a:rPr>
                        <a:t>%T</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a:solidFill>
                            <a:schemeClr val="tx1"/>
                          </a:solidFill>
                          <a:effectLst/>
                          <a:latin typeface="Arial" panose="020B0604020202020204" pitchFamily="34" charset="0"/>
                          <a:ea typeface="Times New Roman" panose="02020603050405020304" pitchFamily="18" charset="0"/>
                          <a:cs typeface="+mn-cs"/>
                        </a:rPr>
                        <a:t>Time, 24-hour (hh:mm:ss)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lvl="0">
                        <a:spcAft>
                          <a:spcPts val="0"/>
                        </a:spcAft>
                      </a:pPr>
                      <a:r>
                        <a:rPr kumimoji="0" lang="en-US" sz="1600" kern="1200" dirty="0">
                          <a:solidFill>
                            <a:schemeClr val="tx1"/>
                          </a:solidFill>
                          <a:latin typeface="Liberation Mono"/>
                          <a:ea typeface="+mn-ea"/>
                          <a:cs typeface="+mn-cs"/>
                        </a:rPr>
                        <a:t>%U</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Sunday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a:spcAft>
                          <a:spcPts val="0"/>
                        </a:spcAft>
                      </a:pPr>
                      <a:r>
                        <a:rPr kumimoji="0" lang="en-US" sz="1600" kern="1200" dirty="0">
                          <a:solidFill>
                            <a:schemeClr val="tx1"/>
                          </a:solidFill>
                          <a:latin typeface="Liberation Mono"/>
                          <a:ea typeface="+mn-ea"/>
                          <a:cs typeface="+mn-cs"/>
                        </a:rPr>
                        <a:t>%u</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Monday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a:spcAft>
                          <a:spcPts val="0"/>
                        </a:spcAft>
                      </a:pPr>
                      <a:r>
                        <a:rPr kumimoji="0" lang="en-US" sz="1600" kern="1200" dirty="0">
                          <a:solidFill>
                            <a:schemeClr val="tx1"/>
                          </a:solidFill>
                          <a:latin typeface="Liberation Mono"/>
                          <a:ea typeface="+mn-ea"/>
                          <a:cs typeface="+mn-cs"/>
                        </a:rPr>
                        <a:t>%V</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Sunday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a:spcAft>
                          <a:spcPts val="0"/>
                        </a:spcAft>
                      </a:pPr>
                      <a:r>
                        <a:rPr kumimoji="0" lang="en-US" sz="1600" kern="1200" dirty="0">
                          <a:solidFill>
                            <a:schemeClr val="tx1"/>
                          </a:solidFill>
                          <a:latin typeface="Liberation Mono"/>
                          <a:ea typeface="+mn-ea"/>
                          <a:cs typeface="+mn-cs"/>
                        </a:rPr>
                        <a:t>%v</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Monday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a:spcAft>
                          <a:spcPts val="0"/>
                        </a:spcAft>
                      </a:pPr>
                      <a:r>
                        <a:rPr kumimoji="0" lang="en-US" sz="1600" kern="1200" dirty="0">
                          <a:solidFill>
                            <a:schemeClr val="tx1"/>
                          </a:solidFill>
                          <a:latin typeface="Liberation Mono"/>
                          <a:ea typeface="+mn-ea"/>
                          <a:cs typeface="+mn-cs"/>
                        </a:rPr>
                        <a:t>%W</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Weekday name (Sunday-Saturday)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6"/>
                  </a:ext>
                </a:extLst>
              </a:tr>
              <a:tr h="442383">
                <a:tc>
                  <a:txBody>
                    <a:bodyPr/>
                    <a:lstStyle/>
                    <a:p>
                      <a:pPr>
                        <a:spcAft>
                          <a:spcPts val="0"/>
                        </a:spcAft>
                      </a:pPr>
                      <a:r>
                        <a:rPr kumimoji="0" lang="en-US" sz="1600" kern="1200" dirty="0">
                          <a:solidFill>
                            <a:schemeClr val="tx1"/>
                          </a:solidFill>
                          <a:latin typeface="Liberation Mono"/>
                          <a:ea typeface="+mn-ea"/>
                          <a:cs typeface="+mn-cs"/>
                        </a:rPr>
                        <a:t>%w</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the week (0=Sunday, 6=Saturday)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7"/>
                  </a:ext>
                </a:extLst>
              </a:tr>
              <a:tr h="442383">
                <a:tc>
                  <a:txBody>
                    <a:bodyPr/>
                    <a:lstStyle/>
                    <a:p>
                      <a:pPr>
                        <a:spcAft>
                          <a:spcPts val="0"/>
                        </a:spcAft>
                      </a:pPr>
                      <a:r>
                        <a:rPr kumimoji="0" lang="en-US" sz="1600" kern="1200" dirty="0">
                          <a:solidFill>
                            <a:schemeClr val="tx1"/>
                          </a:solidFill>
                          <a:latin typeface="Liberation Mono"/>
                          <a:ea typeface="+mn-ea"/>
                          <a:cs typeface="+mn-cs"/>
                        </a:rPr>
                        <a:t>%X</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Sunday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8"/>
                  </a:ext>
                </a:extLst>
              </a:tr>
              <a:tr h="442383">
                <a:tc>
                  <a:txBody>
                    <a:bodyPr/>
                    <a:lstStyle/>
                    <a:p>
                      <a:pPr>
                        <a:spcAft>
                          <a:spcPts val="0"/>
                        </a:spcAft>
                      </a:pPr>
                      <a:r>
                        <a:rPr kumimoji="0" lang="en-US" sz="1600" kern="1200" dirty="0">
                          <a:solidFill>
                            <a:schemeClr val="tx1"/>
                          </a:solidFill>
                          <a:latin typeface="Liberation Mono"/>
                          <a:ea typeface="+mn-ea"/>
                          <a:cs typeface="+mn-cs"/>
                        </a:rPr>
                        <a:t>%x</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Monday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9"/>
                  </a:ext>
                </a:extLst>
              </a:tr>
              <a:tr h="442383">
                <a:tc>
                  <a:txBody>
                    <a:bodyPr/>
                    <a:lstStyle/>
                    <a:p>
                      <a:pPr>
                        <a:spcAft>
                          <a:spcPts val="0"/>
                        </a:spcAft>
                      </a:pPr>
                      <a:r>
                        <a:rPr kumimoji="0" lang="en-US" sz="1600" kern="1200" dirty="0">
                          <a:solidFill>
                            <a:schemeClr val="tx1"/>
                          </a:solidFill>
                          <a:latin typeface="Liberation Mono"/>
                          <a:ea typeface="+mn-ea"/>
                          <a:cs typeface="+mn-cs"/>
                        </a:rPr>
                        <a:t>%Y</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four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10"/>
                  </a:ext>
                </a:extLst>
              </a:tr>
              <a:tr h="442383">
                <a:tc>
                  <a:txBody>
                    <a:bodyPr/>
                    <a:lstStyle/>
                    <a:p>
                      <a:pPr>
                        <a:spcAft>
                          <a:spcPts val="0"/>
                        </a:spcAft>
                      </a:pPr>
                      <a:r>
                        <a:rPr kumimoji="0" lang="en-US" sz="1600" kern="1200" dirty="0">
                          <a:solidFill>
                            <a:schemeClr val="tx1"/>
                          </a:solidFill>
                          <a:latin typeface="Liberation Mono"/>
                          <a:ea typeface="+mn-ea"/>
                          <a:cs typeface="+mn-cs"/>
                        </a:rPr>
                        <a:t>%y</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two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11"/>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1668862279"/>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1189802108"/>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155273239"/>
              </p:ext>
            </p:extLst>
          </p:nvPr>
        </p:nvGraphicFramePr>
        <p:xfrm>
          <a:off x="1676182" y="787406"/>
          <a:ext cx="8838050" cy="5014383"/>
        </p:xfrm>
        <a:graphic>
          <a:graphicData uri="http://schemas.openxmlformats.org/drawingml/2006/table">
            <a:tbl>
              <a:tblPr firstRow="1" bandRow="1">
                <a:tableStyleId>{7E9639D4-E3E2-4D34-9284-5A2195B3D0D7}</a:tableStyleId>
              </a:tblPr>
              <a:tblGrid>
                <a:gridCol w="2666653">
                  <a:extLst>
                    <a:ext uri="{9D8B030D-6E8A-4147-A177-3AD203B41FA5}">
                      <a16:colId xmlns:a16="http://schemas.microsoft.com/office/drawing/2014/main" val="20000"/>
                    </a:ext>
                  </a:extLst>
                </a:gridCol>
                <a:gridCol w="6171397">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a:spcAft>
                          <a:spcPts val="0"/>
                        </a:spcAft>
                      </a:pPr>
                      <a:r>
                        <a:rPr kumimoji="0" lang="en-IN" sz="1600" kern="1200" dirty="0">
                          <a:solidFill>
                            <a:schemeClr val="tx1"/>
                          </a:solidFill>
                          <a:latin typeface="Liberation Mono"/>
                          <a:ea typeface="+mn-ea"/>
                          <a:cs typeface="+mn-cs"/>
                        </a:rPr>
                        <a:t>ASCII(str)</a:t>
                      </a:r>
                    </a:p>
                  </a:txBody>
                  <a:tcPr marL="68571" marR="68571" marT="0" marB="0" anchor="ctr">
                    <a:solidFill>
                      <a:schemeClr val="bg1"/>
                    </a:solidFill>
                  </a:tcPr>
                </a:tc>
                <a:tc>
                  <a:txBody>
                    <a:bodyPr/>
                    <a:lstStyle/>
                    <a:p>
                      <a:pPr algn="l">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lgn="l">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p>
                    <a:p>
                      <a:pPr algn="l">
                        <a:spcAft>
                          <a:spcPts val="0"/>
                        </a:spcAft>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ascii(ename)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a:spcAft>
                          <a:spcPts val="0"/>
                        </a:spcAft>
                      </a:pPr>
                      <a:r>
                        <a:rPr kumimoji="0" lang="en-IN" sz="1600" kern="1200" dirty="0">
                          <a:solidFill>
                            <a:schemeClr val="tx1"/>
                          </a:solidFill>
                          <a:latin typeface="Liberation Mono"/>
                          <a:ea typeface="+mn-ea"/>
                          <a:cs typeface="+mn-cs"/>
                        </a:rPr>
                        <a:t>CHAR(N,...)</a:t>
                      </a:r>
                    </a:p>
                  </a:txBody>
                  <a:tcPr marL="68571" marR="68571" marT="0" marB="0" anchor="ctr">
                    <a:solidFill>
                      <a:schemeClr val="bg1"/>
                    </a:solidFill>
                  </a:tcP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CHAR() interprets each argument N as an integer and returns a string consisting of the characters given by the code values of those integers.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NULL values are skipped</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char(65, 66, 67);</a:t>
                      </a:r>
                    </a:p>
                    <a:p>
                      <a:pPr>
                        <a:spcAft>
                          <a:spcPts val="0"/>
                        </a:spcAft>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lvl="0">
                        <a:spcAft>
                          <a:spcPts val="0"/>
                        </a:spcAft>
                      </a:pPr>
                      <a:r>
                        <a:rPr kumimoji="0" lang="en-IN" sz="1600" kern="1200" dirty="0">
                          <a:solidFill>
                            <a:schemeClr val="tx1"/>
                          </a:solidFill>
                          <a:latin typeface="Liberation Mono"/>
                          <a:ea typeface="+mn-ea"/>
                          <a:cs typeface="+mn-cs"/>
                        </a:rPr>
                        <a:t>CONCAT(str1,str2,...)</a:t>
                      </a:r>
                    </a:p>
                  </a:txBody>
                  <a:tcPr marL="68571" marR="68571" marT="0" marB="0" anchor="ctr">
                    <a:solidFill>
                      <a:schemeClr val="bg1"/>
                    </a:solidFill>
                  </a:tcP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that results from concatenating the arguments. CONCAT()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returns NULL if any argument is NULL</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concat('</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Mr.</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 , 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3"/>
                  </a:ext>
                </a:extLst>
              </a:tr>
            </a:tbl>
          </a:graphicData>
        </a:graphic>
      </p:graphicFrame>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3306567436"/>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41058438"/>
              </p:ext>
            </p:extLst>
          </p:nvPr>
        </p:nvGraphicFramePr>
        <p:xfrm>
          <a:off x="1676182" y="787406"/>
          <a:ext cx="8838050" cy="4770543"/>
        </p:xfrm>
        <a:graphic>
          <a:graphicData uri="http://schemas.openxmlformats.org/drawingml/2006/table">
            <a:tbl>
              <a:tblPr firstRow="1" bandRow="1">
                <a:tableStyleId>{7E9639D4-E3E2-4D34-9284-5A2195B3D0D7}</a:tableStyleId>
              </a:tblPr>
              <a:tblGrid>
                <a:gridCol w="2666653">
                  <a:extLst>
                    <a:ext uri="{9D8B030D-6E8A-4147-A177-3AD203B41FA5}">
                      <a16:colId xmlns:a16="http://schemas.microsoft.com/office/drawing/2014/main" val="20000"/>
                    </a:ext>
                  </a:extLst>
                </a:gridCol>
                <a:gridCol w="6171397">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CONCAT(str1,str2,...)</a:t>
                      </a:r>
                    </a:p>
                  </a:txBody>
                  <a:tcPr marL="68571" marR="68571" marT="0" marB="0" anchor="ctr">
                    <a:solidFill>
                      <a:schemeClr val="bg1"/>
                    </a:solidFill>
                  </a:tcP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For quoted strings, concatenation can be performed by placing the strings next to each other.</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'My' 'S' 'QL';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ELT(N,str1,str2,str3,...)</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ELT(1,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ELT(1, ename, job, sal) from EMP;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STRCMP(expr1,expr2)</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71" marR="68571" marT="0" marB="0" anchor="ctr">
                    <a:solidFill>
                      <a:schemeClr val="bg1"/>
                    </a:solidFill>
                  </a:tcPr>
                </a:tc>
                <a:extLst>
                  <a:ext uri="{0D108BD9-81ED-4DB2-BD59-A6C34878D82A}">
                    <a16:rowId xmlns:a16="http://schemas.microsoft.com/office/drawing/2014/main" val="10003"/>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34746809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2</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3882179239"/>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662089966"/>
              </p:ext>
            </p:extLst>
          </p:nvPr>
        </p:nvGraphicFramePr>
        <p:xfrm>
          <a:off x="1635612" y="787404"/>
          <a:ext cx="8914240" cy="4543212"/>
        </p:xfrm>
        <a:graphic>
          <a:graphicData uri="http://schemas.openxmlformats.org/drawingml/2006/table">
            <a:tbl>
              <a:tblPr firstRow="1" bandRow="1">
                <a:tableStyleId>{7E9639D4-E3E2-4D34-9284-5A2195B3D0D7}</a:tableStyleId>
              </a:tblPr>
              <a:tblGrid>
                <a:gridCol w="2535948">
                  <a:extLst>
                    <a:ext uri="{9D8B030D-6E8A-4147-A177-3AD203B41FA5}">
                      <a16:colId xmlns:a16="http://schemas.microsoft.com/office/drawing/2014/main" val="20000"/>
                    </a:ext>
                  </a:extLst>
                </a:gridCol>
                <a:gridCol w="6378292">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FIELD(str,str1,str2,str3,...)</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index (position) of str in the str1, str2, str3, ... list. Returns 0 if str is not found. If str is NULL, the return value is 0.</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field('</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pune</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field(NULL,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field('',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LCASE(str)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lower case string. LCASE() is a synonym for LOWER().</a:t>
                      </a: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r>
                        <a:rPr kumimoji="0" lang="en-US" sz="1600" kern="1200" dirty="0">
                          <a:solidFill>
                            <a:schemeClr val="tx1"/>
                          </a:solidFill>
                          <a:latin typeface="Liberation Mono"/>
                          <a:ea typeface="+mn-ea"/>
                          <a:cs typeface="+mn-cs"/>
                        </a:rPr>
                        <a:t>UCASE(str)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upper case string. </a:t>
                      </a:r>
                      <a:r>
                        <a:rPr kumimoji="0" lang="en-US" sz="1600" kern="1200" dirty="0">
                          <a:solidFill>
                            <a:schemeClr val="tx1"/>
                          </a:solidFill>
                          <a:effectLst/>
                          <a:latin typeface="Arial" panose="020B0604020202020204" pitchFamily="34" charset="0"/>
                          <a:ea typeface="Times New Roman" panose="02020603050405020304" pitchFamily="18" charset="0"/>
                          <a:cs typeface="+mn-cs"/>
                        </a:rPr>
                        <a:t>UCASE() is a synonym for UPPER().</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LENGTH(str)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length of the string.</a:t>
                      </a: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LPAD(str, len, padstr)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left-padded with the string padstr to a length of len characters.</a:t>
                      </a:r>
                    </a:p>
                  </a:txBody>
                  <a:tcPr marL="68571" marR="68571" marT="0" marB="0" anchor="ctr">
                    <a:solidFill>
                      <a:schemeClr val="bg1"/>
                    </a:solidFill>
                  </a:tcPr>
                </a:tc>
                <a:extLst>
                  <a:ext uri="{0D108BD9-81ED-4DB2-BD59-A6C34878D82A}">
                    <a16:rowId xmlns:a16="http://schemas.microsoft.com/office/drawing/2014/main" val="10005"/>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1794395240"/>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428655082"/>
              </p:ext>
            </p:extLst>
          </p:nvPr>
        </p:nvGraphicFramePr>
        <p:xfrm>
          <a:off x="1676182" y="787406"/>
          <a:ext cx="8838049" cy="4253229"/>
        </p:xfrm>
        <a:graphic>
          <a:graphicData uri="http://schemas.openxmlformats.org/drawingml/2006/table">
            <a:tbl>
              <a:tblPr firstRow="1" bandRow="1">
                <a:tableStyleId>{7E9639D4-E3E2-4D34-9284-5A2195B3D0D7}</a:tableStyleId>
              </a:tblPr>
              <a:tblGrid>
                <a:gridCol w="3047603">
                  <a:extLst>
                    <a:ext uri="{9D8B030D-6E8A-4147-A177-3AD203B41FA5}">
                      <a16:colId xmlns:a16="http://schemas.microsoft.com/office/drawing/2014/main" val="20000"/>
                    </a:ext>
                  </a:extLst>
                </a:gridCol>
                <a:gridCol w="5790446">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RPAD(str, len, padstr)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right-padded with the string padstr to a length of len characters.</a:t>
                      </a: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LEFT(str, len)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leftmost len characters from the string str, or NULL if any argument is NULL.</a:t>
                      </a: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RIGHT(str, len)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rightmost len characters from the string str, or NULL if any argument is NULL.</a:t>
                      </a: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LTRIM(str)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with leading space characters removed.</a:t>
                      </a: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RTRIM(str)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with trailing space characters removed.</a:t>
                      </a: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TRIM([{BOTH | LEADING | TRAILING} [remstr] FROM] 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TRIM(LEADING 'x' FROM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xxxABCxxx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TRIM(BOTH 'x' FROM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xxxABCxxx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-&gt; 'ABC'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TRIM(TRAILING 'xyz' FROM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ABCxxyz</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txBody>
                  <a:tcPr marL="68571" marR="68571" marT="0" marB="0" anchor="ctr">
                    <a:solidFill>
                      <a:schemeClr val="bg1"/>
                    </a:solidFill>
                  </a:tcPr>
                </a:tc>
                <a:extLst>
                  <a:ext uri="{0D108BD9-81ED-4DB2-BD59-A6C34878D82A}">
                    <a16:rowId xmlns:a16="http://schemas.microsoft.com/office/drawing/2014/main" val="10006"/>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sp>
        <p:nvSpPr>
          <p:cNvPr id="2" name="Rectangle 1"/>
          <p:cNvSpPr/>
          <p:nvPr/>
        </p:nvSpPr>
        <p:spPr>
          <a:xfrm>
            <a:off x="1676182" y="5334002"/>
            <a:ext cx="8838049" cy="584775"/>
          </a:xfrm>
          <a:prstGeom prst="rect">
            <a:avLst/>
          </a:prstGeom>
          <a:solidFill>
            <a:schemeClr val="bg1"/>
          </a:solidFill>
        </p:spPr>
        <p:txBody>
          <a:bodyPr wrap="square">
            <a:spAutoFit/>
          </a:bodyPr>
          <a:lstStyle/>
          <a:p>
            <a:r>
              <a:rPr lang="en-IN" sz="1600" b="1" dirty="0">
                <a:latin typeface="Arial" panose="020B0604020202020204" pitchFamily="34" charset="0"/>
                <a:cs typeface="Arial" panose="020B0604020202020204" pitchFamily="34" charset="0"/>
              </a:rPr>
              <a:t>If none of the specifiers BOTH, LEADING, or TRAILING is given, BOTH is assumed. remstr is optional and, if not specified, spaces are removed.</a:t>
            </a:r>
          </a:p>
        </p:txBody>
      </p:sp>
    </p:spTree>
    <p:extLst>
      <p:ext uri="{BB962C8B-B14F-4D97-AF65-F5344CB8AC3E}">
        <p14:creationId xmlns:p14="http://schemas.microsoft.com/office/powerpoint/2010/main" val="1735328690"/>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3037996536"/>
              </p:ext>
            </p:extLst>
          </p:nvPr>
        </p:nvGraphicFramePr>
        <p:xfrm>
          <a:off x="1676182" y="787406"/>
          <a:ext cx="8818852" cy="5228589"/>
        </p:xfrm>
        <a:graphic>
          <a:graphicData uri="http://schemas.openxmlformats.org/drawingml/2006/table">
            <a:tbl>
              <a:tblPr firstRow="1" bandRow="1">
                <a:tableStyleId>{7E9639D4-E3E2-4D34-9284-5A2195B3D0D7}</a:tableStyleId>
              </a:tblPr>
              <a:tblGrid>
                <a:gridCol w="2660861">
                  <a:extLst>
                    <a:ext uri="{9D8B030D-6E8A-4147-A177-3AD203B41FA5}">
                      <a16:colId xmlns:a16="http://schemas.microsoft.com/office/drawing/2014/main" val="20000"/>
                    </a:ext>
                  </a:extLst>
                </a:gridCol>
                <a:gridCol w="6157991">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FORMAT(X,D)</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Formats the number X to a format like '#,###,###.##', rounded to D decimal places, and returns the result as a string. If D is 0, the result has no decimal point or fractional part.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format(1234.456,2);</a:t>
                      </a: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INSTR(str, substr)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position of the first occurrence of substring substr in string str.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REPLACE(str, from_str, to_str)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replace('Hello', 'l', 'x');</a:t>
                      </a: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REVERSE(str)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string str with the order of the characters reversed.</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SUBSTR(str, pos, len)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SUBSTR() </a:t>
                      </a:r>
                      <a:r>
                        <a:rPr kumimoji="0" lang="en-US" sz="1600" b="1" kern="1200" dirty="0">
                          <a:solidFill>
                            <a:schemeClr val="tx1"/>
                          </a:solidFill>
                          <a:effectLst/>
                          <a:latin typeface="Arial" panose="020B0604020202020204" pitchFamily="34" charset="0"/>
                          <a:ea typeface="Times New Roman" panose="02020603050405020304" pitchFamily="18" charset="0"/>
                          <a:cs typeface="+mn-cs"/>
                        </a:rPr>
                        <a:t>is a synonym for SUBSTRING().</a:t>
                      </a: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a:solidFill>
                            <a:schemeClr val="tx1"/>
                          </a:solidFill>
                          <a:effectLst/>
                          <a:latin typeface="Arial" panose="020B0604020202020204" pitchFamily="34" charset="0"/>
                          <a:ea typeface="Times New Roman" panose="02020603050405020304" pitchFamily="18" charset="0"/>
                          <a:cs typeface="+mn-cs"/>
                        </a:rPr>
                        <a:t>SELECT substr ('This is the test by IWAY', 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a:solidFill>
                            <a:schemeClr val="tx1"/>
                          </a:solidFill>
                          <a:effectLst/>
                          <a:latin typeface="Arial" panose="020B0604020202020204" pitchFamily="34" charset="0"/>
                          <a:ea typeface="Times New Roman" panose="02020603050405020304" pitchFamily="18" charset="0"/>
                          <a:cs typeface="+mn-cs"/>
                        </a:rPr>
                        <a:t>SELECT substr ('This is the test by IWAY', -4, 4);</a:t>
                      </a: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MID(str, pos, len)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MID(str, pos, len)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is a synonym for</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SUBSTRING(str, pos, len).</a:t>
                      </a:r>
                    </a:p>
                  </a:txBody>
                  <a:tcPr marL="68571" marR="68571" marT="0" marB="0" anchor="ctr">
                    <a:solidFill>
                      <a:schemeClr val="bg1"/>
                    </a:solid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2594851337"/>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4269017813"/>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Mathematical </a:t>
            </a:r>
            <a:r>
              <a:rPr lang="en-US" sz="3200" b="1" i="1" dirty="0">
                <a:latin typeface="Arial" pitchFamily="34" charset="0"/>
                <a:cs typeface="Arial" pitchFamily="34" charset="0"/>
              </a:rPr>
              <a:t>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929741376"/>
              </p:ext>
            </p:extLst>
          </p:nvPr>
        </p:nvGraphicFramePr>
        <p:xfrm>
          <a:off x="1676182" y="787404"/>
          <a:ext cx="8818852" cy="3385818"/>
        </p:xfrm>
        <a:graphic>
          <a:graphicData uri="http://schemas.openxmlformats.org/drawingml/2006/table">
            <a:tbl>
              <a:tblPr firstRow="1" bandRow="1">
                <a:tableStyleId>{7E9639D4-E3E2-4D34-9284-5A2195B3D0D7}</a:tableStyleId>
              </a:tblPr>
              <a:tblGrid>
                <a:gridCol w="2209512">
                  <a:extLst>
                    <a:ext uri="{9D8B030D-6E8A-4147-A177-3AD203B41FA5}">
                      <a16:colId xmlns:a16="http://schemas.microsoft.com/office/drawing/2014/main" val="20000"/>
                    </a:ext>
                  </a:extLst>
                </a:gridCol>
                <a:gridCol w="6609340">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ABS(X)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absolute value of X.</a:t>
                      </a: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CEIL(X)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CEIL() is a synonym for CEILING().</a:t>
                      </a: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CEILING(X)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CEIL value.</a:t>
                      </a: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FLOOR(X)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a:t>
                      </a:r>
                      <a:r>
                        <a:rPr kumimoji="0" lang="en-IN" sz="1600" kern="1200">
                          <a:solidFill>
                            <a:schemeClr val="tx1"/>
                          </a:solidFill>
                          <a:effectLst/>
                          <a:latin typeface="Arial" panose="020B0604020202020204" pitchFamily="34" charset="0"/>
                          <a:ea typeface="Times New Roman" panose="02020603050405020304" pitchFamily="18" charset="0"/>
                          <a:cs typeface="+mn-cs"/>
                        </a:rPr>
                        <a:t>FLOOR value.</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chemeClr val="tx1"/>
                          </a:solidFill>
                          <a:latin typeface="Liberation Mono"/>
                          <a:ea typeface="+mn-ea"/>
                          <a:cs typeface="+mn-cs"/>
                        </a:rPr>
                        <a:t>MOD(N,M),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chemeClr val="tx1"/>
                          </a:solidFill>
                          <a:latin typeface="Liberation Mono"/>
                          <a:ea typeface="+mn-ea"/>
                          <a:cs typeface="+mn-cs"/>
                        </a:rPr>
                        <a:t>N %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chemeClr val="tx1"/>
                          </a:solidFill>
                          <a:latin typeface="Liberation Mono"/>
                          <a:ea typeface="+mn-ea"/>
                          <a:cs typeface="+mn-cs"/>
                        </a:rPr>
                        <a:t>N MOD M</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remainder of N divided by M. MOD(N,0) returns NULL.</a:t>
                      </a: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POWER(X,Y)</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This is a synonym for POW().</a:t>
                      </a:r>
                    </a:p>
                  </a:txBody>
                  <a:tcPr marL="68571" marR="68571" marT="0" marB="0" anchor="ctr">
                    <a:solidFill>
                      <a:schemeClr val="bg1"/>
                    </a:solid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74168642"/>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Mathematical </a:t>
            </a:r>
            <a:r>
              <a:rPr lang="en-US" sz="3200" b="1" i="1" dirty="0">
                <a:latin typeface="Arial" pitchFamily="34" charset="0"/>
                <a:cs typeface="Arial" pitchFamily="34" charset="0"/>
              </a:rPr>
              <a:t>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422084077"/>
              </p:ext>
            </p:extLst>
          </p:nvPr>
        </p:nvGraphicFramePr>
        <p:xfrm>
          <a:off x="1676182" y="787404"/>
          <a:ext cx="8818852" cy="2591646"/>
        </p:xfrm>
        <a:graphic>
          <a:graphicData uri="http://schemas.openxmlformats.org/drawingml/2006/table">
            <a:tbl>
              <a:tblPr firstRow="1" bandRow="1">
                <a:tableStyleId>{7E9639D4-E3E2-4D34-9284-5A2195B3D0D7}</a:tableStyleId>
              </a:tblPr>
              <a:tblGrid>
                <a:gridCol w="2209512">
                  <a:extLst>
                    <a:ext uri="{9D8B030D-6E8A-4147-A177-3AD203B41FA5}">
                      <a16:colId xmlns:a16="http://schemas.microsoft.com/office/drawing/2014/main" val="20000"/>
                    </a:ext>
                  </a:extLst>
                </a:gridCol>
                <a:gridCol w="6609340">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RAND([N])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a random floating-point value v</a:t>
                      </a: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ROUND(X)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ROUND(X,D)</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TRUNCATE(X,D)</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71" marR="68571" marT="0" marB="0" anchor="ctr">
                    <a:solidFill>
                      <a:schemeClr val="bg1"/>
                    </a:solidFill>
                  </a:tcPr>
                </a:tc>
                <a:extLst>
                  <a:ext uri="{0D108BD9-81ED-4DB2-BD59-A6C34878D82A}">
                    <a16:rowId xmlns:a16="http://schemas.microsoft.com/office/drawing/2014/main" val="10003"/>
                  </a:ext>
                </a:extLst>
              </a:tr>
            </a:tbl>
          </a:graphicData>
        </a:graphic>
      </p:graphicFrame>
      <p:sp>
        <p:nvSpPr>
          <p:cNvPr id="4" name="Rectangle 3"/>
          <p:cNvSpPr/>
          <p:nvPr/>
        </p:nvSpPr>
        <p:spPr>
          <a:xfrm>
            <a:off x="1752372" y="3657600"/>
            <a:ext cx="8685669" cy="369332"/>
          </a:xfrm>
          <a:prstGeom prst="rect">
            <a:avLst/>
          </a:prstGeom>
        </p:spPr>
        <p:txBody>
          <a:bodyPr wrap="square">
            <a:spAutoFit/>
          </a:bodyPr>
          <a:lstStyle/>
          <a:p>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solidFill>
                  <a:srgbClr val="DD4A68"/>
                </a:solidFill>
                <a:latin typeface="Arial" panose="020B0604020202020204" pitchFamily="34" charset="0"/>
                <a:ea typeface="Times New Roman" panose="02020603050405020304" pitchFamily="18" charset="0"/>
              </a:rPr>
              <a:t>ROUND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RAND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a:t>
            </a:r>
            <a:r>
              <a:rPr lang="en-US" dirty="0">
                <a:solidFill>
                  <a:schemeClr val="bg1">
                    <a:lumMod val="65000"/>
                  </a:schemeClr>
                </a:solidFill>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2266495734"/>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7 &amp; 8</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3084050052"/>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Topics to be covered</a:t>
            </a:r>
            <a:endParaRPr lang="en-US" sz="6600" b="1" i="1" dirty="0">
              <a:latin typeface="Arial" pitchFamily="34" charset="0"/>
              <a:cs typeface="Arial" pitchFamily="34" charset="0"/>
            </a:endParaRPr>
          </a:p>
        </p:txBody>
      </p:sp>
      <p:sp>
        <p:nvSpPr>
          <p:cNvPr id="4" name="Rectangle 3"/>
          <p:cNvSpPr/>
          <p:nvPr/>
        </p:nvSpPr>
        <p:spPr>
          <a:xfrm>
            <a:off x="1828562" y="3352800"/>
            <a:ext cx="8609479" cy="1953740"/>
          </a:xfrm>
          <a:prstGeom prst="rect">
            <a:avLst/>
          </a:prstGeom>
        </p:spPr>
        <p:txBody>
          <a:bodyPr wrap="square">
            <a:spAutoFit/>
          </a:bodyPr>
          <a:lstStyle/>
          <a:p>
            <a:pPr marL="342900" indent="-342900">
              <a:lnSpc>
                <a:spcPct val="107000"/>
              </a:lnSpc>
              <a:buFont typeface="Symbol" panose="05050102010706020507" pitchFamily="18" charset="2"/>
              <a:buChar char=""/>
            </a:pPr>
            <a:r>
              <a:rPr lang="en-IN" b="1" dirty="0">
                <a:latin typeface="Calibri" panose="020F0502020204030204" pitchFamily="34" charset="0"/>
                <a:ea typeface="Calibri" panose="020F0502020204030204" pitchFamily="34" charset="0"/>
                <a:cs typeface="Times New Roman" panose="02020603050405020304" pitchFamily="18" charset="0"/>
              </a:rPr>
              <a:t>SQL Joins</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CROSS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INNER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LEFT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RIGHT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FULL Join</a:t>
            </a:r>
            <a:endParaRPr lang="en-US" dirty="0"/>
          </a:p>
        </p:txBody>
      </p:sp>
    </p:spTree>
    <p:extLst>
      <p:ext uri="{BB962C8B-B14F-4D97-AF65-F5344CB8AC3E}">
        <p14:creationId xmlns:p14="http://schemas.microsoft.com/office/powerpoint/2010/main" val="272793658"/>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Tree>
    <p:extLst>
      <p:ext uri="{BB962C8B-B14F-4D97-AF65-F5344CB8AC3E}">
        <p14:creationId xmlns:p14="http://schemas.microsoft.com/office/powerpoint/2010/main" val="4253925860"/>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762000"/>
            <a:ext cx="8838049"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33402254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Topics to be covered</a:t>
            </a:r>
          </a:p>
        </p:txBody>
      </p:sp>
      <p:sp>
        <p:nvSpPr>
          <p:cNvPr id="4" name="Rectangle 3"/>
          <p:cNvSpPr/>
          <p:nvPr/>
        </p:nvSpPr>
        <p:spPr>
          <a:xfrm>
            <a:off x="1980942" y="1219201"/>
            <a:ext cx="8380909" cy="1600182"/>
          </a:xfrm>
          <a:prstGeom prst="rect">
            <a:avLst/>
          </a:prstGeom>
        </p:spPr>
        <p:txBody>
          <a:bodyPr wrap="square">
            <a:spAutoFit/>
          </a:bodyPr>
          <a:lstStyle/>
          <a:p>
            <a:pPr marL="285750" indent="-285750">
              <a:lnSpc>
                <a:spcPct val="107000"/>
              </a:lnSpc>
              <a:spcAft>
                <a:spcPts val="800"/>
              </a:spcAft>
              <a:buFont typeface="Arial" panose="020B0604020202020204" pitchFamily="34" charset="0"/>
              <a:buChar char="•"/>
            </a:pPr>
            <a:r>
              <a:rPr lang="en-IN" sz="2000" b="1" dirty="0">
                <a:latin typeface="Calibri" panose="020F0502020204030204" pitchFamily="34" charset="0"/>
                <a:ea typeface="Calibri" panose="020F0502020204030204" pitchFamily="34" charset="0"/>
                <a:cs typeface="Times New Roman" panose="02020603050405020304" pitchFamily="18" charset="0"/>
              </a:rPr>
              <a:t>DDL commands </a:t>
            </a:r>
            <a:r>
              <a:rPr lang="en-IN" sz="2000" dirty="0">
                <a:latin typeface="Calibri" panose="020F0502020204030204" pitchFamily="34" charset="0"/>
                <a:ea typeface="Calibri" panose="020F0502020204030204" pitchFamily="34" charset="0"/>
                <a:cs typeface="Times New Roman" panose="02020603050405020304" pitchFamily="18" charset="0"/>
              </a:rPr>
              <a:t>– (Create table, Alter table, Drop table, Truncate table, Rename table.)</a:t>
            </a:r>
          </a:p>
          <a:p>
            <a:pPr marL="285750" indent="-285750">
              <a:lnSpc>
                <a:spcPct val="107000"/>
              </a:lnSpc>
              <a:spcAft>
                <a:spcPts val="800"/>
              </a:spcAft>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Basic Datatypes.</a:t>
            </a:r>
          </a:p>
          <a:p>
            <a:pPr marL="285750" indent="-285750">
              <a:lnSpc>
                <a:spcPct val="107000"/>
              </a:lnSpc>
              <a:spcAft>
                <a:spcPts val="800"/>
              </a:spcAft>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Constraints</a:t>
            </a:r>
            <a:endParaRPr lang="en-US" sz="20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434836946"/>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a:t>
            </a:r>
            <a:endParaRPr lang="en-IN" sz="3200" b="1" i="1" dirty="0">
              <a:latin typeface="Arial" pitchFamily="34" charset="0"/>
              <a:cs typeface="Arial" pitchFamily="34" charset="0"/>
            </a:endParaRPr>
          </a:p>
        </p:txBody>
      </p:sp>
      <p:sp>
        <p:nvSpPr>
          <p:cNvPr id="3" name="Rectangle 2"/>
          <p:cNvSpPr/>
          <p:nvPr/>
        </p:nvSpPr>
        <p:spPr>
          <a:xfrm>
            <a:off x="1676182" y="838202"/>
            <a:ext cx="8838049"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Tree>
    <p:extLst>
      <p:ext uri="{BB962C8B-B14F-4D97-AF65-F5344CB8AC3E}">
        <p14:creationId xmlns:p14="http://schemas.microsoft.com/office/powerpoint/2010/main" val="2579396880"/>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5" name="Rectangle 4"/>
          <p:cNvSpPr/>
          <p:nvPr/>
        </p:nvSpPr>
        <p:spPr>
          <a:xfrm>
            <a:off x="197346" y="610703"/>
            <a:ext cx="11586492"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pic>
        <p:nvPicPr>
          <p:cNvPr id="26" name="Picture 25"/>
          <p:cNvPicPr>
            <a:picLocks noChangeAspect="1"/>
          </p:cNvPicPr>
          <p:nvPr/>
        </p:nvPicPr>
        <p:blipFill>
          <a:blip r:embed="rId2" cstate="print"/>
          <a:stretch>
            <a:fillRect/>
          </a:stretch>
        </p:blipFill>
        <p:spPr>
          <a:xfrm>
            <a:off x="1534686" y="1340768"/>
            <a:ext cx="9131925" cy="1980000"/>
          </a:xfrm>
          <a:prstGeom prst="rect">
            <a:avLst/>
          </a:prstGeom>
        </p:spPr>
      </p:pic>
      <p:sp>
        <p:nvSpPr>
          <p:cNvPr id="6" name="Rectangle 5">
            <a:extLst>
              <a:ext uri="{FF2B5EF4-FFF2-40B4-BE49-F238E27FC236}">
                <a16:creationId xmlns:a16="http://schemas.microsoft.com/office/drawing/2014/main" id="{B45E4E28-7AE6-49D8-B03F-A7DCBD55E664}"/>
              </a:ext>
            </a:extLst>
          </p:cNvPr>
          <p:cNvSpPr/>
          <p:nvPr/>
        </p:nvSpPr>
        <p:spPr>
          <a:xfrm>
            <a:off x="197346" y="3284984"/>
            <a:ext cx="2187352" cy="3139321"/>
          </a:xfrm>
          <a:prstGeom prst="rect">
            <a:avLst/>
          </a:prstGeom>
        </p:spPr>
        <p:txBody>
          <a:bodyPr wrap="square">
            <a:spAutoFit/>
          </a:bodyPr>
          <a:lstStyle/>
          <a:p>
            <a:r>
              <a:rPr lang="en-US" sz="2200" dirty="0">
                <a:solidFill>
                  <a:srgbClr val="006C86"/>
                </a:solidFill>
                <a:latin typeface="Liberation Mono"/>
              </a:rPr>
              <a:t>SET A = { 1, 2 }</a:t>
            </a:r>
          </a:p>
          <a:p>
            <a:r>
              <a:rPr lang="en-US" sz="2200" dirty="0">
                <a:solidFill>
                  <a:srgbClr val="006C86"/>
                </a:solidFill>
                <a:latin typeface="Liberation Mono"/>
              </a:rPr>
              <a:t>SET B = { a, b, c }</a:t>
            </a:r>
          </a:p>
          <a:p>
            <a:r>
              <a:rPr lang="en-US" sz="2200" dirty="0">
                <a:solidFill>
                  <a:srgbClr val="006C86"/>
                </a:solidFill>
                <a:latin typeface="Liberation Mono"/>
              </a:rPr>
              <a:t>A x B </a:t>
            </a:r>
          </a:p>
          <a:p>
            <a:r>
              <a:rPr lang="en-US" sz="2200" dirty="0">
                <a:solidFill>
                  <a:srgbClr val="006C86"/>
                </a:solidFill>
                <a:latin typeface="Liberation Mono"/>
              </a:rPr>
              <a:t>R = { (1, a), </a:t>
            </a:r>
          </a:p>
          <a:p>
            <a:r>
              <a:rPr lang="en-US" sz="2200" dirty="0">
                <a:solidFill>
                  <a:srgbClr val="006C86"/>
                </a:solidFill>
                <a:latin typeface="Liberation Mono"/>
              </a:rPr>
              <a:t>         (2, a), </a:t>
            </a:r>
          </a:p>
          <a:p>
            <a:r>
              <a:rPr lang="en-US" sz="2200" dirty="0">
                <a:solidFill>
                  <a:srgbClr val="006C86"/>
                </a:solidFill>
                <a:latin typeface="Liberation Mono"/>
              </a:rPr>
              <a:t>         (1, b),</a:t>
            </a:r>
          </a:p>
          <a:p>
            <a:r>
              <a:rPr lang="en-US" sz="2200" dirty="0">
                <a:solidFill>
                  <a:srgbClr val="006C86"/>
                </a:solidFill>
                <a:latin typeface="Liberation Mono"/>
              </a:rPr>
              <a:t>         (2, b), </a:t>
            </a:r>
          </a:p>
          <a:p>
            <a:r>
              <a:rPr lang="en-US" sz="2200" dirty="0">
                <a:solidFill>
                  <a:srgbClr val="006C86"/>
                </a:solidFill>
                <a:latin typeface="Liberation Mono"/>
              </a:rPr>
              <a:t>         (1, c), </a:t>
            </a:r>
          </a:p>
          <a:p>
            <a:r>
              <a:rPr lang="en-US" sz="2200" dirty="0">
                <a:solidFill>
                  <a:srgbClr val="006C86"/>
                </a:solidFill>
                <a:latin typeface="Liberation Mono"/>
              </a:rPr>
              <a:t>         (2, c) }</a:t>
            </a:r>
          </a:p>
        </p:txBody>
      </p:sp>
      <p:sp>
        <p:nvSpPr>
          <p:cNvPr id="8" name="Rectangle 7">
            <a:extLst>
              <a:ext uri="{FF2B5EF4-FFF2-40B4-BE49-F238E27FC236}">
                <a16:creationId xmlns:a16="http://schemas.microsoft.com/office/drawing/2014/main" id="{1D268C8E-D889-467E-AEEF-A1A7CCA63708}"/>
              </a:ext>
            </a:extLst>
          </p:cNvPr>
          <p:cNvSpPr/>
          <p:nvPr/>
        </p:nvSpPr>
        <p:spPr>
          <a:xfrm>
            <a:off x="2547764" y="3284983"/>
            <a:ext cx="2160240" cy="3139321"/>
          </a:xfrm>
          <a:prstGeom prst="rect">
            <a:avLst/>
          </a:prstGeom>
        </p:spPr>
        <p:txBody>
          <a:bodyPr wrap="square">
            <a:spAutoFit/>
          </a:bodyPr>
          <a:lstStyle/>
          <a:p>
            <a:r>
              <a:rPr lang="en-US" sz="2200" dirty="0">
                <a:solidFill>
                  <a:srgbClr val="006C86"/>
                </a:solidFill>
                <a:latin typeface="Liberation Mono"/>
              </a:rPr>
              <a:t>SET A = { 1, 2, 3 } </a:t>
            </a:r>
          </a:p>
          <a:p>
            <a:r>
              <a:rPr lang="en-US" sz="2200" dirty="0">
                <a:solidFill>
                  <a:srgbClr val="006C86"/>
                </a:solidFill>
                <a:latin typeface="Liberation Mono"/>
              </a:rPr>
              <a:t>SET B = { a, b }</a:t>
            </a:r>
          </a:p>
          <a:p>
            <a:r>
              <a:rPr lang="en-US" sz="2200" dirty="0">
                <a:solidFill>
                  <a:srgbClr val="006C86"/>
                </a:solidFill>
                <a:latin typeface="Liberation Mono"/>
              </a:rPr>
              <a:t>A x B </a:t>
            </a:r>
          </a:p>
          <a:p>
            <a:r>
              <a:rPr lang="en-US" sz="2200" dirty="0">
                <a:solidFill>
                  <a:srgbClr val="006C86"/>
                </a:solidFill>
                <a:latin typeface="Liberation Mono"/>
              </a:rPr>
              <a:t>R = { (1, a), </a:t>
            </a:r>
          </a:p>
          <a:p>
            <a:r>
              <a:rPr lang="en-US" sz="2200" dirty="0">
                <a:solidFill>
                  <a:srgbClr val="006C86"/>
                </a:solidFill>
                <a:latin typeface="Liberation Mono"/>
              </a:rPr>
              <a:t>         (1, b), </a:t>
            </a:r>
          </a:p>
          <a:p>
            <a:r>
              <a:rPr lang="en-US" sz="2200" dirty="0">
                <a:solidFill>
                  <a:srgbClr val="006C86"/>
                </a:solidFill>
                <a:latin typeface="Liberation Mono"/>
              </a:rPr>
              <a:t>         (2, a),</a:t>
            </a:r>
          </a:p>
          <a:p>
            <a:r>
              <a:rPr lang="en-US" sz="2200" dirty="0">
                <a:solidFill>
                  <a:srgbClr val="006C86"/>
                </a:solidFill>
                <a:latin typeface="Liberation Mono"/>
              </a:rPr>
              <a:t>         (2, b), </a:t>
            </a:r>
          </a:p>
          <a:p>
            <a:r>
              <a:rPr lang="en-US" sz="2200" dirty="0">
                <a:solidFill>
                  <a:srgbClr val="006C86"/>
                </a:solidFill>
                <a:latin typeface="Liberation Mono"/>
              </a:rPr>
              <a:t>         (3, a), </a:t>
            </a:r>
          </a:p>
          <a:p>
            <a:r>
              <a:rPr lang="en-US" sz="2200" dirty="0">
                <a:solidFill>
                  <a:srgbClr val="006C86"/>
                </a:solidFill>
                <a:latin typeface="Liberation Mono"/>
              </a:rPr>
              <a:t>         (4, b) }</a:t>
            </a:r>
          </a:p>
        </p:txBody>
      </p:sp>
      <p:sp>
        <p:nvSpPr>
          <p:cNvPr id="9" name="Rectangle 8">
            <a:extLst>
              <a:ext uri="{FF2B5EF4-FFF2-40B4-BE49-F238E27FC236}">
                <a16:creationId xmlns:a16="http://schemas.microsoft.com/office/drawing/2014/main" id="{30796E89-058F-412D-BB80-4F0A3D067E83}"/>
              </a:ext>
            </a:extLst>
          </p:cNvPr>
          <p:cNvSpPr/>
          <p:nvPr/>
        </p:nvSpPr>
        <p:spPr>
          <a:xfrm>
            <a:off x="4871070" y="3284984"/>
            <a:ext cx="2448272" cy="3139321"/>
          </a:xfrm>
          <a:prstGeom prst="rect">
            <a:avLst/>
          </a:prstGeom>
        </p:spPr>
        <p:txBody>
          <a:bodyPr wrap="square">
            <a:spAutoFit/>
          </a:bodyPr>
          <a:lstStyle/>
          <a:p>
            <a:r>
              <a:rPr lang="en-US" sz="2200" dirty="0">
                <a:solidFill>
                  <a:srgbClr val="006C86"/>
                </a:solidFill>
                <a:latin typeface="Liberation Mono"/>
              </a:rPr>
              <a:t>SET A = { 1, 2 } </a:t>
            </a:r>
          </a:p>
          <a:p>
            <a:r>
              <a:rPr lang="en-US" sz="2200" dirty="0">
                <a:solidFill>
                  <a:srgbClr val="006C86"/>
                </a:solidFill>
                <a:latin typeface="Liberation Mono"/>
              </a:rPr>
              <a:t>SET B = { a, b, null }</a:t>
            </a:r>
          </a:p>
          <a:p>
            <a:r>
              <a:rPr lang="en-US" sz="2200" dirty="0">
                <a:solidFill>
                  <a:srgbClr val="006C86"/>
                </a:solidFill>
                <a:latin typeface="Liberation Mono"/>
              </a:rPr>
              <a:t>A x B</a:t>
            </a:r>
          </a:p>
          <a:p>
            <a:r>
              <a:rPr lang="en-US" sz="2200" dirty="0">
                <a:solidFill>
                  <a:srgbClr val="006C86"/>
                </a:solidFill>
                <a:latin typeface="Liberation Mono"/>
              </a:rPr>
              <a:t>R = { (1, a), </a:t>
            </a:r>
          </a:p>
          <a:p>
            <a:r>
              <a:rPr lang="en-US" sz="2200" dirty="0">
                <a:solidFill>
                  <a:srgbClr val="006C86"/>
                </a:solidFill>
                <a:latin typeface="Liberation Mono"/>
              </a:rPr>
              <a:t>         (2, a), </a:t>
            </a:r>
          </a:p>
          <a:p>
            <a:r>
              <a:rPr lang="en-US" sz="2200" dirty="0">
                <a:solidFill>
                  <a:srgbClr val="006C86"/>
                </a:solidFill>
                <a:latin typeface="Liberation Mono"/>
              </a:rPr>
              <a:t>         (1, b),</a:t>
            </a:r>
          </a:p>
          <a:p>
            <a:r>
              <a:rPr lang="en-US" sz="2200" dirty="0">
                <a:solidFill>
                  <a:srgbClr val="006C86"/>
                </a:solidFill>
                <a:latin typeface="Liberation Mono"/>
              </a:rPr>
              <a:t>         (2, b), </a:t>
            </a:r>
          </a:p>
          <a:p>
            <a:r>
              <a:rPr lang="en-US" sz="2200" dirty="0">
                <a:solidFill>
                  <a:srgbClr val="006C86"/>
                </a:solidFill>
                <a:latin typeface="Liberation Mono"/>
              </a:rPr>
              <a:t>         (1, null), </a:t>
            </a:r>
          </a:p>
          <a:p>
            <a:r>
              <a:rPr lang="en-US" sz="2200" dirty="0">
                <a:solidFill>
                  <a:srgbClr val="006C86"/>
                </a:solidFill>
                <a:latin typeface="Liberation Mono"/>
              </a:rPr>
              <a:t>         (2, null) }</a:t>
            </a:r>
          </a:p>
        </p:txBody>
      </p:sp>
    </p:spTree>
    <p:extLst>
      <p:ext uri="{BB962C8B-B14F-4D97-AF65-F5344CB8AC3E}">
        <p14:creationId xmlns:p14="http://schemas.microsoft.com/office/powerpoint/2010/main" val="4233626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9">
                                            <p:txEl>
                                              <p:pRg st="0" end="0"/>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9">
                                            <p:txEl>
                                              <p:pRg st="1" end="1"/>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7" name="Rectangle 6"/>
          <p:cNvSpPr/>
          <p:nvPr/>
        </p:nvSpPr>
        <p:spPr>
          <a:xfrm>
            <a:off x="700131" y="837685"/>
            <a:ext cx="899043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sp>
        <p:nvSpPr>
          <p:cNvPr id="8" name="Rectangle 7"/>
          <p:cNvSpPr/>
          <p:nvPr/>
        </p:nvSpPr>
        <p:spPr>
          <a:xfrm>
            <a:off x="553352" y="1412776"/>
            <a:ext cx="11083708"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ea typeface="Times New Roman" panose="02020603050405020304" pitchFamily="18" charset="0"/>
              </a:rPr>
              <a:t> MENUCARD, SOFTDRINK;</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M.NAME, S.NAME, M.RATE, S.RATE, M.RATE + S.RATE AS "TOTAL" </a:t>
            </a:r>
            <a:r>
              <a:rPr lang="en-US" dirty="0">
                <a:solidFill>
                  <a:srgbClr val="0077AA"/>
                </a:solidFill>
                <a:latin typeface="Arial" panose="020B0604020202020204" pitchFamily="34" charset="0"/>
                <a:ea typeface="Times New Roman" panose="02020603050405020304" pitchFamily="18" charset="0"/>
              </a:rPr>
              <a:t>FROM</a:t>
            </a:r>
            <a:r>
              <a:rPr lang="en-US" dirty="0"/>
              <a:t> MENUCARD M, SOFTDRINK S;</a:t>
            </a:r>
          </a:p>
        </p:txBody>
      </p:sp>
      <p:pic>
        <p:nvPicPr>
          <p:cNvPr id="13" name="Picture 12"/>
          <p:cNvPicPr>
            <a:picLocks noChangeAspect="1"/>
          </p:cNvPicPr>
          <p:nvPr/>
        </p:nvPicPr>
        <p:blipFill>
          <a:blip r:embed="rId2" cstate="print"/>
          <a:stretch>
            <a:fillRect/>
          </a:stretch>
        </p:blipFill>
        <p:spPr>
          <a:xfrm>
            <a:off x="77384" y="2357198"/>
            <a:ext cx="6017822" cy="4509118"/>
          </a:xfrm>
          <a:prstGeom prst="rect">
            <a:avLst/>
          </a:prstGeom>
        </p:spPr>
      </p:pic>
      <p:pic>
        <p:nvPicPr>
          <p:cNvPr id="2" name="Picture 1"/>
          <p:cNvPicPr>
            <a:picLocks noChangeAspect="1"/>
          </p:cNvPicPr>
          <p:nvPr/>
        </p:nvPicPr>
        <p:blipFill>
          <a:blip r:embed="rId3" cstate="print"/>
          <a:stretch>
            <a:fillRect/>
          </a:stretch>
        </p:blipFill>
        <p:spPr>
          <a:xfrm>
            <a:off x="6419307" y="2357198"/>
            <a:ext cx="5693722" cy="4500800"/>
          </a:xfrm>
          <a:prstGeom prst="rect">
            <a:avLst/>
          </a:prstGeom>
        </p:spPr>
      </p:pic>
    </p:spTree>
    <p:extLst>
      <p:ext uri="{BB962C8B-B14F-4D97-AF65-F5344CB8AC3E}">
        <p14:creationId xmlns:p14="http://schemas.microsoft.com/office/powerpoint/2010/main" val="3298019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44624"/>
            <a:ext cx="3395674" cy="575075"/>
          </a:xfrm>
          <a:prstGeom prst="rect">
            <a:avLst/>
          </a:prstGeom>
        </p:spPr>
      </p:pic>
      <p:sp>
        <p:nvSpPr>
          <p:cNvPr id="8" name="Rectangle 7"/>
          <p:cNvSpPr/>
          <p:nvPr/>
        </p:nvSpPr>
        <p:spPr>
          <a:xfrm>
            <a:off x="190550" y="838202"/>
            <a:ext cx="1180931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a:t>
            </a:r>
            <a:r>
              <a:rPr lang="en-IN" dirty="0"/>
              <a:t>BOOKNAME</a:t>
            </a:r>
            <a:r>
              <a:rPr lang="en-US" dirty="0"/>
              <a:t>,  TYPE, COUNT(*) "TOTAL </a:t>
            </a:r>
            <a:r>
              <a:rPr lang="en-IN" dirty="0"/>
              <a:t>STUDENTS</a:t>
            </a:r>
            <a:r>
              <a:rPr lang="en-US" dirty="0"/>
              <a:t>", </a:t>
            </a:r>
            <a:r>
              <a:rPr lang="en-IN" dirty="0"/>
              <a:t>COST</a:t>
            </a:r>
            <a:r>
              <a:rPr lang="en-US" dirty="0"/>
              <a:t> * COUNT(*) "TOTAL COST"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IN" dirty="0"/>
              <a:t>STUDENT, BOOKS</a:t>
            </a:r>
            <a:r>
              <a:rPr lang="en-US" dirty="0"/>
              <a:t> GROUP BY </a:t>
            </a:r>
            <a:r>
              <a:rPr lang="en-IN" dirty="0"/>
              <a:t>BOOKNAME, TYPE</a:t>
            </a:r>
            <a:r>
              <a:rPr lang="en-US" dirty="0"/>
              <a:t>;</a:t>
            </a:r>
          </a:p>
        </p:txBody>
      </p:sp>
      <p:pic>
        <p:nvPicPr>
          <p:cNvPr id="9" name="Picture 8">
            <a:extLst>
              <a:ext uri="{FF2B5EF4-FFF2-40B4-BE49-F238E27FC236}">
                <a16:creationId xmlns:a16="http://schemas.microsoft.com/office/drawing/2014/main" id="{8E8A2BC4-52DB-4F9E-ACB5-F7F9F22CCF9A}"/>
              </a:ext>
            </a:extLst>
          </p:cNvPr>
          <p:cNvPicPr>
            <a:picLocks noChangeAspect="1"/>
          </p:cNvPicPr>
          <p:nvPr/>
        </p:nvPicPr>
        <p:blipFill>
          <a:blip r:embed="rId3"/>
          <a:stretch>
            <a:fillRect/>
          </a:stretch>
        </p:blipFill>
        <p:spPr>
          <a:xfrm>
            <a:off x="118543" y="1703036"/>
            <a:ext cx="5421052" cy="4316762"/>
          </a:xfrm>
          <a:prstGeom prst="rect">
            <a:avLst/>
          </a:prstGeom>
        </p:spPr>
      </p:pic>
    </p:spTree>
    <p:extLst>
      <p:ext uri="{BB962C8B-B14F-4D97-AF65-F5344CB8AC3E}">
        <p14:creationId xmlns:p14="http://schemas.microsoft.com/office/powerpoint/2010/main" val="2219787861"/>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Cross Join</a:t>
            </a:r>
            <a:endParaRPr lang="en-IN" sz="3200" b="1" i="1" dirty="0">
              <a:latin typeface="Arial" pitchFamily="34" charset="0"/>
              <a:cs typeface="Arial" pitchFamily="34" charset="0"/>
            </a:endParaRPr>
          </a:p>
        </p:txBody>
      </p:sp>
      <p:sp>
        <p:nvSpPr>
          <p:cNvPr id="5" name="Rectangle 4"/>
          <p:cNvSpPr/>
          <p:nvPr/>
        </p:nvSpPr>
        <p:spPr>
          <a:xfrm>
            <a:off x="406574" y="621525"/>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38798" y="1581639"/>
            <a:ext cx="9066620"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CROSS JOIN </a:t>
            </a:r>
            <a:r>
              <a:rPr lang="en-US" sz="2000" dirty="0">
                <a:solidFill>
                  <a:srgbClr val="0077AA"/>
                </a:solidFill>
                <a:latin typeface="Liberation Mono"/>
              </a:rPr>
              <a:t>&lt;table_references&gt;</a:t>
            </a:r>
          </a:p>
        </p:txBody>
      </p:sp>
      <p:sp>
        <p:nvSpPr>
          <p:cNvPr id="10" name="Rectangle 9"/>
          <p:cNvSpPr/>
          <p:nvPr/>
        </p:nvSpPr>
        <p:spPr>
          <a:xfrm>
            <a:off x="406575" y="2132856"/>
            <a:ext cx="11449272" cy="70788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NAMEFIRST, NAMELAST, EMAILID, BOOKNAME, TYPE, COST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STUDENT </a:t>
            </a:r>
            <a:r>
              <a:rPr lang="en-IN" sz="2000" b="1" dirty="0">
                <a:solidFill>
                  <a:srgbClr val="E0D612"/>
                </a:solidFill>
                <a:latin typeface="Arial" panose="020B0604020202020204" pitchFamily="34" charset="0"/>
                <a:cs typeface="Arial" panose="020B0604020202020204" pitchFamily="34" charset="0"/>
              </a:rPr>
              <a:t>CROSS JOIN</a:t>
            </a:r>
            <a:r>
              <a:rPr lang="en-US" sz="2000" b="1" dirty="0">
                <a:solidFill>
                  <a:srgbClr val="E0D612"/>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BOOKS;</a:t>
            </a:r>
          </a:p>
        </p:txBody>
      </p:sp>
      <p:pic>
        <p:nvPicPr>
          <p:cNvPr id="6" name="Picture 5">
            <a:extLst>
              <a:ext uri="{FF2B5EF4-FFF2-40B4-BE49-F238E27FC236}">
                <a16:creationId xmlns:a16="http://schemas.microsoft.com/office/drawing/2014/main" id="{D9D2B686-CACE-4A5C-9302-111393CA8C3D}"/>
              </a:ext>
            </a:extLst>
          </p:cNvPr>
          <p:cNvPicPr>
            <a:picLocks noChangeAspect="1"/>
          </p:cNvPicPr>
          <p:nvPr/>
        </p:nvPicPr>
        <p:blipFill>
          <a:blip r:embed="rId2"/>
          <a:stretch>
            <a:fillRect/>
          </a:stretch>
        </p:blipFill>
        <p:spPr>
          <a:xfrm>
            <a:off x="118541" y="2882296"/>
            <a:ext cx="12071871" cy="3975704"/>
          </a:xfrm>
          <a:prstGeom prst="rect">
            <a:avLst/>
          </a:prstGeom>
        </p:spPr>
      </p:pic>
    </p:spTree>
    <p:extLst>
      <p:ext uri="{BB962C8B-B14F-4D97-AF65-F5344CB8AC3E}">
        <p14:creationId xmlns:p14="http://schemas.microsoft.com/office/powerpoint/2010/main" val="2267786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sp>
        <p:nvSpPr>
          <p:cNvPr id="5" name="Rectangle 4"/>
          <p:cNvSpPr/>
          <p:nvPr/>
        </p:nvSpPr>
        <p:spPr>
          <a:xfrm>
            <a:off x="262558" y="91046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pic>
        <p:nvPicPr>
          <p:cNvPr id="26" name="Picture 25"/>
          <p:cNvPicPr>
            <a:picLocks noChangeAspect="1"/>
          </p:cNvPicPr>
          <p:nvPr/>
        </p:nvPicPr>
        <p:blipFill>
          <a:blip r:embed="rId2" cstate="print"/>
          <a:stretch>
            <a:fillRect/>
          </a:stretch>
        </p:blipFill>
        <p:spPr>
          <a:xfrm>
            <a:off x="1414686" y="1783699"/>
            <a:ext cx="9142810" cy="1981200"/>
          </a:xfrm>
          <a:prstGeom prst="rect">
            <a:avLst/>
          </a:prstGeom>
        </p:spPr>
      </p:pic>
      <p:sp>
        <p:nvSpPr>
          <p:cNvPr id="6" name="Rectangle 5">
            <a:extLst>
              <a:ext uri="{FF2B5EF4-FFF2-40B4-BE49-F238E27FC236}">
                <a16:creationId xmlns:a16="http://schemas.microsoft.com/office/drawing/2014/main" id="{527A215A-924C-45BE-B476-DB59B866C8CD}"/>
              </a:ext>
            </a:extLst>
          </p:cNvPr>
          <p:cNvSpPr/>
          <p:nvPr/>
        </p:nvSpPr>
        <p:spPr>
          <a:xfrm>
            <a:off x="152400" y="3674055"/>
            <a:ext cx="6950918" cy="3139321"/>
          </a:xfrm>
          <a:prstGeom prst="rect">
            <a:avLst/>
          </a:prstGeom>
        </p:spPr>
        <p:txBody>
          <a:bodyPr wrap="square">
            <a:spAutoFit/>
          </a:bodyPr>
          <a:lstStyle/>
          <a:p>
            <a:r>
              <a:rPr lang="en-US" sz="2200" dirty="0">
                <a:solidFill>
                  <a:srgbClr val="006C86"/>
                </a:solidFill>
                <a:latin typeface="Liberation Mono"/>
              </a:rPr>
              <a:t>SET A = { 1, 2, 3, 4 }</a:t>
            </a:r>
          </a:p>
          <a:p>
            <a:r>
              <a:rPr lang="en-US" sz="2200" dirty="0">
                <a:solidFill>
                  <a:srgbClr val="006C86"/>
                </a:solidFill>
                <a:latin typeface="Liberation Mono"/>
              </a:rPr>
              <a:t>SET B = { (1, a), (2, b), (1, c), (3, d), (2, e), (1, f) }</a:t>
            </a:r>
          </a:p>
          <a:p>
            <a:r>
              <a:rPr lang="en-US" sz="2200" dirty="0">
                <a:solidFill>
                  <a:srgbClr val="006C86"/>
                </a:solidFill>
                <a:latin typeface="Liberation Mono"/>
              </a:rPr>
              <a:t>A = B </a:t>
            </a:r>
          </a:p>
          <a:p>
            <a:r>
              <a:rPr lang="en-US" sz="2200" dirty="0">
                <a:solidFill>
                  <a:srgbClr val="006C86"/>
                </a:solidFill>
                <a:latin typeface="Liberation Mono"/>
              </a:rPr>
              <a:t>R = {(1,1,a), </a:t>
            </a:r>
          </a:p>
          <a:p>
            <a:r>
              <a:rPr lang="en-US" sz="2200" dirty="0">
                <a:solidFill>
                  <a:srgbClr val="006C86"/>
                </a:solidFill>
                <a:latin typeface="Liberation Mono"/>
              </a:rPr>
              <a:t>        (2,2,b), </a:t>
            </a:r>
          </a:p>
          <a:p>
            <a:r>
              <a:rPr lang="en-US" sz="2200" dirty="0">
                <a:solidFill>
                  <a:srgbClr val="006C86"/>
                </a:solidFill>
                <a:latin typeface="Liberation Mono"/>
              </a:rPr>
              <a:t>        (1,1,c), </a:t>
            </a:r>
          </a:p>
          <a:p>
            <a:r>
              <a:rPr lang="en-US" sz="2200" dirty="0">
                <a:solidFill>
                  <a:srgbClr val="006C86"/>
                </a:solidFill>
                <a:latin typeface="Liberation Mono"/>
              </a:rPr>
              <a:t>        (3,3,d), </a:t>
            </a:r>
          </a:p>
          <a:p>
            <a:r>
              <a:rPr lang="en-US" sz="2200" dirty="0">
                <a:solidFill>
                  <a:srgbClr val="006C86"/>
                </a:solidFill>
                <a:latin typeface="Liberation Mono"/>
              </a:rPr>
              <a:t>        (2,2,e), </a:t>
            </a:r>
          </a:p>
          <a:p>
            <a:r>
              <a:rPr lang="en-US" sz="2200" dirty="0">
                <a:solidFill>
                  <a:srgbClr val="006C86"/>
                </a:solidFill>
                <a:latin typeface="Liberation Mono"/>
              </a:rPr>
              <a:t>        (1,1,f)}</a:t>
            </a:r>
          </a:p>
        </p:txBody>
      </p:sp>
      <p:sp>
        <p:nvSpPr>
          <p:cNvPr id="8" name="Rectangle 7">
            <a:extLst>
              <a:ext uri="{FF2B5EF4-FFF2-40B4-BE49-F238E27FC236}">
                <a16:creationId xmlns:a16="http://schemas.microsoft.com/office/drawing/2014/main" id="{64E59AB9-D23B-4A69-B7D4-4733E25BD424}"/>
              </a:ext>
            </a:extLst>
          </p:cNvPr>
          <p:cNvSpPr/>
          <p:nvPr/>
        </p:nvSpPr>
        <p:spPr>
          <a:xfrm>
            <a:off x="190550" y="44624"/>
            <a:ext cx="5904656" cy="830997"/>
          </a:xfrm>
          <a:prstGeom prst="rect">
            <a:avLst/>
          </a:prstGeom>
          <a:solidFill>
            <a:schemeClr val="bg1"/>
          </a:solidFill>
        </p:spPr>
        <p:txBody>
          <a:bodyPr wrap="square">
            <a:spAutoFit/>
          </a:bodyPr>
          <a:lstStyle/>
          <a:p>
            <a:r>
              <a:rPr lang="en-IN" sz="2400" dirty="0">
                <a:solidFill>
                  <a:schemeClr val="tx1">
                    <a:lumMod val="75000"/>
                    <a:lumOff val="25000"/>
                  </a:schemeClr>
                </a:solidFill>
                <a:latin typeface="Helvetica" panose="020B0604020202020204" pitchFamily="34" charset="0"/>
              </a:rPr>
              <a:t>EQUI join returns rows when there is at least one match in both tables.</a:t>
            </a:r>
            <a:endParaRPr lang="en-IN" sz="2400" dirty="0">
              <a:solidFill>
                <a:schemeClr val="tx1">
                  <a:lumMod val="75000"/>
                  <a:lumOff val="25000"/>
                </a:schemeClr>
              </a:solidFill>
            </a:endParaRPr>
          </a:p>
        </p:txBody>
      </p:sp>
    </p:spTree>
    <p:extLst>
      <p:ext uri="{BB962C8B-B14F-4D97-AF65-F5344CB8AC3E}">
        <p14:creationId xmlns:p14="http://schemas.microsoft.com/office/powerpoint/2010/main" val="3160401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sp>
        <p:nvSpPr>
          <p:cNvPr id="7" name="Rectangle 6"/>
          <p:cNvSpPr/>
          <p:nvPr/>
        </p:nvSpPr>
        <p:spPr>
          <a:xfrm>
            <a:off x="478582" y="672703"/>
            <a:ext cx="11444604" cy="707886"/>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 WHERE table1.column-name = table2.column-name</a:t>
            </a:r>
          </a:p>
        </p:txBody>
      </p:sp>
      <p:sp>
        <p:nvSpPr>
          <p:cNvPr id="3" name="Rectangle 2"/>
          <p:cNvSpPr/>
          <p:nvPr/>
        </p:nvSpPr>
        <p:spPr>
          <a:xfrm>
            <a:off x="202398" y="1556792"/>
            <a:ext cx="11444604"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a:t>
            </a:r>
            <a:r>
              <a:rPr lang="en-IN" dirty="0">
                <a:latin typeface="Arial" panose="020B0604020202020204" pitchFamily="34" charset="0"/>
              </a:rPr>
              <a:t>STUDENT S</a:t>
            </a:r>
            <a:r>
              <a:rPr lang="en-US" dirty="0">
                <a:latin typeface="Arial" panose="020B0604020202020204" pitchFamily="34" charset="0"/>
                <a:cs typeface="Arial" panose="020B0604020202020204" pitchFamily="34" charset="0"/>
              </a:rPr>
              <a:t>, </a:t>
            </a:r>
            <a:r>
              <a:rPr lang="en-IN" dirty="0">
                <a:latin typeface="Arial" panose="020B0604020202020204" pitchFamily="34" charset="0"/>
              </a:rPr>
              <a:t>STUDENT_</a:t>
            </a:r>
            <a:r>
              <a:rPr lang="en-US" dirty="0">
                <a:latin typeface="Arial" panose="020B0604020202020204" pitchFamily="34" charset="0"/>
                <a:cs typeface="Arial" panose="020B0604020202020204" pitchFamily="34" charset="0"/>
              </a:rPr>
              <a:t>ADDRESS A </a:t>
            </a:r>
            <a:r>
              <a:rPr lang="en-US" sz="2000" b="1" dirty="0">
                <a:solidFill>
                  <a:srgbClr val="E0D612"/>
                </a:solid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S.ID = A.</a:t>
            </a:r>
            <a:r>
              <a:rPr lang="en-IN" dirty="0">
                <a:latin typeface="Arial" panose="020B0604020202020204" pitchFamily="34" charset="0"/>
              </a:rPr>
              <a:t>STUDENT</a:t>
            </a:r>
            <a:r>
              <a:rPr lang="en-US" dirty="0">
                <a:latin typeface="Arial" panose="020B0604020202020204" pitchFamily="34" charset="0"/>
                <a:cs typeface="Arial" panose="020B0604020202020204" pitchFamily="34" charset="0"/>
              </a:rPr>
              <a:t>ID;</a:t>
            </a:r>
          </a:p>
        </p:txBody>
      </p:sp>
      <p:pic>
        <p:nvPicPr>
          <p:cNvPr id="6" name="Picture 5">
            <a:extLst>
              <a:ext uri="{FF2B5EF4-FFF2-40B4-BE49-F238E27FC236}">
                <a16:creationId xmlns:a16="http://schemas.microsoft.com/office/drawing/2014/main" id="{9512CD10-22E7-46C7-8C81-F1BC339476A1}"/>
              </a:ext>
            </a:extLst>
          </p:cNvPr>
          <p:cNvPicPr>
            <a:picLocks noChangeAspect="1"/>
          </p:cNvPicPr>
          <p:nvPr/>
        </p:nvPicPr>
        <p:blipFill>
          <a:blip r:embed="rId2"/>
          <a:stretch>
            <a:fillRect/>
          </a:stretch>
        </p:blipFill>
        <p:spPr>
          <a:xfrm>
            <a:off x="181460" y="2083852"/>
            <a:ext cx="11840230" cy="4676012"/>
          </a:xfrm>
          <a:prstGeom prst="rect">
            <a:avLst/>
          </a:prstGeom>
        </p:spPr>
      </p:pic>
    </p:spTree>
    <p:extLst>
      <p:ext uri="{BB962C8B-B14F-4D97-AF65-F5344CB8AC3E}">
        <p14:creationId xmlns:p14="http://schemas.microsoft.com/office/powerpoint/2010/main" val="1816086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85000" lnSpcReduction="100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1666287" y="228602"/>
            <a:ext cx="8771754" cy="1692771"/>
          </a:xfrm>
          <a:prstGeom prst="rect">
            <a:avLst/>
          </a:prstGeom>
        </p:spPr>
        <p:txBody>
          <a:bodyPr wrap="square">
            <a:spAutoFit/>
          </a:bodyPr>
          <a:lstStyle/>
          <a:p>
            <a:pPr algn="just"/>
            <a:r>
              <a:rPr lang="en-IN" sz="2400" b="1" i="1" dirty="0">
                <a:solidFill>
                  <a:srgbClr val="DBC04D"/>
                </a:solidFill>
              </a:rPr>
              <a:t>ON Contrition</a:t>
            </a:r>
          </a:p>
          <a:p>
            <a:pPr marL="285750" indent="-285750" algn="just">
              <a:buFont typeface="Arial" panose="020B0604020202020204" pitchFamily="34" charset="0"/>
              <a:buChar char="•"/>
            </a:pPr>
            <a:r>
              <a:rPr lang="en-IN" sz="2000" dirty="0"/>
              <a:t>When this join condition gets applied none of the columns of the relation will get eliminated in the result set.</a:t>
            </a:r>
          </a:p>
          <a:p>
            <a:pPr marL="285750" indent="-285750" algn="just">
              <a:buFont typeface="Arial" panose="020B0604020202020204" pitchFamily="34" charset="0"/>
              <a:buChar char="•"/>
            </a:pPr>
            <a:r>
              <a:rPr lang="en-IN" sz="2000" dirty="0"/>
              <a:t>In order to apply this join condition, on any two tables they need not to have any common column.</a:t>
            </a:r>
          </a:p>
        </p:txBody>
      </p:sp>
      <p:sp>
        <p:nvSpPr>
          <p:cNvPr id="4" name="Rectangle 3"/>
          <p:cNvSpPr/>
          <p:nvPr/>
        </p:nvSpPr>
        <p:spPr>
          <a:xfrm>
            <a:off x="1633140" y="3429000"/>
            <a:ext cx="8838049" cy="1692771"/>
          </a:xfrm>
          <a:prstGeom prst="rect">
            <a:avLst/>
          </a:prstGeom>
        </p:spPr>
        <p:txBody>
          <a:bodyPr wrap="square">
            <a:spAutoFit/>
          </a:bodyPr>
          <a:lstStyle/>
          <a:p>
            <a:pPr algn="just"/>
            <a:r>
              <a:rPr lang="en-IN" sz="2400" b="1" i="1" dirty="0">
                <a:solidFill>
                  <a:srgbClr val="DBC04D"/>
                </a:solidFill>
              </a:rPr>
              <a:t>USING Attribute Contrition</a:t>
            </a:r>
            <a:endParaRPr lang="en-IN" sz="2400" dirty="0"/>
          </a:p>
          <a:p>
            <a:pPr marL="342900" indent="-342900" algn="just">
              <a:buFont typeface="Arial" panose="020B0604020202020204" pitchFamily="34" charset="0"/>
              <a:buChar char="•"/>
            </a:pPr>
            <a:r>
              <a:rPr lang="en-IN" sz="2000" dirty="0"/>
              <a:t>When all the common columns are used in the join predicate then the result would be same as Natural join.</a:t>
            </a:r>
          </a:p>
          <a:p>
            <a:pPr marL="342900" indent="-342900" algn="just">
              <a:buFont typeface="Arial" panose="020B0604020202020204" pitchFamily="34" charset="0"/>
              <a:buChar char="•"/>
            </a:pPr>
            <a:r>
              <a:rPr lang="en-IN" sz="2000" dirty="0"/>
              <a:t>In the result set of the join the duplicates of the columns used in the predicate gets eliminated.</a:t>
            </a:r>
          </a:p>
        </p:txBody>
      </p:sp>
      <p:sp>
        <p:nvSpPr>
          <p:cNvPr id="5" name="Rectangle 4">
            <a:extLst>
              <a:ext uri="{FF2B5EF4-FFF2-40B4-BE49-F238E27FC236}">
                <a16:creationId xmlns:a16="http://schemas.microsoft.com/office/drawing/2014/main" id="{3B2A0880-0C69-4746-8556-59ECA18E1993}"/>
              </a:ext>
            </a:extLst>
          </p:cNvPr>
          <p:cNvSpPr/>
          <p:nvPr/>
        </p:nvSpPr>
        <p:spPr>
          <a:xfrm>
            <a:off x="622598" y="5478323"/>
            <a:ext cx="10369152" cy="830997"/>
          </a:xfrm>
          <a:prstGeom prst="rect">
            <a:avLst/>
          </a:prstGeom>
        </p:spPr>
        <p:txBody>
          <a:bodyPr wrap="square">
            <a:spAutoFit/>
          </a:bodyPr>
          <a:lstStyle/>
          <a:p>
            <a:r>
              <a:rPr lang="en-IN" sz="2400" b="1" dirty="0">
                <a:solidFill>
                  <a:srgbClr val="FF0000"/>
                </a:solidFill>
                <a:latin typeface="Arial" panose="020B0604020202020204" pitchFamily="34" charset="0"/>
                <a:cs typeface="Arial" panose="020B0604020202020204" pitchFamily="34" charset="0"/>
              </a:rPr>
              <a:t>Note: </a:t>
            </a:r>
          </a:p>
          <a:p>
            <a:pPr marL="342900" indent="-342900">
              <a:buFont typeface="Arial" panose="020B0604020202020204" pitchFamily="34" charset="0"/>
              <a:buChar char="•"/>
            </a:pPr>
            <a:r>
              <a:rPr lang="en-IN" sz="2400" b="1" dirty="0">
                <a:latin typeface="Arial" panose="020B0604020202020204" pitchFamily="34" charset="0"/>
                <a:cs typeface="Arial" panose="020B0604020202020204" pitchFamily="34" charset="0"/>
              </a:rPr>
              <a:t>ON </a:t>
            </a:r>
            <a:r>
              <a:rPr lang="en-IN" sz="2000" dirty="0">
                <a:latin typeface="Arial" panose="020B0604020202020204" pitchFamily="34" charset="0"/>
                <a:cs typeface="Arial" panose="020B0604020202020204" pitchFamily="34" charset="0"/>
              </a:rPr>
              <a:t>clause is optional, If not given </a:t>
            </a:r>
            <a:r>
              <a:rPr lang="en-IN" sz="2000" i="1" dirty="0">
                <a:solidFill>
                  <a:srgbClr val="006C86"/>
                </a:solidFill>
                <a:latin typeface="Arial" panose="020B0604020202020204" pitchFamily="34" charset="0"/>
                <a:cs typeface="Arial" panose="020B0604020202020204" pitchFamily="34" charset="0"/>
              </a:rPr>
              <a:t>INNER</a:t>
            </a:r>
            <a:r>
              <a:rPr lang="en-IN" sz="2000" i="1" dirty="0">
                <a:solidFill>
                  <a:srgbClr val="006C86"/>
                </a:solidFill>
                <a:latin typeface="Arial" panose="020B0604020202020204" pitchFamily="34" charset="0"/>
                <a:ea typeface="Times New Roman" panose="02020603050405020304" pitchFamily="18" charset="0"/>
              </a:rPr>
              <a:t> </a:t>
            </a:r>
            <a:r>
              <a:rPr lang="en-IN" sz="2000" i="1" dirty="0">
                <a:solidFill>
                  <a:srgbClr val="006C86"/>
                </a:solidFill>
                <a:latin typeface="Arial" panose="020B0604020202020204" pitchFamily="34" charset="0"/>
                <a:cs typeface="Arial" panose="020B0604020202020204" pitchFamily="34" charset="0"/>
              </a:rPr>
              <a:t>JOIN </a:t>
            </a:r>
            <a:r>
              <a:rPr lang="en-IN" sz="2000" dirty="0">
                <a:latin typeface="Arial" panose="020B0604020202020204" pitchFamily="34" charset="0"/>
                <a:cs typeface="Arial" panose="020B0604020202020204" pitchFamily="34" charset="0"/>
              </a:rPr>
              <a:t>works like </a:t>
            </a:r>
            <a:r>
              <a:rPr lang="en-IN" sz="2000" i="1" dirty="0">
                <a:solidFill>
                  <a:srgbClr val="006C86"/>
                </a:solidFill>
                <a:latin typeface="Arial" panose="020B0604020202020204" pitchFamily="34" charset="0"/>
                <a:cs typeface="Arial" panose="020B0604020202020204" pitchFamily="34" charset="0"/>
              </a:rPr>
              <a:t>CROSS JOIN.</a:t>
            </a:r>
            <a:endParaRPr lang="en-US" sz="2000" i="1" dirty="0">
              <a:solidFill>
                <a:srgbClr val="006C86"/>
              </a:solidFill>
            </a:endParaRPr>
          </a:p>
        </p:txBody>
      </p:sp>
    </p:spTree>
    <p:extLst>
      <p:ext uri="{BB962C8B-B14F-4D97-AF65-F5344CB8AC3E}">
        <p14:creationId xmlns:p14="http://schemas.microsoft.com/office/powerpoint/2010/main" val="763530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ON &amp; USING clause example</a:t>
            </a:r>
            <a:endParaRPr lang="en-IN" sz="3200" b="1" i="1" dirty="0">
              <a:latin typeface="Arial" pitchFamily="34" charset="0"/>
              <a:cs typeface="Arial" pitchFamily="34" charset="0"/>
            </a:endParaRPr>
          </a:p>
        </p:txBody>
      </p:sp>
      <p:sp>
        <p:nvSpPr>
          <p:cNvPr id="5" name="Rectangle 4"/>
          <p:cNvSpPr/>
          <p:nvPr/>
        </p:nvSpPr>
        <p:spPr>
          <a:xfrm>
            <a:off x="251988" y="3442935"/>
            <a:ext cx="9865096" cy="2277547"/>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p>
          <a:p>
            <a:endParaRPr lang="en-IN" dirty="0">
              <a:latin typeface="Arial" panose="020B0604020202020204" pitchFamily="34" charset="0"/>
              <a:cs typeface="Arial" panose="020B0604020202020204" pitchFamily="34" charset="0"/>
            </a:endParaRPr>
          </a:p>
          <a:p>
            <a:r>
              <a:rPr lang="en-IN" sz="2400" b="1"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sz="2000" b="1" i="1" dirty="0">
                <a:solidFill>
                  <a:srgbClr val="0083A2"/>
                </a:solidFill>
                <a:latin typeface="Arial" panose="020B0604020202020204" pitchFamily="34" charset="0"/>
                <a:cs typeface="Arial" panose="020B0604020202020204" pitchFamily="34" charset="0"/>
              </a:rPr>
              <a:t>The columns listed in the USING clause can’t have any </a:t>
            </a:r>
          </a:p>
          <a:p>
            <a:r>
              <a:rPr lang="en-IN" sz="2000" b="1" i="1" dirty="0">
                <a:solidFill>
                  <a:srgbClr val="0083A2"/>
                </a:solidFill>
                <a:latin typeface="Arial" panose="020B0604020202020204" pitchFamily="34" charset="0"/>
                <a:cs typeface="Arial" panose="020B0604020202020204" pitchFamily="34" charset="0"/>
              </a:rPr>
              <a:t>     qualifiers in the statement.</a:t>
            </a:r>
            <a:endParaRPr lang="en-IN" b="1" i="1" dirty="0">
              <a:solidFill>
                <a:srgbClr val="0083A2"/>
              </a:solidFill>
              <a:latin typeface="Arial" panose="020B0604020202020204" pitchFamily="34" charset="0"/>
              <a:cs typeface="Arial" panose="020B0604020202020204" pitchFamily="34" charset="0"/>
            </a:endParaRPr>
          </a:p>
        </p:txBody>
      </p:sp>
      <p:sp>
        <p:nvSpPr>
          <p:cNvPr id="10" name="Rectangle 9"/>
          <p:cNvSpPr/>
          <p:nvPr/>
        </p:nvSpPr>
        <p:spPr>
          <a:xfrm>
            <a:off x="251988" y="764704"/>
            <a:ext cx="10739762"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6" name="Group 22"/>
          <p:cNvGrpSpPr/>
          <p:nvPr/>
        </p:nvGrpSpPr>
        <p:grpSpPr>
          <a:xfrm>
            <a:off x="2285702" y="1600200"/>
            <a:ext cx="7938295" cy="1524000"/>
            <a:chOff x="988180" y="1676400"/>
            <a:chExt cx="7778900" cy="1524000"/>
          </a:xfrm>
        </p:grpSpPr>
        <p:grpSp>
          <p:nvGrpSpPr>
            <p:cNvPr id="7"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1867826"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 name="Group 6"/>
          <p:cNvGrpSpPr/>
          <p:nvPr/>
        </p:nvGrpSpPr>
        <p:grpSpPr>
          <a:xfrm>
            <a:off x="5087094" y="4797152"/>
            <a:ext cx="6929341" cy="1590324"/>
            <a:chOff x="1474065" y="4581876"/>
            <a:chExt cx="7399217" cy="1590324"/>
          </a:xfrm>
        </p:grpSpPr>
        <p:grpSp>
          <p:nvGrpSpPr>
            <p:cNvPr id="9" name="Group 13"/>
            <p:cNvGrpSpPr/>
            <p:nvPr/>
          </p:nvGrpSpPr>
          <p:grpSpPr>
            <a:xfrm>
              <a:off x="4553705" y="4581876"/>
              <a:ext cx="4319577" cy="1590324"/>
              <a:chOff x="4748223" y="4572000"/>
              <a:chExt cx="4319577"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00600" y="4572000"/>
                <a:ext cx="4267200" cy="1571861"/>
              </a:xfrm>
              <a:prstGeom prst="rect">
                <a:avLst/>
              </a:prstGeom>
            </p:spPr>
          </p:pic>
          <p:sp>
            <p:nvSpPr>
              <p:cNvPr id="12" name="Rectangle 11"/>
              <p:cNvSpPr/>
              <p:nvPr/>
            </p:nvSpPr>
            <p:spPr>
              <a:xfrm>
                <a:off x="4748223" y="5628924"/>
                <a:ext cx="3481377"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474065" y="5708254"/>
              <a:ext cx="1906347"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450772"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45627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4" end="4"/>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1047606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Inner Join with ON</a:t>
            </a:r>
            <a:endParaRPr lang="en-IN" sz="3200" b="1" i="1" dirty="0">
              <a:latin typeface="Arial" pitchFamily="34" charset="0"/>
              <a:cs typeface="Arial" pitchFamily="34" charset="0"/>
            </a:endParaRPr>
          </a:p>
        </p:txBody>
      </p:sp>
      <p:sp>
        <p:nvSpPr>
          <p:cNvPr id="7" name="Rectangle 6"/>
          <p:cNvSpPr/>
          <p:nvPr/>
        </p:nvSpPr>
        <p:spPr>
          <a:xfrm>
            <a:off x="190550" y="1124744"/>
            <a:ext cx="11809312" cy="769441"/>
          </a:xfrm>
          <a:prstGeom prst="rect">
            <a:avLst/>
          </a:prstGeom>
        </p:spPr>
        <p:txBody>
          <a:bodyPr wrap="square">
            <a:spAutoFit/>
          </a:bodyPr>
          <a:lstStyle/>
          <a:p>
            <a:r>
              <a:rPr lang="en-US" sz="2000" dirty="0">
                <a:solidFill>
                  <a:srgbClr val="0077AA"/>
                </a:solidFill>
                <a:latin typeface="Liberation Mono"/>
              </a:rPr>
              <a:t>SELECT column-list from &lt;table_references</a:t>
            </a:r>
            <a:r>
              <a:rPr lang="en-US" sz="2000" dirty="0">
                <a:solidFill>
                  <a:srgbClr val="0077AA"/>
                </a:solidFill>
                <a:uFill>
                  <a:solidFill>
                    <a:srgbClr val="FF0000"/>
                  </a:solidFill>
                </a:uFill>
                <a:latin typeface="Liberation Mono"/>
              </a:rPr>
              <a:t>&gt; </a:t>
            </a:r>
            <a:r>
              <a:rPr lang="en-US" sz="2400" b="1" u="sng" dirty="0">
                <a:solidFill>
                  <a:srgbClr val="0077AA"/>
                </a:solidFill>
                <a:uFill>
                  <a:solidFill>
                    <a:srgbClr val="FF0000"/>
                  </a:solidFill>
                </a:uFill>
                <a:latin typeface="Liberation Mono"/>
              </a:rPr>
              <a:t>[INNER]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sp>
        <p:nvSpPr>
          <p:cNvPr id="12" name="Rectangle 11"/>
          <p:cNvSpPr/>
          <p:nvPr/>
        </p:nvSpPr>
        <p:spPr>
          <a:xfrm>
            <a:off x="190550" y="44624"/>
            <a:ext cx="5616624" cy="830997"/>
          </a:xfrm>
          <a:prstGeom prst="rect">
            <a:avLst/>
          </a:prstGeom>
          <a:solidFill>
            <a:schemeClr val="bg1"/>
          </a:solidFill>
        </p:spPr>
        <p:txBody>
          <a:bodyPr wrap="square">
            <a:spAutoFit/>
          </a:bodyPr>
          <a:lstStyle/>
          <a:p>
            <a:r>
              <a:rPr lang="en-IN" sz="2400" dirty="0">
                <a:solidFill>
                  <a:schemeClr val="tx1">
                    <a:lumMod val="75000"/>
                    <a:lumOff val="25000"/>
                  </a:schemeClr>
                </a:solidFill>
                <a:latin typeface="Helvetica" panose="020B0604020202020204" pitchFamily="34" charset="0"/>
              </a:rPr>
              <a:t>Inner join returns rows when there is at least one match in both tables.</a:t>
            </a:r>
            <a:endParaRPr lang="en-IN" sz="2400" dirty="0">
              <a:solidFill>
                <a:schemeClr val="tx1">
                  <a:lumMod val="75000"/>
                  <a:lumOff val="25000"/>
                </a:schemeClr>
              </a:solidFill>
            </a:endParaRPr>
          </a:p>
        </p:txBody>
      </p:sp>
      <p:sp>
        <p:nvSpPr>
          <p:cNvPr id="3" name="Rectangle 2"/>
          <p:cNvSpPr/>
          <p:nvPr/>
        </p:nvSpPr>
        <p:spPr>
          <a:xfrm>
            <a:off x="190550" y="1988840"/>
            <a:ext cx="11809312"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US" dirty="0">
                <a:latin typeface="Arial" panose="020B0604020202020204" pitchFamily="34" charset="0"/>
                <a:cs typeface="Arial" panose="020B0604020202020204" pitchFamily="34" charset="0"/>
              </a:rPr>
              <a:t> </a:t>
            </a:r>
            <a:r>
              <a:rPr lang="en-IN" dirty="0">
                <a:latin typeface="Arial" panose="020B0604020202020204" pitchFamily="34" charset="0"/>
              </a:rPr>
              <a:t>STUDENT S</a:t>
            </a:r>
            <a:r>
              <a:rPr lang="en-US"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INNER</a:t>
            </a:r>
            <a:r>
              <a:rPr lang="en-IN" sz="2000" b="1" dirty="0">
                <a:solidFill>
                  <a:srgbClr val="DD4A68"/>
                </a:solidFill>
                <a:latin typeface="Arial" panose="020B0604020202020204" pitchFamily="34" charset="0"/>
                <a:ea typeface="Times New Roman" panose="02020603050405020304" pitchFamily="18" charset="0"/>
              </a:rPr>
              <a:t> </a:t>
            </a:r>
            <a:r>
              <a:rPr lang="en-IN" sz="2000" b="1" dirty="0">
                <a:solidFill>
                  <a:srgbClr val="E0D612"/>
                </a:solidFill>
                <a:latin typeface="Arial" panose="020B0604020202020204" pitchFamily="34" charset="0"/>
                <a:cs typeface="Arial" panose="020B0604020202020204" pitchFamily="34" charset="0"/>
              </a:rPr>
              <a:t>JOIN</a:t>
            </a:r>
            <a:r>
              <a:rPr lang="en-US" sz="2000" b="1" dirty="0">
                <a:latin typeface="Arial" panose="020B0604020202020204" pitchFamily="34" charset="0"/>
                <a:cs typeface="Arial" panose="020B0604020202020204" pitchFamily="34" charset="0"/>
              </a:rPr>
              <a:t> </a:t>
            </a:r>
            <a:r>
              <a:rPr lang="en-IN" dirty="0">
                <a:latin typeface="Arial" panose="020B0604020202020204" pitchFamily="34" charset="0"/>
              </a:rPr>
              <a:t>STUDENT_</a:t>
            </a:r>
            <a:r>
              <a:rPr lang="en-US" dirty="0">
                <a:latin typeface="Arial" panose="020B0604020202020204" pitchFamily="34" charset="0"/>
                <a:cs typeface="Arial" panose="020B0604020202020204" pitchFamily="34" charset="0"/>
              </a:rPr>
              <a:t>QUALIFICATIONS Q </a:t>
            </a:r>
            <a:r>
              <a:rPr lang="en-IN" sz="2000" b="1" dirty="0">
                <a:solidFill>
                  <a:srgbClr val="E0D612"/>
                </a:solid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S.ID = Q.</a:t>
            </a:r>
            <a:r>
              <a:rPr lang="en-IN" dirty="0">
                <a:latin typeface="Arial" panose="020B0604020202020204" pitchFamily="34" charset="0"/>
              </a:rPr>
              <a:t>STUDENT</a:t>
            </a:r>
            <a:r>
              <a:rPr lang="en-US" dirty="0">
                <a:latin typeface="Arial" panose="020B0604020202020204" pitchFamily="34" charset="0"/>
                <a:cs typeface="Arial" panose="020B0604020202020204" pitchFamily="34" charset="0"/>
              </a:rPr>
              <a:t>ID;</a:t>
            </a:r>
          </a:p>
        </p:txBody>
      </p:sp>
      <p:pic>
        <p:nvPicPr>
          <p:cNvPr id="5" name="Picture 4">
            <a:extLst>
              <a:ext uri="{FF2B5EF4-FFF2-40B4-BE49-F238E27FC236}">
                <a16:creationId xmlns:a16="http://schemas.microsoft.com/office/drawing/2014/main" id="{35DAB157-A6CA-4E3A-B6F8-960BC6CCCB7B}"/>
              </a:ext>
            </a:extLst>
          </p:cNvPr>
          <p:cNvPicPr>
            <a:picLocks noChangeAspect="1"/>
          </p:cNvPicPr>
          <p:nvPr/>
        </p:nvPicPr>
        <p:blipFill>
          <a:blip r:embed="rId3"/>
          <a:stretch>
            <a:fillRect/>
          </a:stretch>
        </p:blipFill>
        <p:spPr>
          <a:xfrm>
            <a:off x="-1" y="2532966"/>
            <a:ext cx="12190413" cy="4280410"/>
          </a:xfrm>
          <a:prstGeom prst="rect">
            <a:avLst/>
          </a:prstGeom>
        </p:spPr>
      </p:pic>
    </p:spTree>
    <p:extLst>
      <p:ext uri="{BB962C8B-B14F-4D97-AF65-F5344CB8AC3E}">
        <p14:creationId xmlns:p14="http://schemas.microsoft.com/office/powerpoint/2010/main" val="3295181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5" name="Rectangle 4"/>
          <p:cNvSpPr/>
          <p:nvPr/>
        </p:nvSpPr>
        <p:spPr>
          <a:xfrm>
            <a:off x="1980942" y="1219202"/>
            <a:ext cx="8380909" cy="1080296"/>
          </a:xfrm>
          <a:prstGeom prst="rect">
            <a:avLst/>
          </a:prstGeom>
        </p:spPr>
        <p:txBody>
          <a:bodyPr wrap="square">
            <a:spAutoFit/>
          </a:bodyPr>
          <a:lstStyle/>
          <a:p>
            <a:pPr>
              <a:lnSpc>
                <a:spcPct val="107000"/>
              </a:lnSpc>
              <a:spcAft>
                <a:spcPts val="800"/>
              </a:spcAft>
            </a:pPr>
            <a:r>
              <a:rPr lang="en-US" sz="2000" dirty="0">
                <a:latin typeface="Calibri" panose="020F0502020204030204" pitchFamily="34" charset="0"/>
                <a:ea typeface="Calibri" panose="020F0502020204030204" pitchFamily="34" charset="0"/>
                <a:cs typeface="Times New Roman" panose="02020603050405020304" pitchFamily="18" charset="0"/>
              </a:rPr>
              <a:t>A D</a:t>
            </a:r>
            <a:r>
              <a:rPr lang="en-US" sz="2000" b="1" dirty="0">
                <a:latin typeface="Calibri" panose="020F0502020204030204" pitchFamily="34" charset="0"/>
                <a:ea typeface="Calibri" panose="020F0502020204030204" pitchFamily="34" charset="0"/>
                <a:cs typeface="Times New Roman" panose="02020603050405020304" pitchFamily="18" charset="0"/>
              </a:rPr>
              <a:t>ata Definition Language </a:t>
            </a:r>
            <a:r>
              <a:rPr lang="en-US" sz="2000" dirty="0">
                <a:latin typeface="Calibri" panose="020F0502020204030204" pitchFamily="34" charset="0"/>
                <a:ea typeface="Calibri" panose="020F0502020204030204" pitchFamily="34" charset="0"/>
                <a:cs typeface="Times New Roman" panose="02020603050405020304" pitchFamily="18" charset="0"/>
              </a:rPr>
              <a:t>(DDL) is a computer language used to create and modify the structure of database objects in a database. These database objects include </a:t>
            </a:r>
            <a:r>
              <a:rPr lang="en-US" sz="2000" b="1" i="1" dirty="0">
                <a:latin typeface="Calibri" panose="020F0502020204030204" pitchFamily="34" charset="0"/>
                <a:ea typeface="Calibri" panose="020F0502020204030204" pitchFamily="34" charset="0"/>
                <a:cs typeface="Times New Roman" panose="02020603050405020304" pitchFamily="18" charset="0"/>
              </a:rPr>
              <a:t>TABLES, VIEWS, INDEXES</a:t>
            </a:r>
            <a:r>
              <a:rPr lang="en-US" sz="2000" dirty="0">
                <a:latin typeface="Calibri" panose="020F0502020204030204" pitchFamily="34" charset="0"/>
                <a:ea typeface="Calibri" panose="020F0502020204030204" pitchFamily="34" charset="0"/>
                <a:cs typeface="Times New Roman" panose="02020603050405020304" pitchFamily="18" charset="0"/>
              </a:rPr>
              <a:t>, etc.</a:t>
            </a:r>
          </a:p>
        </p:txBody>
      </p:sp>
    </p:spTree>
    <p:extLst>
      <p:ext uri="{BB962C8B-B14F-4D97-AF65-F5344CB8AC3E}">
        <p14:creationId xmlns:p14="http://schemas.microsoft.com/office/powerpoint/2010/main" val="2137581087"/>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90550" y="857191"/>
            <a:ext cx="11593288"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[INNER]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0" name="Rectangle 9"/>
          <p:cNvSpPr/>
          <p:nvPr/>
        </p:nvSpPr>
        <p:spPr>
          <a:xfrm>
            <a:off x="190550" y="1484784"/>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US" dirty="0">
                <a:latin typeface="Arial" panose="020B0604020202020204" pitchFamily="34" charset="0"/>
                <a:ea typeface="Times New Roman" panose="02020603050405020304" pitchFamily="18" charset="0"/>
                <a:cs typeface="Arial" panose="020B0604020202020204" pitchFamily="34" charset="0"/>
              </a:rPr>
              <a:t>CUSTOMER</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sz="2000" b="1" dirty="0">
                <a:solidFill>
                  <a:srgbClr val="E0D612"/>
                </a:solidFill>
                <a:latin typeface="Arial" panose="020B0604020202020204" pitchFamily="34" charset="0"/>
                <a:cs typeface="Arial" panose="020B0604020202020204" pitchFamily="34" charset="0"/>
              </a:rPr>
              <a:t>INNER JOIN  </a:t>
            </a:r>
            <a:r>
              <a:rPr lang="en-US" dirty="0">
                <a:latin typeface="Arial" panose="020B0604020202020204" pitchFamily="34" charset="0"/>
                <a:ea typeface="Times New Roman" panose="02020603050405020304" pitchFamily="18" charset="0"/>
                <a:cs typeface="Arial" panose="020B0604020202020204" pitchFamily="34" charset="0"/>
              </a:rPr>
              <a:t>ORD</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sz="2000" b="1" dirty="0">
                <a:solidFill>
                  <a:srgbClr val="E0D612"/>
                </a:solidFill>
                <a:latin typeface="Arial" panose="020B0604020202020204" pitchFamily="34" charset="0"/>
                <a:cs typeface="Arial" panose="020B0604020202020204" pitchFamily="34" charset="0"/>
              </a:rPr>
              <a:t>USING</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ea typeface="Times New Roman" panose="02020603050405020304" pitchFamily="18" charset="0"/>
                <a:cs typeface="Arial" panose="020B0604020202020204" pitchFamily="34" charset="0"/>
              </a:rPr>
              <a:t>(CUSTID);</a:t>
            </a:r>
          </a:p>
        </p:txBody>
      </p:sp>
      <p:sp>
        <p:nvSpPr>
          <p:cNvPr id="13" name="Rectangle 12">
            <a:extLst>
              <a:ext uri="{FF2B5EF4-FFF2-40B4-BE49-F238E27FC236}">
                <a16:creationId xmlns:a16="http://schemas.microsoft.com/office/drawing/2014/main" id="{A56054AE-5D1E-48DB-ABB3-0A309D226B1B}"/>
              </a:ext>
            </a:extLst>
          </p:cNvPr>
          <p:cNvSpPr/>
          <p:nvPr/>
        </p:nvSpPr>
        <p:spPr>
          <a:xfrm>
            <a:off x="1523802" y="2"/>
            <a:ext cx="1047606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Inner Join with USING</a:t>
            </a:r>
            <a:endParaRPr lang="en-IN" sz="32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A31B4EEE-2385-4FE7-8D5E-A9B4CB1337F7}"/>
              </a:ext>
            </a:extLst>
          </p:cNvPr>
          <p:cNvPicPr>
            <a:picLocks noChangeAspect="1"/>
          </p:cNvPicPr>
          <p:nvPr/>
        </p:nvPicPr>
        <p:blipFill>
          <a:blip r:embed="rId3"/>
          <a:stretch>
            <a:fillRect/>
          </a:stretch>
        </p:blipFill>
        <p:spPr>
          <a:xfrm>
            <a:off x="-1" y="1976425"/>
            <a:ext cx="12190413" cy="4881573"/>
          </a:xfrm>
          <a:prstGeom prst="rect">
            <a:avLst/>
          </a:prstGeom>
        </p:spPr>
      </p:pic>
    </p:spTree>
    <p:extLst>
      <p:ext uri="{BB962C8B-B14F-4D97-AF65-F5344CB8AC3E}">
        <p14:creationId xmlns:p14="http://schemas.microsoft.com/office/powerpoint/2010/main" val="3256599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10404052"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Natural Join</a:t>
            </a:r>
            <a:endParaRPr lang="en-IN" sz="3200" b="1" i="1" dirty="0">
              <a:latin typeface="Arial" pitchFamily="34" charset="0"/>
              <a:cs typeface="Arial" pitchFamily="34" charset="0"/>
            </a:endParaRPr>
          </a:p>
        </p:txBody>
      </p:sp>
      <p:sp>
        <p:nvSpPr>
          <p:cNvPr id="5" name="Rectangle 4"/>
          <p:cNvSpPr/>
          <p:nvPr/>
        </p:nvSpPr>
        <p:spPr>
          <a:xfrm>
            <a:off x="152380" y="904739"/>
            <a:ext cx="11631458"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a:t>
            </a:r>
            <a:r>
              <a:rPr lang="en-IN" sz="2000" dirty="0">
                <a:solidFill>
                  <a:srgbClr val="C74C49"/>
                </a:solidFill>
                <a:latin typeface="Arial" panose="020B0604020202020204" pitchFamily="34" charset="0"/>
                <a:cs typeface="Arial" panose="020B0604020202020204" pitchFamily="34" charset="0"/>
              </a:rPr>
              <a:t>NATURAL JOIN </a:t>
            </a:r>
            <a:r>
              <a:rPr lang="en-IN" sz="2000" dirty="0">
                <a:latin typeface="Arial" panose="020B0604020202020204" pitchFamily="34" charset="0"/>
                <a:cs typeface="Arial" panose="020B0604020202020204" pitchFamily="34" charset="0"/>
              </a:rPr>
              <a:t>is such a join that performs the same task as an </a:t>
            </a:r>
            <a:r>
              <a:rPr lang="en-IN" sz="2000" dirty="0">
                <a:solidFill>
                  <a:srgbClr val="C74C49"/>
                </a:solidFill>
                <a:latin typeface="Arial" panose="020B0604020202020204" pitchFamily="34" charset="0"/>
                <a:cs typeface="Arial" panose="020B0604020202020204" pitchFamily="34" charset="0"/>
              </a:rPr>
              <a:t>INNER JOIN</a:t>
            </a:r>
            <a:r>
              <a:rPr lang="en-IN" sz="2000" dirty="0">
                <a:latin typeface="Arial" panose="020B0604020202020204" pitchFamily="34" charset="0"/>
                <a:cs typeface="Arial" panose="020B0604020202020204" pitchFamily="34" charset="0"/>
              </a:rPr>
              <a:t>.</a:t>
            </a:r>
          </a:p>
        </p:txBody>
      </p:sp>
      <p:sp>
        <p:nvSpPr>
          <p:cNvPr id="7" name="Rectangle 6"/>
          <p:cNvSpPr/>
          <p:nvPr/>
        </p:nvSpPr>
        <p:spPr>
          <a:xfrm>
            <a:off x="184979" y="1363201"/>
            <a:ext cx="11820454"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NATURAL JOIN </a:t>
            </a:r>
            <a:r>
              <a:rPr lang="en-US" sz="2000" dirty="0">
                <a:solidFill>
                  <a:srgbClr val="0077AA"/>
                </a:solidFill>
                <a:latin typeface="Liberation Mono"/>
              </a:rPr>
              <a:t>&lt;table_references&gt;</a:t>
            </a:r>
          </a:p>
        </p:txBody>
      </p:sp>
      <p:sp>
        <p:nvSpPr>
          <p:cNvPr id="8" name="Rectangle 7"/>
          <p:cNvSpPr/>
          <p:nvPr/>
        </p:nvSpPr>
        <p:spPr>
          <a:xfrm>
            <a:off x="179408" y="2027778"/>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sz="2000" b="1" dirty="0">
                <a:solidFill>
                  <a:srgbClr val="E0D612"/>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DEPT;</a:t>
            </a:r>
          </a:p>
        </p:txBody>
      </p:sp>
      <p:sp>
        <p:nvSpPr>
          <p:cNvPr id="11" name="Rectangle 10"/>
          <p:cNvSpPr/>
          <p:nvPr/>
        </p:nvSpPr>
        <p:spPr>
          <a:xfrm>
            <a:off x="152380" y="2543697"/>
            <a:ext cx="11775474" cy="163121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Don't use ON / USING clause in a NATURAL JOIN.</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262559" y="4188548"/>
            <a:ext cx="7128792" cy="2431435"/>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 </a:t>
            </a:r>
          </a:p>
          <a:p>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200" dirty="0">
                <a:latin typeface="Arial" panose="020B0604020202020204" pitchFamily="34" charset="0"/>
                <a:cs typeface="Arial" panose="020B0604020202020204" pitchFamily="34" charset="0"/>
              </a:rPr>
              <a:t>If the column-names are not same, then NATURAL JOIN will work as CROSS JOIN.</a:t>
            </a:r>
          </a:p>
          <a:p>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200" dirty="0">
                <a:latin typeface="Arial" pitchFamily="34" charset="0"/>
                <a:cs typeface="Arial" pitchFamily="34" charset="0"/>
              </a:rPr>
              <a:t>A NATURAL JOIN can be used with a LEFT OUTER join, or a RIGHT OUTER join.</a:t>
            </a:r>
          </a:p>
          <a:p>
            <a:endParaRPr lang="en-IN" sz="2400" dirty="0">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8969" y="4580401"/>
            <a:ext cx="4176464" cy="1104663"/>
          </a:xfrm>
          <a:prstGeom prst="rect">
            <a:avLst/>
          </a:prstGeom>
        </p:spPr>
      </p:pic>
      <p:sp>
        <p:nvSpPr>
          <p:cNvPr id="6" name="Rectangle 5"/>
          <p:cNvSpPr/>
          <p:nvPr/>
        </p:nvSpPr>
        <p:spPr>
          <a:xfrm>
            <a:off x="54422" y="28668"/>
            <a:ext cx="7840984" cy="707886"/>
          </a:xfrm>
          <a:prstGeom prst="rect">
            <a:avLst/>
          </a:prstGeom>
          <a:solidFill>
            <a:schemeClr val="bg1"/>
          </a:solidFill>
        </p:spPr>
        <p:txBody>
          <a:bodyPr wrap="square">
            <a:spAutoFit/>
          </a:bodyPr>
          <a:lstStyle/>
          <a:p>
            <a:r>
              <a:rPr lang="en-IN" sz="20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260190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Simple Join</a:t>
            </a:r>
            <a:endParaRPr lang="en-IN" sz="3200" b="1" i="1" dirty="0">
              <a:latin typeface="Arial" pitchFamily="34" charset="0"/>
              <a:cs typeface="Arial" pitchFamily="34" charset="0"/>
            </a:endParaRPr>
          </a:p>
        </p:txBody>
      </p:sp>
      <p:sp>
        <p:nvSpPr>
          <p:cNvPr id="5" name="Rectangle 4"/>
          <p:cNvSpPr/>
          <p:nvPr/>
        </p:nvSpPr>
        <p:spPr>
          <a:xfrm>
            <a:off x="694606" y="764704"/>
            <a:ext cx="989581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a:t>
            </a:r>
            <a:r>
              <a:rPr lang="en-IN" sz="2000" dirty="0">
                <a:solidFill>
                  <a:srgbClr val="C74C49"/>
                </a:solidFill>
                <a:latin typeface="Arial" panose="020B0604020202020204" pitchFamily="34" charset="0"/>
                <a:cs typeface="Arial" panose="020B0604020202020204" pitchFamily="34" charset="0"/>
              </a:rPr>
              <a:t>SIMPLE</a:t>
            </a:r>
            <a:r>
              <a:rPr lang="en-IN" sz="2000" dirty="0">
                <a:latin typeface="Arial" panose="020B0604020202020204" pitchFamily="34" charset="0"/>
                <a:cs typeface="Arial" panose="020B0604020202020204" pitchFamily="34" charset="0"/>
              </a:rPr>
              <a:t> </a:t>
            </a:r>
            <a:r>
              <a:rPr lang="en-IN" sz="2000" dirty="0">
                <a:solidFill>
                  <a:srgbClr val="C74C49"/>
                </a:solidFill>
                <a:latin typeface="Arial" panose="020B0604020202020204" pitchFamily="34" charset="0"/>
                <a:cs typeface="Arial" panose="020B0604020202020204" pitchFamily="34" charset="0"/>
              </a:rPr>
              <a:t>JOIN</a:t>
            </a:r>
            <a:r>
              <a:rPr lang="en-IN" sz="2000" dirty="0">
                <a:latin typeface="Arial" panose="020B0604020202020204" pitchFamily="34" charset="0"/>
                <a:cs typeface="Arial" panose="020B0604020202020204" pitchFamily="34" charset="0"/>
              </a:rPr>
              <a:t> is such a join that performs the same task as an </a:t>
            </a:r>
            <a:r>
              <a:rPr lang="en-IN" sz="2000" dirty="0">
                <a:solidFill>
                  <a:srgbClr val="C74C49"/>
                </a:solidFill>
                <a:latin typeface="Arial" panose="020B0604020202020204" pitchFamily="34" charset="0"/>
                <a:cs typeface="Arial" panose="020B0604020202020204" pitchFamily="34" charset="0"/>
              </a:rPr>
              <a:t>INNER</a:t>
            </a:r>
            <a:r>
              <a:rPr lang="en-IN" sz="2000" dirty="0">
                <a:latin typeface="Arial" panose="020B0604020202020204" pitchFamily="34" charset="0"/>
                <a:cs typeface="Arial" panose="020B0604020202020204" pitchFamily="34" charset="0"/>
              </a:rPr>
              <a:t> </a:t>
            </a:r>
            <a:r>
              <a:rPr lang="en-IN" sz="2000" dirty="0">
                <a:solidFill>
                  <a:srgbClr val="C74C49"/>
                </a:solidFill>
                <a:latin typeface="Arial" panose="020B0604020202020204" pitchFamily="34" charset="0"/>
                <a:cs typeface="Arial" panose="020B0604020202020204" pitchFamily="34" charset="0"/>
              </a:rPr>
              <a:t>JOIN</a:t>
            </a:r>
            <a:r>
              <a:rPr lang="en-IN" sz="2000" dirty="0">
                <a:latin typeface="Arial" panose="020B0604020202020204" pitchFamily="34" charset="0"/>
                <a:cs typeface="Arial" panose="020B0604020202020204" pitchFamily="34" charset="0"/>
              </a:rPr>
              <a:t>.</a:t>
            </a:r>
          </a:p>
        </p:txBody>
      </p:sp>
      <p:sp>
        <p:nvSpPr>
          <p:cNvPr id="7" name="Rectangle 6"/>
          <p:cNvSpPr/>
          <p:nvPr/>
        </p:nvSpPr>
        <p:spPr>
          <a:xfrm>
            <a:off x="694606" y="1307068"/>
            <a:ext cx="10801200"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SIMPLE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(column-list)</a:t>
            </a:r>
          </a:p>
        </p:txBody>
      </p:sp>
      <p:sp>
        <p:nvSpPr>
          <p:cNvPr id="8" name="Rectangle 7"/>
          <p:cNvSpPr/>
          <p:nvPr/>
        </p:nvSpPr>
        <p:spPr>
          <a:xfrm>
            <a:off x="694606" y="2133600"/>
            <a:ext cx="10513168"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sz="2000" b="1" dirty="0">
                <a:solidFill>
                  <a:srgbClr val="E0D612"/>
                </a:solidFill>
                <a:latin typeface="Arial" panose="020B0604020202020204" pitchFamily="34" charset="0"/>
                <a:cs typeface="Arial" panose="020B0604020202020204" pitchFamily="34" charset="0"/>
              </a:rPr>
              <a:t>SIMPLE JOIN </a:t>
            </a:r>
            <a:r>
              <a:rPr lang="en-IN" dirty="0">
                <a:latin typeface="Arial" panose="020B0604020202020204" pitchFamily="34" charset="0"/>
                <a:cs typeface="Arial" panose="020B0604020202020204" pitchFamily="34" charset="0"/>
              </a:rPr>
              <a:t>DEPT </a:t>
            </a:r>
            <a:r>
              <a:rPr lang="en-IN" sz="2000" b="1" dirty="0">
                <a:solidFill>
                  <a:srgbClr val="E0D612"/>
                </a:solidFill>
                <a:latin typeface="Arial" panose="020B0604020202020204" pitchFamily="34" charset="0"/>
                <a:cs typeface="Arial" panose="020B0604020202020204" pitchFamily="34"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latin typeface="Arial" panose="020B0604020202020204" pitchFamily="34" charset="0"/>
              <a:cs typeface="Arial" panose="020B0604020202020204" pitchFamily="34" charset="0"/>
            </a:endParaRPr>
          </a:p>
        </p:txBody>
      </p:sp>
      <p:grpSp>
        <p:nvGrpSpPr>
          <p:cNvPr id="2" name="Group 1"/>
          <p:cNvGrpSpPr/>
          <p:nvPr/>
        </p:nvGrpSpPr>
        <p:grpSpPr>
          <a:xfrm>
            <a:off x="838622" y="3011706"/>
            <a:ext cx="6840760" cy="2548354"/>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1906347"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3265758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 </a:t>
            </a:r>
            <a:endParaRPr lang="en-IN" sz="3200" b="1" i="1" dirty="0">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1570800" y="3068960"/>
            <a:ext cx="9095812" cy="1695884"/>
          </a:xfrm>
          <a:prstGeom prst="rect">
            <a:avLst/>
          </a:prstGeom>
        </p:spPr>
      </p:pic>
      <p:sp>
        <p:nvSpPr>
          <p:cNvPr id="42" name="Rectangle 41"/>
          <p:cNvSpPr/>
          <p:nvPr/>
        </p:nvSpPr>
        <p:spPr>
          <a:xfrm>
            <a:off x="190550" y="838200"/>
            <a:ext cx="1173730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43" name="Rectangle 42"/>
          <p:cNvSpPr/>
          <p:nvPr/>
        </p:nvSpPr>
        <p:spPr>
          <a:xfrm>
            <a:off x="190550" y="1737954"/>
            <a:ext cx="11737304" cy="769441"/>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LEFT [OUTER ]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pic>
        <p:nvPicPr>
          <p:cNvPr id="6" name="Picture 5">
            <a:extLst>
              <a:ext uri="{FF2B5EF4-FFF2-40B4-BE49-F238E27FC236}">
                <a16:creationId xmlns:a16="http://schemas.microsoft.com/office/drawing/2014/main" id="{192A96C5-0050-4530-92A9-C7F891CB11F6}"/>
              </a:ext>
            </a:extLst>
          </p:cNvPr>
          <p:cNvPicPr>
            <a:picLocks noChangeAspect="1"/>
          </p:cNvPicPr>
          <p:nvPr/>
        </p:nvPicPr>
        <p:blipFill>
          <a:blip r:embed="rId3" cstate="print"/>
          <a:stretch>
            <a:fillRect/>
          </a:stretch>
        </p:blipFill>
        <p:spPr>
          <a:xfrm>
            <a:off x="1554439" y="4953769"/>
            <a:ext cx="9105900" cy="1695450"/>
          </a:xfrm>
          <a:prstGeom prst="rect">
            <a:avLst/>
          </a:prstGeom>
        </p:spPr>
      </p:pic>
    </p:spTree>
    <p:extLst>
      <p:ext uri="{BB962C8B-B14F-4D97-AF65-F5344CB8AC3E}">
        <p14:creationId xmlns:p14="http://schemas.microsoft.com/office/powerpoint/2010/main" val="2210990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a:t>
            </a:r>
            <a:endParaRPr lang="en-IN" sz="3200" b="1" i="1" dirty="0">
              <a:latin typeface="Arial" pitchFamily="34" charset="0"/>
              <a:cs typeface="Arial" pitchFamily="34" charset="0"/>
            </a:endParaRPr>
          </a:p>
        </p:txBody>
      </p:sp>
      <p:sp>
        <p:nvSpPr>
          <p:cNvPr id="9" name="Rectangle 8"/>
          <p:cNvSpPr/>
          <p:nvPr/>
        </p:nvSpPr>
        <p:spPr>
          <a:xfrm>
            <a:off x="308037" y="620688"/>
            <a:ext cx="11305256"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 FROM </a:t>
            </a:r>
            <a:r>
              <a:rPr lang="en-IN" dirty="0">
                <a:latin typeface="Arial" panose="020B0604020202020204" pitchFamily="34" charset="0"/>
                <a:cs typeface="Arial" panose="020B0604020202020204" pitchFamily="34" charset="0"/>
              </a:rPr>
              <a:t>STUDENT_ORDER</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O</a:t>
            </a:r>
            <a:r>
              <a:rPr lang="en-US" dirty="0">
                <a:solidFill>
                  <a:srgbClr val="0077AA"/>
                </a:solidFill>
                <a:latin typeface="Arial" panose="020B0604020202020204" pitchFamily="34" charset="0"/>
                <a:ea typeface="Times New Roman" panose="02020603050405020304" pitchFamily="18" charset="0"/>
              </a:rPr>
              <a:t> </a:t>
            </a:r>
            <a:r>
              <a:rPr lang="en-IN" sz="2000" b="1" dirty="0">
                <a:solidFill>
                  <a:srgbClr val="E0D612"/>
                </a:solidFill>
                <a:latin typeface="Arial" panose="020B0604020202020204" pitchFamily="34" charset="0"/>
                <a:cs typeface="Arial" panose="020B0604020202020204" pitchFamily="34" charset="0"/>
              </a:rPr>
              <a:t>LEFT</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OUTER</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JOIN</a:t>
            </a:r>
            <a:r>
              <a:rPr lang="en-US" sz="2000" b="1" dirty="0">
                <a:solidFill>
                  <a:srgbClr val="0077AA"/>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STUDENT S </a:t>
            </a:r>
            <a:r>
              <a:rPr lang="en-IN" sz="2000" b="1" dirty="0">
                <a:solidFill>
                  <a:srgbClr val="E0D612"/>
                </a:solidFill>
                <a:latin typeface="Arial" panose="020B0604020202020204" pitchFamily="34" charset="0"/>
                <a:cs typeface="Arial" panose="020B0604020202020204" pitchFamily="34" charset="0"/>
              </a:rPr>
              <a:t>ON</a:t>
            </a:r>
            <a:r>
              <a:rPr lang="en-IN" dirty="0">
                <a:latin typeface="Arial" panose="020B0604020202020204" pitchFamily="34" charset="0"/>
                <a:cs typeface="Arial" panose="020B0604020202020204" pitchFamily="34" charset="0"/>
              </a:rPr>
              <a:t> S.ID = O.STUDENTID;</a:t>
            </a:r>
            <a:endParaRPr lang="en-IN" dirty="0">
              <a:solidFill>
                <a:srgbClr val="0077AA"/>
              </a:solidFill>
              <a:latin typeface="Arial" panose="020B0604020202020204" pitchFamily="34" charset="0"/>
              <a:ea typeface="Times New Roman" panose="02020603050405020304" pitchFamily="18" charset="0"/>
            </a:endParaRPr>
          </a:p>
        </p:txBody>
      </p:sp>
      <p:sp>
        <p:nvSpPr>
          <p:cNvPr id="12" name="Rectangle 11">
            <a:extLst>
              <a:ext uri="{FF2B5EF4-FFF2-40B4-BE49-F238E27FC236}">
                <a16:creationId xmlns:a16="http://schemas.microsoft.com/office/drawing/2014/main" id="{C7C55C3B-4134-4C2F-A6A7-893805FD1001}"/>
              </a:ext>
            </a:extLst>
          </p:cNvPr>
          <p:cNvSpPr/>
          <p:nvPr/>
        </p:nvSpPr>
        <p:spPr>
          <a:xfrm>
            <a:off x="308037" y="6165304"/>
            <a:ext cx="11737304" cy="707886"/>
          </a:xfrm>
          <a:prstGeom prst="rect">
            <a:avLst/>
          </a:prstGeom>
        </p:spPr>
        <p:txBody>
          <a:bodyPr wrap="square">
            <a:spAutoFit/>
          </a:bodyPr>
          <a:lstStyle/>
          <a:p>
            <a:pPr marL="285750" indent="-285750">
              <a:buFont typeface="Arial" panose="020B0604020202020204" pitchFamily="34" charset="0"/>
              <a:buChar char="•"/>
            </a:pPr>
            <a:r>
              <a:rPr lang="en-US" sz="1600" dirty="0">
                <a:solidFill>
                  <a:srgbClr val="0077AA"/>
                </a:solidFill>
                <a:latin typeface="Arial" panose="020B0604020202020204" pitchFamily="34" charset="0"/>
              </a:rPr>
              <a:t>SELECT </a:t>
            </a:r>
            <a:r>
              <a:rPr lang="en-US"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rPr>
              <a:t>FROM </a:t>
            </a:r>
            <a:r>
              <a:rPr lang="en-US" dirty="0">
                <a:latin typeface="Arial" panose="020B0604020202020204" pitchFamily="34" charset="0"/>
                <a:cs typeface="Arial" panose="020B0604020202020204" pitchFamily="34" charset="0"/>
              </a:rPr>
              <a:t>STUDENT_ORDER O</a:t>
            </a:r>
            <a:r>
              <a:rPr lang="en-US" sz="1600" dirty="0">
                <a:solidFill>
                  <a:srgbClr val="0077AA"/>
                </a:solidFill>
                <a:latin typeface="Arial" panose="020B0604020202020204" pitchFamily="34" charset="0"/>
              </a:rPr>
              <a:t> </a:t>
            </a:r>
            <a:r>
              <a:rPr lang="en-US" sz="2000" b="1" dirty="0">
                <a:solidFill>
                  <a:srgbClr val="E0D612"/>
                </a:solidFill>
                <a:latin typeface="Arial" panose="020B0604020202020204" pitchFamily="34" charset="0"/>
                <a:cs typeface="Arial" panose="020B0604020202020204" pitchFamily="34" charset="0"/>
              </a:rPr>
              <a:t>LEFT OUTER JOIN </a:t>
            </a:r>
            <a:r>
              <a:rPr lang="en-US" dirty="0">
                <a:latin typeface="Arial" panose="020B0604020202020204" pitchFamily="34" charset="0"/>
                <a:cs typeface="Arial" panose="020B0604020202020204" pitchFamily="34" charset="0"/>
              </a:rPr>
              <a:t>STUDENT S</a:t>
            </a:r>
            <a:r>
              <a:rPr lang="en-US" sz="1600" dirty="0">
                <a:solidFill>
                  <a:srgbClr val="0077AA"/>
                </a:solidFill>
                <a:latin typeface="Arial" panose="020B0604020202020204" pitchFamily="34" charset="0"/>
              </a:rPr>
              <a:t> </a:t>
            </a:r>
            <a:r>
              <a:rPr lang="en-US" sz="2000" b="1" dirty="0">
                <a:solidFill>
                  <a:srgbClr val="E0D612"/>
                </a:solidFill>
                <a:latin typeface="Arial" panose="020B0604020202020204" pitchFamily="34" charset="0"/>
                <a:cs typeface="Arial" panose="020B0604020202020204" pitchFamily="34" charset="0"/>
              </a:rPr>
              <a:t>ON</a:t>
            </a:r>
            <a:r>
              <a:rPr lang="en-US" sz="1600" dirty="0">
                <a:solidFill>
                  <a:srgbClr val="0077AA"/>
                </a:solidFill>
                <a:latin typeface="Arial" panose="020B0604020202020204" pitchFamily="34" charset="0"/>
              </a:rPr>
              <a:t> </a:t>
            </a:r>
            <a:r>
              <a:rPr lang="en-US" dirty="0">
                <a:latin typeface="Arial" panose="020B0604020202020204" pitchFamily="34" charset="0"/>
                <a:cs typeface="Arial" panose="020B0604020202020204" pitchFamily="34" charset="0"/>
              </a:rPr>
              <a:t>S.ID = O.STUDENTID </a:t>
            </a:r>
            <a:r>
              <a:rPr lang="en-US" sz="2000" b="1" dirty="0">
                <a:solidFill>
                  <a:srgbClr val="E0D612"/>
                </a:solid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a:t>
            </a:r>
            <a:r>
              <a:rPr lang="en-US" dirty="0">
                <a:solidFill>
                  <a:schemeClr val="accent6">
                    <a:lumMod val="50000"/>
                  </a:schemeClr>
                </a:solidFill>
                <a:latin typeface="Arial" panose="020B0604020202020204" pitchFamily="34" charset="0"/>
                <a:cs typeface="Arial" panose="020B0604020202020204" pitchFamily="34" charset="0"/>
              </a:rPr>
              <a:t>S.ID IS NULL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pic>
        <p:nvPicPr>
          <p:cNvPr id="2" name="Picture 1">
            <a:extLst>
              <a:ext uri="{FF2B5EF4-FFF2-40B4-BE49-F238E27FC236}">
                <a16:creationId xmlns:a16="http://schemas.microsoft.com/office/drawing/2014/main" id="{44DF3108-CC48-488E-A5B7-8B15B028B18E}"/>
              </a:ext>
            </a:extLst>
          </p:cNvPr>
          <p:cNvPicPr>
            <a:picLocks noChangeAspect="1"/>
          </p:cNvPicPr>
          <p:nvPr/>
        </p:nvPicPr>
        <p:blipFill>
          <a:blip r:embed="rId2"/>
          <a:stretch>
            <a:fillRect/>
          </a:stretch>
        </p:blipFill>
        <p:spPr>
          <a:xfrm>
            <a:off x="-1" y="1161943"/>
            <a:ext cx="12190413" cy="4976729"/>
          </a:xfrm>
          <a:prstGeom prst="rect">
            <a:avLst/>
          </a:prstGeom>
        </p:spPr>
      </p:pic>
      <p:sp>
        <p:nvSpPr>
          <p:cNvPr id="6" name="Rectangle 5">
            <a:extLst>
              <a:ext uri="{FF2B5EF4-FFF2-40B4-BE49-F238E27FC236}">
                <a16:creationId xmlns:a16="http://schemas.microsoft.com/office/drawing/2014/main" id="{451E54B8-34CF-4198-ACCA-AC6F3DC2B615}"/>
              </a:ext>
            </a:extLst>
          </p:cNvPr>
          <p:cNvSpPr/>
          <p:nvPr/>
        </p:nvSpPr>
        <p:spPr>
          <a:xfrm>
            <a:off x="381100" y="4314279"/>
            <a:ext cx="11402737" cy="134083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229649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6" grpId="0" animBg="1"/>
    </p:bld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a:t>
            </a:r>
            <a:endParaRPr lang="en-IN" sz="3200" b="1" i="1" dirty="0">
              <a:latin typeface="Arial" pitchFamily="34" charset="0"/>
              <a:cs typeface="Arial" pitchFamily="34" charset="0"/>
            </a:endParaRPr>
          </a:p>
        </p:txBody>
      </p:sp>
      <p:sp>
        <p:nvSpPr>
          <p:cNvPr id="10" name="Rectangle 9"/>
          <p:cNvSpPr/>
          <p:nvPr/>
        </p:nvSpPr>
        <p:spPr>
          <a:xfrm>
            <a:off x="118542" y="692696"/>
            <a:ext cx="11953328"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LEFT [OUTER ]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1" name="Rectangle 10"/>
          <p:cNvSpPr/>
          <p:nvPr/>
        </p:nvSpPr>
        <p:spPr>
          <a:xfrm>
            <a:off x="118542" y="1156682"/>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DEPT </a:t>
            </a:r>
            <a:r>
              <a:rPr lang="en-IN" sz="2000" b="1" dirty="0">
                <a:solidFill>
                  <a:srgbClr val="E0D612"/>
                </a:solidFill>
                <a:latin typeface="Arial" panose="020B0604020202020204" pitchFamily="34" charset="0"/>
                <a:cs typeface="Arial" panose="020B0604020202020204" pitchFamily="34" charset="0"/>
              </a:rPr>
              <a:t>LEFT OUTER JOIN </a:t>
            </a:r>
            <a:r>
              <a:rPr lang="en-IN" dirty="0">
                <a:latin typeface="Arial" panose="020B0604020202020204" pitchFamily="34" charset="0"/>
                <a:cs typeface="Arial" panose="020B0604020202020204" pitchFamily="34" charset="0"/>
              </a:rPr>
              <a:t>EMP </a:t>
            </a:r>
            <a:r>
              <a:rPr lang="en-IN" sz="2000" b="1" dirty="0">
                <a:solidFill>
                  <a:srgbClr val="E0D612"/>
                </a:solidFill>
                <a:latin typeface="Arial" panose="020B0604020202020204" pitchFamily="34" charset="0"/>
                <a:cs typeface="Arial" panose="020B0604020202020204" pitchFamily="34"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12" name="Rectangle 11"/>
          <p:cNvSpPr/>
          <p:nvPr/>
        </p:nvSpPr>
        <p:spPr>
          <a:xfrm>
            <a:off x="118542" y="6165304"/>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DEPT </a:t>
            </a:r>
            <a:r>
              <a:rPr lang="en-IN" sz="2000" b="1" dirty="0">
                <a:solidFill>
                  <a:srgbClr val="E0D612"/>
                </a:solidFill>
                <a:latin typeface="Arial" panose="020B0604020202020204" pitchFamily="34" charset="0"/>
                <a:cs typeface="Arial" panose="020B0604020202020204" pitchFamily="34" charset="0"/>
              </a:rPr>
              <a:t>NATURAL LEFT OUTER JOIN </a:t>
            </a:r>
            <a:r>
              <a:rPr lang="en-IN" dirty="0">
                <a:latin typeface="Arial" panose="020B0604020202020204" pitchFamily="34" charset="0"/>
                <a:cs typeface="Arial" panose="020B0604020202020204" pitchFamily="34" charset="0"/>
              </a:rPr>
              <a:t>EMP;</a:t>
            </a:r>
          </a:p>
        </p:txBody>
      </p:sp>
      <p:sp>
        <p:nvSpPr>
          <p:cNvPr id="13" name="Rectangle 12"/>
          <p:cNvSpPr/>
          <p:nvPr/>
        </p:nvSpPr>
        <p:spPr>
          <a:xfrm>
            <a:off x="118542" y="5609290"/>
            <a:ext cx="11593288"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NATURAL LEFT [OUTER ] JOIN </a:t>
            </a:r>
            <a:r>
              <a:rPr lang="en-US" sz="2000" dirty="0">
                <a:solidFill>
                  <a:srgbClr val="0077AA"/>
                </a:solidFill>
                <a:latin typeface="Liberation Mono"/>
              </a:rPr>
              <a:t>&lt;table_references&gt;</a:t>
            </a:r>
          </a:p>
        </p:txBody>
      </p:sp>
      <p:pic>
        <p:nvPicPr>
          <p:cNvPr id="2" name="Picture 1">
            <a:extLst>
              <a:ext uri="{FF2B5EF4-FFF2-40B4-BE49-F238E27FC236}">
                <a16:creationId xmlns:a16="http://schemas.microsoft.com/office/drawing/2014/main" id="{0E945141-7F66-4310-811C-274761DE7B40}"/>
              </a:ext>
            </a:extLst>
          </p:cNvPr>
          <p:cNvPicPr>
            <a:picLocks noChangeAspect="1"/>
          </p:cNvPicPr>
          <p:nvPr/>
        </p:nvPicPr>
        <p:blipFill>
          <a:blip r:embed="rId2"/>
          <a:stretch>
            <a:fillRect/>
          </a:stretch>
        </p:blipFill>
        <p:spPr>
          <a:xfrm>
            <a:off x="0" y="1620366"/>
            <a:ext cx="12190413" cy="3752850"/>
          </a:xfrm>
          <a:prstGeom prst="rect">
            <a:avLst/>
          </a:prstGeom>
        </p:spPr>
      </p:pic>
      <p:sp>
        <p:nvSpPr>
          <p:cNvPr id="9" name="Rectangle 8">
            <a:extLst>
              <a:ext uri="{FF2B5EF4-FFF2-40B4-BE49-F238E27FC236}">
                <a16:creationId xmlns:a16="http://schemas.microsoft.com/office/drawing/2014/main" id="{6A14AAA4-6E22-4722-A858-E4EE27C085F1}"/>
              </a:ext>
            </a:extLst>
          </p:cNvPr>
          <p:cNvSpPr/>
          <p:nvPr/>
        </p:nvSpPr>
        <p:spPr>
          <a:xfrm>
            <a:off x="298562" y="5115370"/>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778361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P spid="9" grpId="0" animBg="1"/>
    </p:bld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1599992" y="3073344"/>
            <a:ext cx="9066620" cy="1714500"/>
          </a:xfrm>
          <a:prstGeom prst="rect">
            <a:avLst/>
          </a:prstGeom>
        </p:spPr>
      </p:pic>
      <p:sp>
        <p:nvSpPr>
          <p:cNvPr id="34" name="Rectangle 33"/>
          <p:cNvSpPr/>
          <p:nvPr/>
        </p:nvSpPr>
        <p:spPr>
          <a:xfrm>
            <a:off x="190550" y="838200"/>
            <a:ext cx="1188132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(table2), with the matching rows in the left table (table1). The result is NULL in the left side when there is no match.</a:t>
            </a:r>
          </a:p>
        </p:txBody>
      </p:sp>
      <p:sp>
        <p:nvSpPr>
          <p:cNvPr id="35" name="Rectangle 34"/>
          <p:cNvSpPr/>
          <p:nvPr/>
        </p:nvSpPr>
        <p:spPr>
          <a:xfrm>
            <a:off x="211590" y="1844582"/>
            <a:ext cx="11716263" cy="769441"/>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RIGHT [OUTER ]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pic>
        <p:nvPicPr>
          <p:cNvPr id="2" name="Picture 1">
            <a:extLst>
              <a:ext uri="{FF2B5EF4-FFF2-40B4-BE49-F238E27FC236}">
                <a16:creationId xmlns:a16="http://schemas.microsoft.com/office/drawing/2014/main" id="{4B8F9754-DCA9-462D-AF27-495F17ADA730}"/>
              </a:ext>
            </a:extLst>
          </p:cNvPr>
          <p:cNvPicPr>
            <a:picLocks noChangeAspect="1"/>
          </p:cNvPicPr>
          <p:nvPr/>
        </p:nvPicPr>
        <p:blipFill>
          <a:blip r:embed="rId3" cstate="print"/>
          <a:stretch>
            <a:fillRect/>
          </a:stretch>
        </p:blipFill>
        <p:spPr>
          <a:xfrm>
            <a:off x="1561306" y="4941168"/>
            <a:ext cx="9067800" cy="1714500"/>
          </a:xfrm>
          <a:prstGeom prst="rect">
            <a:avLst/>
          </a:prstGeom>
        </p:spPr>
      </p:pic>
    </p:spTree>
    <p:extLst>
      <p:ext uri="{BB962C8B-B14F-4D97-AF65-F5344CB8AC3E}">
        <p14:creationId xmlns:p14="http://schemas.microsoft.com/office/powerpoint/2010/main" val="3506185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sp>
        <p:nvSpPr>
          <p:cNvPr id="6" name="Rectangle 5">
            <a:extLst>
              <a:ext uri="{FF2B5EF4-FFF2-40B4-BE49-F238E27FC236}">
                <a16:creationId xmlns:a16="http://schemas.microsoft.com/office/drawing/2014/main" id="{3B2472D5-A689-451A-A491-FBEC94FE17A8}"/>
              </a:ext>
            </a:extLst>
          </p:cNvPr>
          <p:cNvSpPr/>
          <p:nvPr/>
        </p:nvSpPr>
        <p:spPr>
          <a:xfrm>
            <a:off x="164021" y="5733256"/>
            <a:ext cx="11449272" cy="70788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 FROM </a:t>
            </a:r>
            <a:r>
              <a:rPr lang="en-IN" dirty="0">
                <a:latin typeface="Arial" panose="020B0604020202020204" pitchFamily="34" charset="0"/>
                <a:cs typeface="Arial" panose="020B0604020202020204" pitchFamily="34" charset="0"/>
              </a:rPr>
              <a:t>STUDENT_ORDER</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O</a:t>
            </a:r>
            <a:r>
              <a:rPr lang="en-US" dirty="0">
                <a:solidFill>
                  <a:srgbClr val="0077AA"/>
                </a:solidFill>
                <a:latin typeface="Arial" panose="020B0604020202020204" pitchFamily="34" charset="0"/>
                <a:ea typeface="Times New Roman" panose="02020603050405020304" pitchFamily="18" charset="0"/>
              </a:rPr>
              <a:t> </a:t>
            </a:r>
            <a:r>
              <a:rPr lang="en-IN" sz="2000" b="1" dirty="0">
                <a:solidFill>
                  <a:srgbClr val="E0D612"/>
                </a:solidFill>
                <a:latin typeface="Arial" panose="020B0604020202020204" pitchFamily="34" charset="0"/>
                <a:cs typeface="Arial" panose="020B0604020202020204" pitchFamily="34" charset="0"/>
              </a:rPr>
              <a:t>RIGHT</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OUTER</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JOIN</a:t>
            </a:r>
            <a:r>
              <a:rPr lang="en-US" sz="2000" b="1" dirty="0">
                <a:solidFill>
                  <a:srgbClr val="0077AA"/>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STUDENT S </a:t>
            </a:r>
            <a:r>
              <a:rPr lang="en-IN" sz="2000" b="1" dirty="0">
                <a:solidFill>
                  <a:srgbClr val="E0D612"/>
                </a:solidFill>
                <a:latin typeface="Arial" panose="020B0604020202020204" pitchFamily="34" charset="0"/>
                <a:cs typeface="Arial" panose="020B0604020202020204" pitchFamily="34" charset="0"/>
              </a:rPr>
              <a:t>ON</a:t>
            </a:r>
            <a:r>
              <a:rPr lang="en-IN" dirty="0">
                <a:latin typeface="Arial" panose="020B0604020202020204" pitchFamily="34" charset="0"/>
                <a:cs typeface="Arial" panose="020B0604020202020204" pitchFamily="34" charset="0"/>
              </a:rPr>
              <a:t> S.ID = O.STUDENTID </a:t>
            </a:r>
            <a:r>
              <a:rPr lang="en-IN" sz="2000" b="1" dirty="0">
                <a:solidFill>
                  <a:srgbClr val="E0D612"/>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O.STUDENTID IS NULL</a:t>
            </a:r>
            <a:r>
              <a:rPr lang="en-IN" dirty="0">
                <a:latin typeface="Arial" panose="020B0604020202020204" pitchFamily="34" charset="0"/>
                <a:cs typeface="Arial" panose="020B0604020202020204" pitchFamily="34" charset="0"/>
              </a:rPr>
              <a:t>;</a:t>
            </a:r>
            <a:endParaRPr lang="en-IN" dirty="0">
              <a:solidFill>
                <a:srgbClr val="0077AA"/>
              </a:solidFill>
              <a:latin typeface="Arial" panose="020B0604020202020204" pitchFamily="34" charset="0"/>
              <a:ea typeface="Times New Roman" panose="02020603050405020304" pitchFamily="18" charset="0"/>
            </a:endParaRPr>
          </a:p>
        </p:txBody>
      </p:sp>
      <p:sp>
        <p:nvSpPr>
          <p:cNvPr id="8" name="Rectangle 7">
            <a:extLst>
              <a:ext uri="{FF2B5EF4-FFF2-40B4-BE49-F238E27FC236}">
                <a16:creationId xmlns:a16="http://schemas.microsoft.com/office/drawing/2014/main" id="{1CFE6CC2-6060-4010-BC66-2450203564B4}"/>
              </a:ext>
            </a:extLst>
          </p:cNvPr>
          <p:cNvSpPr/>
          <p:nvPr/>
        </p:nvSpPr>
        <p:spPr>
          <a:xfrm>
            <a:off x="308037" y="620688"/>
            <a:ext cx="11305256"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 FROM </a:t>
            </a:r>
            <a:r>
              <a:rPr lang="en-IN" dirty="0">
                <a:latin typeface="Arial" panose="020B0604020202020204" pitchFamily="34" charset="0"/>
                <a:cs typeface="Arial" panose="020B0604020202020204" pitchFamily="34" charset="0"/>
              </a:rPr>
              <a:t>STUDENT_ORDER</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O</a:t>
            </a:r>
            <a:r>
              <a:rPr lang="en-US" dirty="0">
                <a:solidFill>
                  <a:srgbClr val="0077AA"/>
                </a:solidFill>
                <a:latin typeface="Arial" panose="020B0604020202020204" pitchFamily="34" charset="0"/>
                <a:ea typeface="Times New Roman" panose="02020603050405020304" pitchFamily="18" charset="0"/>
              </a:rPr>
              <a:t> </a:t>
            </a:r>
            <a:r>
              <a:rPr lang="en-IN" sz="2000" b="1" dirty="0">
                <a:solidFill>
                  <a:srgbClr val="E0D612"/>
                </a:solidFill>
                <a:latin typeface="Arial" panose="020B0604020202020204" pitchFamily="34" charset="0"/>
                <a:cs typeface="Arial" panose="020B0604020202020204" pitchFamily="34" charset="0"/>
              </a:rPr>
              <a:t>RIGHT</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OUTER</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JOIN</a:t>
            </a:r>
            <a:r>
              <a:rPr lang="en-US" sz="2000" b="1" dirty="0">
                <a:solidFill>
                  <a:srgbClr val="0077AA"/>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STUDENT S </a:t>
            </a:r>
            <a:r>
              <a:rPr lang="en-IN" sz="2000" b="1" dirty="0">
                <a:solidFill>
                  <a:srgbClr val="E0D612"/>
                </a:solidFill>
                <a:latin typeface="Arial" panose="020B0604020202020204" pitchFamily="34" charset="0"/>
                <a:cs typeface="Arial" panose="020B0604020202020204" pitchFamily="34" charset="0"/>
              </a:rPr>
              <a:t>ON</a:t>
            </a:r>
            <a:r>
              <a:rPr lang="en-IN" dirty="0">
                <a:latin typeface="Arial" panose="020B0604020202020204" pitchFamily="34" charset="0"/>
                <a:cs typeface="Arial" panose="020B0604020202020204" pitchFamily="34" charset="0"/>
              </a:rPr>
              <a:t> S.ID = O.STUDENTID;</a:t>
            </a:r>
            <a:endParaRPr lang="en-IN" dirty="0">
              <a:solidFill>
                <a:srgbClr val="0077AA"/>
              </a:solidFill>
              <a:latin typeface="Arial" panose="020B0604020202020204" pitchFamily="34" charset="0"/>
              <a:ea typeface="Times New Roman" panose="02020603050405020304" pitchFamily="18" charset="0"/>
            </a:endParaRPr>
          </a:p>
        </p:txBody>
      </p:sp>
      <p:pic>
        <p:nvPicPr>
          <p:cNvPr id="3" name="Picture 2">
            <a:extLst>
              <a:ext uri="{FF2B5EF4-FFF2-40B4-BE49-F238E27FC236}">
                <a16:creationId xmlns:a16="http://schemas.microsoft.com/office/drawing/2014/main" id="{BB11074E-1F0C-4556-86FA-672065ABDDCF}"/>
              </a:ext>
            </a:extLst>
          </p:cNvPr>
          <p:cNvPicPr>
            <a:picLocks noChangeAspect="1"/>
          </p:cNvPicPr>
          <p:nvPr/>
        </p:nvPicPr>
        <p:blipFill>
          <a:blip r:embed="rId2"/>
          <a:stretch>
            <a:fillRect/>
          </a:stretch>
        </p:blipFill>
        <p:spPr>
          <a:xfrm>
            <a:off x="-1" y="1061550"/>
            <a:ext cx="12190413" cy="4527690"/>
          </a:xfrm>
          <a:prstGeom prst="rect">
            <a:avLst/>
          </a:prstGeom>
        </p:spPr>
      </p:pic>
      <p:sp>
        <p:nvSpPr>
          <p:cNvPr id="12" name="Rectangle 11">
            <a:extLst>
              <a:ext uri="{FF2B5EF4-FFF2-40B4-BE49-F238E27FC236}">
                <a16:creationId xmlns:a16="http://schemas.microsoft.com/office/drawing/2014/main" id="{C9142EC5-EA1E-4BEE-9F33-DA20EF69BBBB}"/>
              </a:ext>
            </a:extLst>
          </p:cNvPr>
          <p:cNvSpPr/>
          <p:nvPr/>
        </p:nvSpPr>
        <p:spPr>
          <a:xfrm>
            <a:off x="298561" y="2852936"/>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55153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2" grpId="0" animBg="1"/>
    </p:bld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sp>
        <p:nvSpPr>
          <p:cNvPr id="12" name="Rectangle 11">
            <a:extLst>
              <a:ext uri="{FF2B5EF4-FFF2-40B4-BE49-F238E27FC236}">
                <a16:creationId xmlns:a16="http://schemas.microsoft.com/office/drawing/2014/main" id="{CCCE7BF8-C257-4928-ACCA-567B327B7E09}"/>
              </a:ext>
            </a:extLst>
          </p:cNvPr>
          <p:cNvSpPr/>
          <p:nvPr/>
        </p:nvSpPr>
        <p:spPr>
          <a:xfrm>
            <a:off x="118541" y="692696"/>
            <a:ext cx="12071871"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RIGHT [OUTER ]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3" name="Rectangle 12">
            <a:extLst>
              <a:ext uri="{FF2B5EF4-FFF2-40B4-BE49-F238E27FC236}">
                <a16:creationId xmlns:a16="http://schemas.microsoft.com/office/drawing/2014/main" id="{055CA5ED-7A07-487B-9FEA-C30CC20D19AF}"/>
              </a:ext>
            </a:extLst>
          </p:cNvPr>
          <p:cNvSpPr/>
          <p:nvPr/>
        </p:nvSpPr>
        <p:spPr>
          <a:xfrm>
            <a:off x="118541" y="1259370"/>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sz="2000" b="1" dirty="0">
                <a:solidFill>
                  <a:srgbClr val="E0D612"/>
                </a:solidFill>
                <a:latin typeface="Arial" panose="020B0604020202020204" pitchFamily="34" charset="0"/>
                <a:cs typeface="Arial" panose="020B0604020202020204" pitchFamily="34" charset="0"/>
              </a:rPr>
              <a:t>RIGHT OUTER JOIN </a:t>
            </a:r>
            <a:r>
              <a:rPr lang="en-IN" dirty="0">
                <a:latin typeface="Arial" panose="020B0604020202020204" pitchFamily="34" charset="0"/>
                <a:cs typeface="Arial" panose="020B0604020202020204" pitchFamily="34" charset="0"/>
              </a:rPr>
              <a:t>DEPT </a:t>
            </a:r>
            <a:r>
              <a:rPr lang="en-IN" sz="2000" b="1" dirty="0">
                <a:solidFill>
                  <a:srgbClr val="E0D612"/>
                </a:solidFill>
                <a:latin typeface="Arial" panose="020B0604020202020204" pitchFamily="34" charset="0"/>
                <a:cs typeface="Arial" panose="020B0604020202020204" pitchFamily="34"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14" name="Rectangle 13">
            <a:extLst>
              <a:ext uri="{FF2B5EF4-FFF2-40B4-BE49-F238E27FC236}">
                <a16:creationId xmlns:a16="http://schemas.microsoft.com/office/drawing/2014/main" id="{2A4C87FD-3FBC-434C-80C4-BD9113ACED2C}"/>
              </a:ext>
            </a:extLst>
          </p:cNvPr>
          <p:cNvSpPr/>
          <p:nvPr/>
        </p:nvSpPr>
        <p:spPr>
          <a:xfrm>
            <a:off x="118542" y="6165304"/>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sz="2000" b="1" dirty="0">
                <a:solidFill>
                  <a:srgbClr val="E0D612"/>
                </a:solidFill>
                <a:latin typeface="Arial" panose="020B0604020202020204" pitchFamily="34" charset="0"/>
                <a:cs typeface="Arial" panose="020B0604020202020204" pitchFamily="34" charset="0"/>
              </a:rPr>
              <a:t>NATURAL RIGHT OUTER JOIN </a:t>
            </a:r>
            <a:r>
              <a:rPr lang="en-IN" dirty="0">
                <a:latin typeface="Arial" panose="020B0604020202020204" pitchFamily="34" charset="0"/>
                <a:cs typeface="Arial" panose="020B0604020202020204" pitchFamily="34" charset="0"/>
              </a:rPr>
              <a:t>DEPT;</a:t>
            </a:r>
          </a:p>
        </p:txBody>
      </p:sp>
      <p:sp>
        <p:nvSpPr>
          <p:cNvPr id="15" name="Rectangle 14">
            <a:extLst>
              <a:ext uri="{FF2B5EF4-FFF2-40B4-BE49-F238E27FC236}">
                <a16:creationId xmlns:a16="http://schemas.microsoft.com/office/drawing/2014/main" id="{92C03C4C-C739-485B-93A1-3F05089B9C53}"/>
              </a:ext>
            </a:extLst>
          </p:cNvPr>
          <p:cNvSpPr/>
          <p:nvPr/>
        </p:nvSpPr>
        <p:spPr>
          <a:xfrm>
            <a:off x="118542" y="5609290"/>
            <a:ext cx="11593288"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NATURAL RIGHT [OUTER ] JOIN </a:t>
            </a:r>
            <a:r>
              <a:rPr lang="en-US" sz="2000" dirty="0">
                <a:solidFill>
                  <a:srgbClr val="0077AA"/>
                </a:solidFill>
                <a:latin typeface="Liberation Mono"/>
              </a:rPr>
              <a:t>&lt;table_references&gt;</a:t>
            </a:r>
          </a:p>
        </p:txBody>
      </p:sp>
      <p:pic>
        <p:nvPicPr>
          <p:cNvPr id="2" name="Picture 1">
            <a:extLst>
              <a:ext uri="{FF2B5EF4-FFF2-40B4-BE49-F238E27FC236}">
                <a16:creationId xmlns:a16="http://schemas.microsoft.com/office/drawing/2014/main" id="{41F6CB06-D8F1-4E99-9A0D-8278F4F91D15}"/>
              </a:ext>
            </a:extLst>
          </p:cNvPr>
          <p:cNvPicPr>
            <a:picLocks noChangeAspect="1"/>
          </p:cNvPicPr>
          <p:nvPr/>
        </p:nvPicPr>
        <p:blipFill>
          <a:blip r:embed="rId2"/>
          <a:stretch>
            <a:fillRect/>
          </a:stretch>
        </p:blipFill>
        <p:spPr>
          <a:xfrm>
            <a:off x="0" y="1659480"/>
            <a:ext cx="12071871" cy="3855461"/>
          </a:xfrm>
          <a:prstGeom prst="rect">
            <a:avLst/>
          </a:prstGeom>
        </p:spPr>
      </p:pic>
      <p:sp>
        <p:nvSpPr>
          <p:cNvPr id="16" name="Rectangle 15">
            <a:extLst>
              <a:ext uri="{FF2B5EF4-FFF2-40B4-BE49-F238E27FC236}">
                <a16:creationId xmlns:a16="http://schemas.microsoft.com/office/drawing/2014/main" id="{588CA4E0-B496-4C5D-B2B9-7AA6A74B996D}"/>
              </a:ext>
            </a:extLst>
          </p:cNvPr>
          <p:cNvSpPr/>
          <p:nvPr/>
        </p:nvSpPr>
        <p:spPr>
          <a:xfrm>
            <a:off x="298562" y="5240696"/>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914184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5" grpId="0"/>
      <p:bldP spid="16" grpId="0" animBg="1"/>
    </p:bld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Self Join</a:t>
            </a:r>
            <a:endParaRPr lang="en-IN" sz="3200" b="1" i="1" dirty="0">
              <a:latin typeface="Arial" pitchFamily="34" charset="0"/>
              <a:cs typeface="Arial" pitchFamily="34" charset="0"/>
            </a:endParaRP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599992" y="1944469"/>
            <a:ext cx="8990430" cy="707886"/>
          </a:xfrm>
          <a:prstGeom prst="rect">
            <a:avLst/>
          </a:prstGeom>
        </p:spPr>
        <p:txBody>
          <a:bodyPr wrap="square">
            <a:spAutoFit/>
          </a:bodyPr>
          <a:lstStyle/>
          <a:p>
            <a:r>
              <a:rPr lang="en-IN" sz="2000" dirty="0">
                <a:solidFill>
                  <a:srgbClr val="0077AA"/>
                </a:solidFill>
                <a:latin typeface="Liberation Mono"/>
              </a:rPr>
              <a:t>SELECT a.column_name, b.column_name... FROM table1 a, table1 b  WHERE a.common_name = b.common_name;</a:t>
            </a:r>
            <a:endParaRPr lang="en-US" sz="2000" dirty="0">
              <a:solidFill>
                <a:srgbClr val="0077AA"/>
              </a:solidFill>
              <a:latin typeface="Liberation Mono"/>
            </a:endParaRPr>
          </a:p>
        </p:txBody>
      </p:sp>
    </p:spTree>
    <p:extLst>
      <p:ext uri="{BB962C8B-B14F-4D97-AF65-F5344CB8AC3E}">
        <p14:creationId xmlns:p14="http://schemas.microsoft.com/office/powerpoint/2010/main" val="2247236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5" name="Rectangle 4"/>
          <p:cNvSpPr/>
          <p:nvPr/>
        </p:nvSpPr>
        <p:spPr>
          <a:xfrm>
            <a:off x="1980942" y="1219201"/>
            <a:ext cx="8380909" cy="4001095"/>
          </a:xfrm>
          <a:prstGeom prst="rect">
            <a:avLst/>
          </a:prstGeom>
        </p:spPr>
        <p:txBody>
          <a:bodyPr wrap="square">
            <a:spAutoFit/>
          </a:bodyPr>
          <a:lstStyle/>
          <a:p>
            <a:pPr marL="285750" indent="-285750">
              <a:lnSpc>
                <a:spcPct val="107000"/>
              </a:lnSpc>
              <a:spcAft>
                <a:spcPts val="800"/>
              </a:spcAft>
              <a:buFont typeface="Arial" panose="020B0604020202020204" pitchFamily="34" charset="0"/>
              <a:buChar char="•"/>
            </a:pPr>
            <a:r>
              <a:rPr lang="en-IN" sz="2000" b="1" dirty="0">
                <a:latin typeface="Calibri" panose="020F0502020204030204" pitchFamily="34" charset="0"/>
                <a:ea typeface="Calibri" panose="020F0502020204030204" pitchFamily="34" charset="0"/>
                <a:cs typeface="Times New Roman" panose="02020603050405020304" pitchFamily="18" charset="0"/>
              </a:rPr>
              <a:t>Create table </a:t>
            </a:r>
            <a:r>
              <a:rPr lang="en-IN" sz="2000" dirty="0">
                <a:latin typeface="Calibri" panose="020F0502020204030204" pitchFamily="34" charset="0"/>
                <a:ea typeface="Calibri" panose="020F0502020204030204" pitchFamily="34" charset="0"/>
                <a:cs typeface="Times New Roman" panose="02020603050405020304" pitchFamily="18" charset="0"/>
              </a:rPr>
              <a:t>:- In database, table is an object where we define the a</a:t>
            </a:r>
            <a:r>
              <a:rPr lang="en-US" sz="2000" dirty="0"/>
              <a:t> </a:t>
            </a:r>
            <a:r>
              <a:rPr lang="en-US" sz="2000" b="1" dirty="0"/>
              <a:t>structure</a:t>
            </a:r>
            <a:r>
              <a:rPr lang="en-US" sz="2000" dirty="0"/>
              <a:t>. A structure is a collection of </a:t>
            </a:r>
            <a:r>
              <a:rPr lang="en-US" sz="2000" b="1" dirty="0"/>
              <a:t>variables</a:t>
            </a:r>
            <a:r>
              <a:rPr lang="en-US" sz="2000" dirty="0"/>
              <a:t> under a single name. These </a:t>
            </a:r>
            <a:r>
              <a:rPr lang="en-US" sz="2000" b="1" dirty="0"/>
              <a:t>variables</a:t>
            </a:r>
            <a:r>
              <a:rPr lang="en-US" sz="2000" dirty="0"/>
              <a:t> can be of different data types, and each has a name</a:t>
            </a:r>
          </a:p>
          <a:p>
            <a:pPr marL="285750" indent="-285750">
              <a:lnSpc>
                <a:spcPct val="107000"/>
              </a:lnSpc>
              <a:spcAft>
                <a:spcPts val="800"/>
              </a:spcAft>
              <a:buFont typeface="Arial" panose="020B0604020202020204" pitchFamily="34" charset="0"/>
              <a:buChar char="•"/>
            </a:pPr>
            <a:r>
              <a:rPr lang="en-IN" sz="2000" b="1" dirty="0">
                <a:latin typeface="Calibri" panose="020F0502020204030204" pitchFamily="34" charset="0"/>
                <a:ea typeface="Calibri" panose="020F0502020204030204" pitchFamily="34" charset="0"/>
                <a:cs typeface="Times New Roman" panose="02020603050405020304" pitchFamily="18" charset="0"/>
              </a:rPr>
              <a:t>Alter table.</a:t>
            </a:r>
          </a:p>
          <a:p>
            <a:pPr marL="285750" indent="-285750">
              <a:lnSpc>
                <a:spcPct val="107000"/>
              </a:lnSpc>
              <a:spcAft>
                <a:spcPts val="800"/>
              </a:spcAft>
              <a:buFont typeface="Arial" panose="020B0604020202020204" pitchFamily="34" charset="0"/>
              <a:buChar char="•"/>
            </a:pPr>
            <a:r>
              <a:rPr lang="en-IN" sz="2000" b="1" dirty="0">
                <a:latin typeface="Calibri" panose="020F0502020204030204" pitchFamily="34" charset="0"/>
                <a:ea typeface="Calibri" panose="020F0502020204030204" pitchFamily="34" charset="0"/>
                <a:cs typeface="Times New Roman" panose="02020603050405020304" pitchFamily="18" charset="0"/>
              </a:rPr>
              <a:t>Drop table.</a:t>
            </a:r>
          </a:p>
          <a:p>
            <a:pPr marL="285750" indent="-285750">
              <a:lnSpc>
                <a:spcPct val="107000"/>
              </a:lnSpc>
              <a:spcAft>
                <a:spcPts val="800"/>
              </a:spcAft>
              <a:buFont typeface="Arial" panose="020B0604020202020204" pitchFamily="34" charset="0"/>
              <a:buChar char="•"/>
            </a:pPr>
            <a:r>
              <a:rPr lang="en-IN" sz="2000" b="1" dirty="0">
                <a:latin typeface="Calibri" panose="020F0502020204030204" pitchFamily="34" charset="0"/>
                <a:ea typeface="Calibri" panose="020F0502020204030204" pitchFamily="34" charset="0"/>
                <a:cs typeface="Times New Roman" panose="02020603050405020304" pitchFamily="18" charset="0"/>
              </a:rPr>
              <a:t>Truncate table</a:t>
            </a:r>
          </a:p>
          <a:p>
            <a:pPr marL="285750" indent="-285750">
              <a:lnSpc>
                <a:spcPct val="107000"/>
              </a:lnSpc>
              <a:spcAft>
                <a:spcPts val="800"/>
              </a:spcAft>
              <a:buFont typeface="Arial" panose="020B0604020202020204" pitchFamily="34" charset="0"/>
              <a:buChar char="•"/>
            </a:pPr>
            <a:r>
              <a:rPr lang="en-IN" sz="2000" b="1" dirty="0">
                <a:latin typeface="Calibri" panose="020F0502020204030204" pitchFamily="34" charset="0"/>
                <a:ea typeface="Calibri" panose="020F0502020204030204" pitchFamily="34" charset="0"/>
                <a:cs typeface="Times New Roman" panose="02020603050405020304" pitchFamily="18" charset="0"/>
              </a:rPr>
              <a:t>Rename table.</a:t>
            </a:r>
          </a:p>
          <a:p>
            <a:pPr marL="285750" indent="-285750">
              <a:lnSpc>
                <a:spcPct val="107000"/>
              </a:lnSpc>
              <a:spcAft>
                <a:spcPts val="800"/>
              </a:spcAft>
              <a:buFont typeface="Arial" panose="020B0604020202020204" pitchFamily="34" charset="0"/>
              <a:buChar char="•"/>
            </a:pPr>
            <a:r>
              <a:rPr lang="en-IN" sz="2000" b="1" dirty="0">
                <a:latin typeface="Calibri" panose="020F0502020204030204" pitchFamily="34" charset="0"/>
                <a:ea typeface="Calibri" panose="020F0502020204030204" pitchFamily="34" charset="0"/>
                <a:cs typeface="Times New Roman" panose="02020603050405020304" pitchFamily="18" charset="0"/>
              </a:rPr>
              <a:t>Basic Datatypes</a:t>
            </a:r>
            <a:r>
              <a:rPr lang="en-IN" sz="2000" dirty="0">
                <a:latin typeface="Calibri" panose="020F0502020204030204" pitchFamily="34" charset="0"/>
                <a:ea typeface="Calibri" panose="020F0502020204030204" pitchFamily="34" charset="0"/>
                <a:cs typeface="Times New Roman" panose="02020603050405020304" pitchFamily="18" charset="0"/>
              </a:rPr>
              <a:t>.</a:t>
            </a:r>
          </a:p>
          <a:p>
            <a:pPr marL="285750" indent="-285750">
              <a:lnSpc>
                <a:spcPct val="107000"/>
              </a:lnSpc>
              <a:spcAft>
                <a:spcPts val="800"/>
              </a:spcAft>
              <a:buFont typeface="Arial" panose="020B0604020202020204" pitchFamily="34" charset="0"/>
              <a:buChar char="•"/>
            </a:pPr>
            <a:r>
              <a:rPr lang="en-IN" sz="2000" b="1" dirty="0">
                <a:latin typeface="Calibri" panose="020F0502020204030204" pitchFamily="34" charset="0"/>
                <a:ea typeface="Calibri" panose="020F0502020204030204" pitchFamily="34" charset="0"/>
                <a:cs typeface="Times New Roman" panose="02020603050405020304" pitchFamily="18" charset="0"/>
              </a:rPr>
              <a:t>Constraints :- I</a:t>
            </a:r>
            <a:r>
              <a:rPr lang="en-US" sz="2000" dirty="0">
                <a:latin typeface="Calibri" panose="020F0502020204030204" pitchFamily="34" charset="0"/>
                <a:ea typeface="Calibri" panose="020F0502020204030204" pitchFamily="34" charset="0"/>
                <a:cs typeface="Times New Roman" panose="02020603050405020304" pitchFamily="18" charset="0"/>
              </a:rPr>
              <a:t>s used to define rules to allow or restrict what values can be stored in columns.</a:t>
            </a:r>
          </a:p>
        </p:txBody>
      </p:sp>
    </p:spTree>
    <p:extLst>
      <p:ext uri="{BB962C8B-B14F-4D97-AF65-F5344CB8AC3E}">
        <p14:creationId xmlns:p14="http://schemas.microsoft.com/office/powerpoint/2010/main" val="702513303"/>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10</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246501990"/>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80942" y="1162024"/>
            <a:ext cx="4571405" cy="1442574"/>
          </a:xfrm>
          <a:prstGeom prst="rect">
            <a:avLst/>
          </a:prstGeom>
        </p:spPr>
        <p:txBody>
          <a:bodyPr>
            <a:spAutoFit/>
          </a:bodyPr>
          <a:lstStyle/>
          <a:p>
            <a:pPr marL="342900" indent="-342900">
              <a:lnSpc>
                <a:spcPct val="107000"/>
              </a:lnSpc>
              <a:buFont typeface="Symbol" panose="05050102010706020507" pitchFamily="18" charset="2"/>
              <a:buChar char=""/>
            </a:pPr>
            <a:r>
              <a:rPr lang="en-IN" b="1" dirty="0">
                <a:latin typeface="Calibri" panose="020F0502020204030204" pitchFamily="34" charset="0"/>
                <a:ea typeface="Calibri" panose="020F0502020204030204" pitchFamily="34" charset="0"/>
                <a:cs typeface="Times New Roman" panose="02020603050405020304" pitchFamily="18" charset="0"/>
              </a:rPr>
              <a:t>Set Operators</a:t>
            </a:r>
          </a:p>
          <a:p>
            <a:pPr marL="800100" lvl="1" indent="-342900">
              <a:lnSpc>
                <a:spcPct val="107000"/>
              </a:lnSpc>
              <a:buFont typeface="+mj-lt"/>
              <a:buAutoNum type="arabicPeriod"/>
            </a:pPr>
            <a:r>
              <a:rPr lang="en-US" sz="1600" dirty="0">
                <a:latin typeface="Calibri" panose="020F0502020204030204" pitchFamily="34" charset="0"/>
                <a:ea typeface="Calibri" panose="020F0502020204030204" pitchFamily="34" charset="0"/>
                <a:cs typeface="Times New Roman" panose="02020603050405020304" pitchFamily="18" charset="0"/>
              </a:rPr>
              <a:t>UNION</a:t>
            </a:r>
          </a:p>
          <a:p>
            <a:pPr marL="800100" lvl="1" indent="-342900">
              <a:lnSpc>
                <a:spcPct val="107000"/>
              </a:lnSpc>
              <a:buFont typeface="+mj-lt"/>
              <a:buAutoNum type="arabicPeriod"/>
            </a:pPr>
            <a:r>
              <a:rPr lang="en-US" sz="1600" dirty="0">
                <a:latin typeface="Calibri" panose="020F0502020204030204" pitchFamily="34" charset="0"/>
                <a:ea typeface="Calibri" panose="020F0502020204030204" pitchFamily="34" charset="0"/>
                <a:cs typeface="Times New Roman" panose="02020603050405020304" pitchFamily="18" charset="0"/>
              </a:rPr>
              <a:t>UNION ALL</a:t>
            </a:r>
          </a:p>
          <a:p>
            <a:pPr marL="800100" lvl="1" indent="-342900">
              <a:lnSpc>
                <a:spcPct val="107000"/>
              </a:lnSpc>
              <a:buFont typeface="+mj-lt"/>
              <a:buAutoNum type="arabicPeriod"/>
            </a:pPr>
            <a:r>
              <a:rPr lang="en-US" sz="1600" dirty="0">
                <a:latin typeface="Calibri" panose="020F0502020204030204" pitchFamily="34" charset="0"/>
                <a:ea typeface="Calibri" panose="020F0502020204030204" pitchFamily="34" charset="0"/>
                <a:cs typeface="Times New Roman" panose="02020603050405020304" pitchFamily="18" charset="0"/>
              </a:rPr>
              <a:t>INTERSECT</a:t>
            </a:r>
          </a:p>
          <a:p>
            <a:pPr marL="800100" lvl="1" indent="-342900">
              <a:lnSpc>
                <a:spcPct val="107000"/>
              </a:lnSpc>
              <a:buFont typeface="+mj-lt"/>
              <a:buAutoNum type="arabicPeriod"/>
            </a:pPr>
            <a:r>
              <a:rPr lang="en-US" sz="1600" dirty="0">
                <a:latin typeface="Calibri" panose="020F0502020204030204" pitchFamily="34" charset="0"/>
                <a:ea typeface="Calibri" panose="020F0502020204030204" pitchFamily="34" charset="0"/>
                <a:cs typeface="Times New Roman" panose="02020603050405020304" pitchFamily="18" charset="0"/>
              </a:rPr>
              <a:t>MINUS</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1590425896"/>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sp>
        <p:nvSpPr>
          <p:cNvPr id="6" name="Rectangle 5"/>
          <p:cNvSpPr/>
          <p:nvPr/>
        </p:nvSpPr>
        <p:spPr>
          <a:xfrm>
            <a:off x="1676182" y="143470"/>
            <a:ext cx="8533289" cy="923330"/>
          </a:xfrm>
          <a:prstGeom prst="rect">
            <a:avLst/>
          </a:prstGeom>
        </p:spPr>
        <p:txBody>
          <a:bodyPr wrap="square">
            <a:spAutoFit/>
          </a:bodyPr>
          <a:lstStyle/>
          <a:p>
            <a:r>
              <a:rPr lang="en-IN" dirty="0">
                <a:solidFill>
                  <a:srgbClr val="006C86"/>
                </a:solidFill>
                <a:latin typeface="Liberation Mono"/>
              </a:rPr>
              <a:t>UNION: To apply ORDER BY or LIMIT to an individual SELECT, place the clause inside the parentheses that enclose the SELECT.</a:t>
            </a:r>
          </a:p>
          <a:p>
            <a:r>
              <a:rPr lang="en-IN" dirty="0">
                <a:solidFill>
                  <a:srgbClr val="006C86"/>
                </a:solidFill>
                <a:latin typeface="Liberation Mono"/>
              </a:rPr>
              <a:t>E.g. (SELECT …) UNION (SELECT …)</a:t>
            </a:r>
          </a:p>
        </p:txBody>
      </p:sp>
      <p:pic>
        <p:nvPicPr>
          <p:cNvPr id="9" name="Picture 8"/>
          <p:cNvPicPr>
            <a:picLocks noChangeAspect="1"/>
          </p:cNvPicPr>
          <p:nvPr/>
        </p:nvPicPr>
        <p:blipFill>
          <a:blip r:embed="rId2" cstate="print"/>
          <a:stretch>
            <a:fillRect/>
          </a:stretch>
        </p:blipFill>
        <p:spPr>
          <a:xfrm>
            <a:off x="1709825" y="1219200"/>
            <a:ext cx="8499646" cy="990600"/>
          </a:xfrm>
          <a:prstGeom prst="rect">
            <a:avLst/>
          </a:prstGeom>
        </p:spPr>
      </p:pic>
      <p:pic>
        <p:nvPicPr>
          <p:cNvPr id="8" name="Picture 7"/>
          <p:cNvPicPr>
            <a:picLocks noChangeAspect="1"/>
          </p:cNvPicPr>
          <p:nvPr/>
        </p:nvPicPr>
        <p:blipFill>
          <a:blip r:embed="rId3" cstate="print"/>
          <a:stretch>
            <a:fillRect/>
          </a:stretch>
        </p:blipFill>
        <p:spPr>
          <a:xfrm>
            <a:off x="2366689" y="3475177"/>
            <a:ext cx="7300203" cy="685799"/>
          </a:xfrm>
          <a:prstGeom prst="rect">
            <a:avLst/>
          </a:prstGeom>
        </p:spPr>
      </p:pic>
      <p:pic>
        <p:nvPicPr>
          <p:cNvPr id="10" name="Picture 9"/>
          <p:cNvPicPr>
            <a:picLocks noChangeAspect="1"/>
          </p:cNvPicPr>
          <p:nvPr/>
        </p:nvPicPr>
        <p:blipFill>
          <a:blip r:embed="rId4" cstate="print"/>
          <a:stretch>
            <a:fillRect/>
          </a:stretch>
        </p:blipFill>
        <p:spPr>
          <a:xfrm>
            <a:off x="2366689" y="4341600"/>
            <a:ext cx="7185916" cy="687600"/>
          </a:xfrm>
          <a:prstGeom prst="rect">
            <a:avLst/>
          </a:prstGeom>
        </p:spPr>
      </p:pic>
      <p:pic>
        <p:nvPicPr>
          <p:cNvPr id="11" name="Picture 10"/>
          <p:cNvPicPr>
            <a:picLocks noChangeAspect="1"/>
          </p:cNvPicPr>
          <p:nvPr/>
        </p:nvPicPr>
        <p:blipFill>
          <a:blip r:embed="rId5" cstate="print"/>
          <a:stretch>
            <a:fillRect/>
          </a:stretch>
        </p:blipFill>
        <p:spPr>
          <a:xfrm>
            <a:off x="2349869" y="5257800"/>
            <a:ext cx="7185916" cy="687600"/>
          </a:xfrm>
          <a:prstGeom prst="rect">
            <a:avLst/>
          </a:prstGeom>
        </p:spPr>
      </p:pic>
    </p:spTree>
    <p:extLst>
      <p:ext uri="{BB962C8B-B14F-4D97-AF65-F5344CB8AC3E}">
        <p14:creationId xmlns:p14="http://schemas.microsoft.com/office/powerpoint/2010/main" val="4292173378"/>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a:t>
            </a:r>
            <a:endParaRPr lang="en-IN" sz="3200" b="1" i="1" dirty="0">
              <a:latin typeface="Arial" pitchFamily="34" charset="0"/>
              <a:cs typeface="Arial" pitchFamily="34" charset="0"/>
            </a:endParaRPr>
          </a:p>
        </p:txBody>
      </p:sp>
      <p:sp>
        <p:nvSpPr>
          <p:cNvPr id="5" name="Rectangle 4"/>
          <p:cNvSpPr/>
          <p:nvPr/>
        </p:nvSpPr>
        <p:spPr>
          <a:xfrm>
            <a:off x="1599992" y="838202"/>
            <a:ext cx="8990430"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UNION operator is used to combine the result sets of 2 or more SELECT statements. It removes duplicate rows between the various SELECT statements. Each SELECT statement within the UNION operator must have the same number of fields in the result sets.</a:t>
            </a:r>
          </a:p>
        </p:txBody>
      </p:sp>
      <p:sp>
        <p:nvSpPr>
          <p:cNvPr id="9" name="Rectangle 8"/>
          <p:cNvSpPr/>
          <p:nvPr/>
        </p:nvSpPr>
        <p:spPr>
          <a:xfrm>
            <a:off x="1599992" y="3705763"/>
            <a:ext cx="8990430" cy="1323439"/>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 </a:t>
            </a:r>
            <a:r>
              <a:rPr lang="en-IN" dirty="0">
                <a:latin typeface="Arial" panose="020B0604020202020204" pitchFamily="34" charset="0"/>
                <a:cs typeface="Arial" panose="020B0604020202020204" pitchFamily="34" charset="0"/>
              </a:rPr>
              <a:t>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EMP </a:t>
            </a:r>
            <a:r>
              <a:rPr lang="en-IN" dirty="0">
                <a:solidFill>
                  <a:srgbClr val="DD4A68"/>
                </a:solidFill>
                <a:latin typeface="Arial" panose="020B0604020202020204" pitchFamily="34" charset="0"/>
                <a:ea typeface="Times New Roman" panose="02020603050405020304" pitchFamily="18" charset="0"/>
              </a:rPr>
              <a:t>LIMIT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 </a:t>
            </a:r>
            <a:r>
              <a:rPr lang="en-IN" dirty="0">
                <a:latin typeface="Arial" panose="020B0604020202020204" pitchFamily="34" charset="0"/>
                <a:cs typeface="Arial" panose="020B0604020202020204" pitchFamily="34" charset="0"/>
              </a:rPr>
              <a:t>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DEPT </a:t>
            </a:r>
            <a:r>
              <a:rPr lang="en-IN" dirty="0">
                <a:solidFill>
                  <a:srgbClr val="DD4A68"/>
                </a:solidFill>
                <a:latin typeface="Arial" panose="020B0604020202020204" pitchFamily="34" charset="0"/>
                <a:ea typeface="Times New Roman" panose="02020603050405020304" pitchFamily="18" charset="0"/>
              </a:rPr>
              <a:t>LIMIT 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'EMP' as 'Table Name', count(*)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 count(*)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'BONUS', count(*)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BONUS;</a:t>
            </a:r>
          </a:p>
        </p:txBody>
      </p:sp>
      <p:sp>
        <p:nvSpPr>
          <p:cNvPr id="2" name="Rectangle 1"/>
          <p:cNvSpPr/>
          <p:nvPr/>
        </p:nvSpPr>
        <p:spPr>
          <a:xfrm>
            <a:off x="1676182" y="2136101"/>
            <a:ext cx="4571405" cy="1015663"/>
          </a:xfrm>
          <a:prstGeom prst="rect">
            <a:avLst/>
          </a:prstGeom>
        </p:spPr>
        <p:txBody>
          <a:bodyPr>
            <a:spAutoFit/>
          </a:bodyPr>
          <a:lstStyle/>
          <a:p>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UNION</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ALL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DISTINCT</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UNION</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ALL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DISTINCT</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endParaRPr lang="en-IN" sz="2000" dirty="0">
              <a:latin typeface="Liberation Mono"/>
            </a:endParaRPr>
          </a:p>
        </p:txBody>
      </p:sp>
      <p:sp>
        <p:nvSpPr>
          <p:cNvPr id="7" name="Rectangle 6"/>
          <p:cNvSpPr/>
          <p:nvPr/>
        </p:nvSpPr>
        <p:spPr>
          <a:xfrm>
            <a:off x="6323777" y="1985813"/>
            <a:ext cx="4266645" cy="923330"/>
          </a:xfrm>
          <a:prstGeom prst="rect">
            <a:avLst/>
          </a:prstGeom>
          <a:solidFill>
            <a:srgbClr val="E5EAC8"/>
          </a:solidFill>
        </p:spPr>
        <p:txBody>
          <a:bodyPr wrap="square">
            <a:spAutoFit/>
          </a:bodyPr>
          <a:lstStyle/>
          <a:p>
            <a:r>
              <a:rPr lang="en-IN" dirty="0"/>
              <a:t>The default behaviour for UNION is that duplicate rows are removed from the result.</a:t>
            </a:r>
          </a:p>
        </p:txBody>
      </p:sp>
    </p:spTree>
    <p:extLst>
      <p:ext uri="{BB962C8B-B14F-4D97-AF65-F5344CB8AC3E}">
        <p14:creationId xmlns:p14="http://schemas.microsoft.com/office/powerpoint/2010/main" val="1474658266"/>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a:t>
            </a:r>
            <a:endParaRPr lang="en-IN" sz="3200" b="1" i="1" dirty="0">
              <a:latin typeface="Arial" pitchFamily="34" charset="0"/>
              <a:cs typeface="Arial" pitchFamily="34" charset="0"/>
            </a:endParaRPr>
          </a:p>
        </p:txBody>
      </p:sp>
      <p:graphicFrame>
        <p:nvGraphicFramePr>
          <p:cNvPr id="5" name="Table 4"/>
          <p:cNvGraphicFramePr>
            <a:graphicFrameLocks noGrp="1"/>
          </p:cNvGraphicFramePr>
          <p:nvPr/>
        </p:nvGraphicFramePr>
        <p:xfrm>
          <a:off x="1643529" y="1660792"/>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noFill/>
                  </a:tcP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noFill/>
                  </a:tcP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noFill/>
                  </a:tcP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noFill/>
                  </a:tcPr>
                </a:tc>
                <a:extLst>
                  <a:ext uri="{0D108BD9-81ED-4DB2-BD59-A6C34878D82A}">
                    <a16:rowId xmlns:a16="http://schemas.microsoft.com/office/drawing/2014/main" val="10006"/>
                  </a:ext>
                </a:extLst>
              </a:tr>
            </a:tbl>
          </a:graphicData>
        </a:graphic>
      </p:graphicFrame>
      <p:graphicFrame>
        <p:nvGraphicFramePr>
          <p:cNvPr id="8" name="Table 7"/>
          <p:cNvGraphicFramePr>
            <a:graphicFrameLocks noGrp="1"/>
          </p:cNvGraphicFramePr>
          <p:nvPr/>
        </p:nvGraphicFramePr>
        <p:xfrm>
          <a:off x="4723785" y="1660794"/>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dirty="0">
                          <a:effectLst/>
                        </a:rPr>
                        <a:t>2</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noFill/>
                  </a:tcPr>
                </a:tc>
                <a:tc>
                  <a:txBody>
                    <a:bodyPr/>
                    <a:lstStyle/>
                    <a:p>
                      <a:pPr algn="l">
                        <a:lnSpc>
                          <a:spcPct val="107000"/>
                        </a:lnSpc>
                        <a:spcAft>
                          <a:spcPts val="0"/>
                        </a:spcAft>
                      </a:pPr>
                      <a:r>
                        <a:rPr lang="en-US" sz="1400" dirty="0">
                          <a:effectLst/>
                        </a:rPr>
                        <a:t>hBase</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noFill/>
                  </a:tcP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a:effectLst/>
                        </a:rPr>
                        <a:t>3</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9" name="TextBox 8"/>
          <p:cNvSpPr txBox="1"/>
          <p:nvPr/>
        </p:nvSpPr>
        <p:spPr>
          <a:xfrm>
            <a:off x="4190456" y="1676402"/>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a:t>
            </a:r>
          </a:p>
        </p:txBody>
      </p:sp>
      <p:sp>
        <p:nvSpPr>
          <p:cNvPr id="2" name="Rectangle 1"/>
          <p:cNvSpPr/>
          <p:nvPr/>
        </p:nvSpPr>
        <p:spPr>
          <a:xfrm>
            <a:off x="1676182" y="838200"/>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OLDBOOK </a:t>
            </a:r>
            <a:r>
              <a:rPr lang="en-US" dirty="0">
                <a:solidFill>
                  <a:srgbClr val="E0D612"/>
                </a:solidFill>
                <a:latin typeface="Arial" panose="020B0604020202020204" pitchFamily="34" charset="0"/>
                <a:cs typeface="Arial" panose="020B0604020202020204" pitchFamily="34" charset="0"/>
              </a:rPr>
              <a:t>UNION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NEWBOOK;</a:t>
            </a:r>
          </a:p>
        </p:txBody>
      </p:sp>
      <p:graphicFrame>
        <p:nvGraphicFramePr>
          <p:cNvPr id="6" name="Table 5"/>
          <p:cNvGraphicFramePr>
            <a:graphicFrameLocks noGrp="1"/>
          </p:cNvGraphicFramePr>
          <p:nvPr/>
        </p:nvGraphicFramePr>
        <p:xfrm>
          <a:off x="7948351" y="1658163"/>
          <a:ext cx="2544113" cy="2149199"/>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extLst>
                  <a:ext uri="{0D108BD9-81ED-4DB2-BD59-A6C34878D82A}">
                    <a16:rowId xmlns:a16="http://schemas.microsoft.com/office/drawing/2014/main" val="10005"/>
                  </a:ext>
                </a:extLst>
              </a:tr>
              <a:tr h="255857">
                <a:tc>
                  <a:txBody>
                    <a:bodyPr/>
                    <a:lstStyle/>
                    <a:p>
                      <a:pPr algn="ctr">
                        <a:lnSpc>
                          <a:spcPct val="107000"/>
                        </a:lnSpc>
                        <a:spcAft>
                          <a:spcPts val="0"/>
                        </a:spcAft>
                      </a:pPr>
                      <a:r>
                        <a:rPr lang="en-US" sz="1400">
                          <a:effectLst/>
                        </a:rPr>
                        <a:t>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6"/>
                  </a:ext>
                </a:extLst>
              </a:tr>
              <a:tr h="255857">
                <a:tc>
                  <a:txBody>
                    <a:bodyPr/>
                    <a:lstStyle/>
                    <a:p>
                      <a:pPr algn="ctr">
                        <a:lnSpc>
                          <a:spcPct val="107000"/>
                        </a:lnSpc>
                        <a:spcAft>
                          <a:spcPts val="0"/>
                        </a:spcAft>
                      </a:pPr>
                      <a:r>
                        <a:rPr lang="en-US" sz="1400">
                          <a:effectLst/>
                        </a:rPr>
                        <a:t>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7"/>
                  </a:ext>
                </a:extLst>
              </a:tr>
            </a:tbl>
          </a:graphicData>
        </a:graphic>
      </p:graphicFrame>
      <p:sp>
        <p:nvSpPr>
          <p:cNvPr id="7" name="TextBox 6"/>
          <p:cNvSpPr txBox="1"/>
          <p:nvPr/>
        </p:nvSpPr>
        <p:spPr>
          <a:xfrm>
            <a:off x="7390438" y="2362202"/>
            <a:ext cx="389850" cy="584775"/>
          </a:xfrm>
          <a:prstGeom prst="rect">
            <a:avLst/>
          </a:prstGeom>
          <a:noFill/>
        </p:spPr>
        <p:txBody>
          <a:bodyPr wrap="none" rtlCol="0">
            <a:spAutoFit/>
          </a:bodyPr>
          <a:lstStyle/>
          <a:p>
            <a:r>
              <a:rPr lang="en-US" sz="3200" dirty="0">
                <a:solidFill>
                  <a:srgbClr val="FF0000"/>
                </a:solidFill>
              </a:rPr>
              <a:t>=</a:t>
            </a:r>
          </a:p>
        </p:txBody>
      </p:sp>
      <p:pic>
        <p:nvPicPr>
          <p:cNvPr id="3" name="Picture 2"/>
          <p:cNvPicPr>
            <a:picLocks noChangeAspect="1"/>
          </p:cNvPicPr>
          <p:nvPr/>
        </p:nvPicPr>
        <p:blipFill>
          <a:blip r:embed="rId2" cstate="print"/>
          <a:stretch>
            <a:fillRect/>
          </a:stretch>
        </p:blipFill>
        <p:spPr>
          <a:xfrm>
            <a:off x="8304720" y="3962400"/>
            <a:ext cx="1743482" cy="1065600"/>
          </a:xfrm>
          <a:prstGeom prst="rect">
            <a:avLst/>
          </a:prstGeom>
        </p:spPr>
      </p:pic>
    </p:spTree>
    <p:extLst>
      <p:ext uri="{BB962C8B-B14F-4D97-AF65-F5344CB8AC3E}">
        <p14:creationId xmlns:p14="http://schemas.microsoft.com/office/powerpoint/2010/main" val="3399317966"/>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 ALL</a:t>
            </a:r>
            <a:endParaRPr lang="en-IN" sz="3200" b="1" i="1" dirty="0">
              <a:latin typeface="Arial" pitchFamily="34" charset="0"/>
              <a:cs typeface="Arial" pitchFamily="34" charset="0"/>
            </a:endParaRPr>
          </a:p>
        </p:txBody>
      </p:sp>
      <p:sp>
        <p:nvSpPr>
          <p:cNvPr id="11" name="Rectangle 10"/>
          <p:cNvSpPr/>
          <p:nvPr/>
        </p:nvSpPr>
        <p:spPr>
          <a:xfrm>
            <a:off x="1676182" y="838200"/>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OLDBOOK </a:t>
            </a:r>
            <a:r>
              <a:rPr lang="en-US" dirty="0">
                <a:solidFill>
                  <a:srgbClr val="E0D612"/>
                </a:solidFill>
                <a:latin typeface="Arial" panose="020B0604020202020204" pitchFamily="34" charset="0"/>
                <a:cs typeface="Arial" panose="020B0604020202020204" pitchFamily="34" charset="0"/>
              </a:rPr>
              <a:t>UNION ALL</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NEWBOOK;</a:t>
            </a:r>
          </a:p>
        </p:txBody>
      </p:sp>
      <p:graphicFrame>
        <p:nvGraphicFramePr>
          <p:cNvPr id="12" name="Table 11"/>
          <p:cNvGraphicFramePr>
            <a:graphicFrameLocks noGrp="1"/>
          </p:cNvGraphicFramePr>
          <p:nvPr/>
        </p:nvGraphicFramePr>
        <p:xfrm>
          <a:off x="1643529" y="1660792"/>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13" name="Table 12"/>
          <p:cNvGraphicFramePr>
            <a:graphicFrameLocks noGrp="1"/>
          </p:cNvGraphicFramePr>
          <p:nvPr/>
        </p:nvGraphicFramePr>
        <p:xfrm>
          <a:off x="4723785" y="1660794"/>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4" name="TextBox 13"/>
          <p:cNvSpPr txBox="1"/>
          <p:nvPr/>
        </p:nvSpPr>
        <p:spPr>
          <a:xfrm>
            <a:off x="4190456" y="167640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 ALL</a:t>
            </a:r>
          </a:p>
        </p:txBody>
      </p:sp>
      <p:sp>
        <p:nvSpPr>
          <p:cNvPr id="15" name="TextBox 14"/>
          <p:cNvSpPr txBox="1"/>
          <p:nvPr/>
        </p:nvSpPr>
        <p:spPr>
          <a:xfrm>
            <a:off x="7390438" y="2362202"/>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6" name="Table 15"/>
          <p:cNvGraphicFramePr>
            <a:graphicFrameLocks noGrp="1"/>
          </p:cNvGraphicFramePr>
          <p:nvPr/>
        </p:nvGraphicFramePr>
        <p:xfrm>
          <a:off x="7948351" y="1658163"/>
          <a:ext cx="2544113" cy="2660913"/>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4">
                        <a:lumMod val="60000"/>
                        <a:lumOff val="40000"/>
                      </a:schemeClr>
                    </a:solidFill>
                  </a:tcPr>
                </a:tc>
                <a:extLst>
                  <a:ext uri="{0D108BD9-81ED-4DB2-BD59-A6C34878D82A}">
                    <a16:rowId xmlns:a16="http://schemas.microsoft.com/office/drawing/2014/main" val="10005"/>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4">
                        <a:lumMod val="60000"/>
                        <a:lumOff val="40000"/>
                      </a:schemeClr>
                    </a:solidFill>
                  </a:tcPr>
                </a:tc>
                <a:extLst>
                  <a:ext uri="{0D108BD9-81ED-4DB2-BD59-A6C34878D82A}">
                    <a16:rowId xmlns:a16="http://schemas.microsoft.com/office/drawing/2014/main" val="10006"/>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7"/>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extLst>
                  <a:ext uri="{0D108BD9-81ED-4DB2-BD59-A6C34878D82A}">
                    <a16:rowId xmlns:a16="http://schemas.microsoft.com/office/drawing/2014/main" val="10008"/>
                  </a:ext>
                </a:extLst>
              </a:tr>
              <a:tr h="255857">
                <a:tc>
                  <a:txBody>
                    <a:bodyPr/>
                    <a:lstStyle/>
                    <a:p>
                      <a:pPr algn="ctr">
                        <a:lnSpc>
                          <a:spcPct val="107000"/>
                        </a:lnSpc>
                        <a:spcAft>
                          <a:spcPts val="0"/>
                        </a:spcAft>
                      </a:pPr>
                      <a:r>
                        <a:rPr lang="en-US" sz="1400" dirty="0">
                          <a:effectLst/>
                        </a:rPr>
                        <a:t>3</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9"/>
                  </a:ext>
                </a:extLst>
              </a:tr>
            </a:tbl>
          </a:graphicData>
        </a:graphic>
      </p:graphicFrame>
      <p:pic>
        <p:nvPicPr>
          <p:cNvPr id="2" name="Picture 1"/>
          <p:cNvPicPr>
            <a:picLocks noChangeAspect="1"/>
          </p:cNvPicPr>
          <p:nvPr/>
        </p:nvPicPr>
        <p:blipFill>
          <a:blip r:embed="rId2" cstate="print"/>
          <a:stretch>
            <a:fillRect/>
          </a:stretch>
        </p:blipFill>
        <p:spPr>
          <a:xfrm>
            <a:off x="8228529" y="4495802"/>
            <a:ext cx="1980942" cy="1063977"/>
          </a:xfrm>
          <a:prstGeom prst="rect">
            <a:avLst/>
          </a:prstGeom>
        </p:spPr>
      </p:pic>
    </p:spTree>
    <p:extLst>
      <p:ext uri="{BB962C8B-B14F-4D97-AF65-F5344CB8AC3E}">
        <p14:creationId xmlns:p14="http://schemas.microsoft.com/office/powerpoint/2010/main" val="1333351723"/>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INTERSECT</a:t>
            </a:r>
            <a:endParaRPr lang="en-IN" sz="3200" b="1" i="1" dirty="0">
              <a:latin typeface="Arial" pitchFamily="34" charset="0"/>
              <a:cs typeface="Arial" pitchFamily="34" charset="0"/>
            </a:endParaRPr>
          </a:p>
        </p:txBody>
      </p:sp>
      <p:sp>
        <p:nvSpPr>
          <p:cNvPr id="5" name="Rectangle 4"/>
          <p:cNvSpPr/>
          <p:nvPr/>
        </p:nvSpPr>
        <p:spPr>
          <a:xfrm>
            <a:off x="1599992" y="753310"/>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1599992" y="2401671"/>
            <a:ext cx="899043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OLDBOOK O </a:t>
            </a:r>
            <a:r>
              <a:rPr lang="en-IN" dirty="0">
                <a:solidFill>
                  <a:srgbClr val="0077AA"/>
                </a:solidFill>
                <a:latin typeface="Arial" panose="020B0604020202020204" pitchFamily="34" charset="0"/>
                <a:ea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NEWBOOK N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US" dirty="0"/>
              <a:t>O.ID = N.ID AND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7" name="Rectangle 6"/>
          <p:cNvSpPr/>
          <p:nvPr/>
        </p:nvSpPr>
        <p:spPr>
          <a:xfrm>
            <a:off x="1599992" y="1524001"/>
            <a:ext cx="8990430" cy="646331"/>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graphicFrame>
        <p:nvGraphicFramePr>
          <p:cNvPr id="8" name="Table 7"/>
          <p:cNvGraphicFramePr>
            <a:graphicFrameLocks noGrp="1"/>
          </p:cNvGraphicFramePr>
          <p:nvPr/>
        </p:nvGraphicFramePr>
        <p:xfrm>
          <a:off x="1578223" y="3507831"/>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10" name="Table 9"/>
          <p:cNvGraphicFramePr>
            <a:graphicFrameLocks noGrp="1"/>
          </p:cNvGraphicFramePr>
          <p:nvPr/>
        </p:nvGraphicFramePr>
        <p:xfrm>
          <a:off x="4658480" y="3507833"/>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1" name="TextBox 10"/>
          <p:cNvSpPr txBox="1"/>
          <p:nvPr/>
        </p:nvSpPr>
        <p:spPr>
          <a:xfrm>
            <a:off x="4125150" y="327660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INTERSECT</a:t>
            </a:r>
          </a:p>
        </p:txBody>
      </p:sp>
      <p:sp>
        <p:nvSpPr>
          <p:cNvPr id="12" name="TextBox 11"/>
          <p:cNvSpPr txBox="1"/>
          <p:nvPr/>
        </p:nvSpPr>
        <p:spPr>
          <a:xfrm>
            <a:off x="7325132" y="3962402"/>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3" name="Table 12"/>
          <p:cNvGraphicFramePr>
            <a:graphicFrameLocks noGrp="1"/>
          </p:cNvGraphicFramePr>
          <p:nvPr/>
        </p:nvGraphicFramePr>
        <p:xfrm>
          <a:off x="7883045" y="3505200"/>
          <a:ext cx="2544113" cy="869914"/>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604389177"/>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MINUS</a:t>
            </a:r>
            <a:endParaRPr lang="en-IN" sz="3200" b="1" i="1" dirty="0">
              <a:latin typeface="Arial" pitchFamily="34" charset="0"/>
              <a:cs typeface="Arial" pitchFamily="34" charset="0"/>
            </a:endParaRPr>
          </a:p>
        </p:txBody>
      </p:sp>
      <p:sp>
        <p:nvSpPr>
          <p:cNvPr id="5" name="Rectangle 4"/>
          <p:cNvSpPr/>
          <p:nvPr/>
        </p:nvSpPr>
        <p:spPr>
          <a:xfrm>
            <a:off x="1599992" y="6858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MINUS operator takes the distinct rows of one query and returns the rows that do not appear in a second result set.</a:t>
            </a:r>
          </a:p>
        </p:txBody>
      </p:sp>
      <p:sp>
        <p:nvSpPr>
          <p:cNvPr id="7" name="Rectangle 6"/>
          <p:cNvSpPr/>
          <p:nvPr/>
        </p:nvSpPr>
        <p:spPr>
          <a:xfrm>
            <a:off x="1599992" y="1334871"/>
            <a:ext cx="8990430" cy="646331"/>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graphicFrame>
        <p:nvGraphicFramePr>
          <p:cNvPr id="6" name="Table 5"/>
          <p:cNvGraphicFramePr>
            <a:graphicFrameLocks noGrp="1"/>
          </p:cNvGraphicFramePr>
          <p:nvPr/>
        </p:nvGraphicFramePr>
        <p:xfrm>
          <a:off x="1578223" y="3584031"/>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8" name="Table 7"/>
          <p:cNvGraphicFramePr>
            <a:graphicFrameLocks noGrp="1"/>
          </p:cNvGraphicFramePr>
          <p:nvPr/>
        </p:nvGraphicFramePr>
        <p:xfrm>
          <a:off x="4658480" y="3584033"/>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0" name="TextBox 9"/>
          <p:cNvSpPr txBox="1"/>
          <p:nvPr/>
        </p:nvSpPr>
        <p:spPr>
          <a:xfrm>
            <a:off x="4125150" y="3599641"/>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MINUS</a:t>
            </a:r>
          </a:p>
        </p:txBody>
      </p:sp>
      <p:sp>
        <p:nvSpPr>
          <p:cNvPr id="11" name="TextBox 10"/>
          <p:cNvSpPr txBox="1"/>
          <p:nvPr/>
        </p:nvSpPr>
        <p:spPr>
          <a:xfrm>
            <a:off x="7325132" y="4285441"/>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2" name="Table 11"/>
          <p:cNvGraphicFramePr>
            <a:graphicFrameLocks noGrp="1"/>
          </p:cNvGraphicFramePr>
          <p:nvPr/>
        </p:nvGraphicFramePr>
        <p:xfrm>
          <a:off x="7883045" y="3581402"/>
          <a:ext cx="2544113" cy="1637485"/>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5"/>
                  </a:ext>
                </a:extLst>
              </a:tr>
            </a:tbl>
          </a:graphicData>
        </a:graphic>
      </p:graphicFrame>
      <p:sp>
        <p:nvSpPr>
          <p:cNvPr id="13" name="Rectangle 12"/>
          <p:cNvSpPr/>
          <p:nvPr/>
        </p:nvSpPr>
        <p:spPr>
          <a:xfrm>
            <a:off x="1599992" y="2057402"/>
            <a:ext cx="899043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OLDBOOK O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NEWBOOK N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cs typeface="Arial" panose="020B0604020202020204" pitchFamily="34" charset="0"/>
              </a:rPr>
              <a:t>O.ID = N.ID </a:t>
            </a:r>
            <a:r>
              <a:rPr lang="en-US" dirty="0">
                <a:solidFill>
                  <a:schemeClr val="accent5">
                    <a:lumMod val="50000"/>
                  </a:schemeClr>
                </a:solidFill>
                <a:latin typeface="Arial" panose="020B0604020202020204" pitchFamily="34" charset="0"/>
                <a:cs typeface="Arial" panose="020B0604020202020204" pitchFamily="34" charset="0"/>
              </a:rPr>
              <a:t>AND</a:t>
            </a:r>
            <a:r>
              <a:rPr lang="en-US" dirty="0">
                <a:latin typeface="Arial" panose="020B0604020202020204" pitchFamily="34" charset="0"/>
                <a:cs typeface="Arial" panose="020B0604020202020204" pitchFamily="34" charset="0"/>
              </a:rPr>
              <a:t>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NEWBOOK N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OLDBOOK O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cs typeface="Arial" panose="020B0604020202020204" pitchFamily="34" charset="0"/>
              </a:rPr>
              <a:t>O.ID = N.ID </a:t>
            </a:r>
            <a:r>
              <a:rPr lang="en-US" dirty="0">
                <a:solidFill>
                  <a:schemeClr val="accent5">
                    <a:lumMod val="50000"/>
                  </a:schemeClr>
                </a:solidFill>
                <a:latin typeface="Arial" panose="020B0604020202020204" pitchFamily="34" charset="0"/>
                <a:cs typeface="Arial" panose="020B0604020202020204" pitchFamily="34" charset="0"/>
              </a:rPr>
              <a:t>AND</a:t>
            </a:r>
            <a:r>
              <a:rPr lang="en-US" dirty="0">
                <a:latin typeface="Arial" panose="020B0604020202020204" pitchFamily="34" charset="0"/>
                <a:cs typeface="Arial" panose="020B0604020202020204" pitchFamily="34" charset="0"/>
              </a:rPr>
              <a:t>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4" name="TextBox 13"/>
          <p:cNvSpPr txBox="1"/>
          <p:nvPr/>
        </p:nvSpPr>
        <p:spPr>
          <a:xfrm>
            <a:off x="7314248" y="5657041"/>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5" name="Table 14"/>
          <p:cNvGraphicFramePr>
            <a:graphicFrameLocks noGrp="1"/>
          </p:cNvGraphicFramePr>
          <p:nvPr/>
        </p:nvGraphicFramePr>
        <p:xfrm>
          <a:off x="7872161" y="5334002"/>
          <a:ext cx="2544113" cy="1125771"/>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944958051"/>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3818134417"/>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Topics to be covered</a:t>
            </a:r>
            <a:endParaRPr lang="en-US" sz="6600" b="1" i="1" dirty="0">
              <a:latin typeface="Arial" pitchFamily="34" charset="0"/>
              <a:cs typeface="Arial" pitchFamily="34" charset="0"/>
            </a:endParaRPr>
          </a:p>
        </p:txBody>
      </p:sp>
      <p:sp>
        <p:nvSpPr>
          <p:cNvPr id="4" name="Rectangle 3"/>
          <p:cNvSpPr/>
          <p:nvPr/>
        </p:nvSpPr>
        <p:spPr>
          <a:xfrm>
            <a:off x="2057132" y="3429000"/>
            <a:ext cx="8304719" cy="369332"/>
          </a:xfrm>
          <a:prstGeom prst="rect">
            <a:avLst/>
          </a:prstGeom>
        </p:spPr>
        <p:txBody>
          <a:bodyPr wrap="square">
            <a:spAutoFit/>
          </a:bodyPr>
          <a:lstStyle/>
          <a:p>
            <a:r>
              <a:rPr lang="en-IN" b="1" dirty="0">
                <a:latin typeface="Calibri" panose="020F0502020204030204" pitchFamily="34" charset="0"/>
                <a:ea typeface="Calibri" panose="020F0502020204030204" pitchFamily="34" charset="0"/>
                <a:cs typeface="Times New Roman" panose="02020603050405020304" pitchFamily="18" charset="0"/>
              </a:rPr>
              <a:t>Sub Queries </a:t>
            </a:r>
            <a:r>
              <a:rPr lang="en-IN" dirty="0">
                <a:latin typeface="Calibri" panose="020F0502020204030204" pitchFamily="34" charset="0"/>
                <a:ea typeface="Calibri" panose="020F0502020204030204" pitchFamily="34" charset="0"/>
                <a:cs typeface="Times New Roman" panose="02020603050405020304" pitchFamily="18" charset="0"/>
              </a:rPr>
              <a:t>-  With select, update, insert and delete statements</a:t>
            </a:r>
            <a:endParaRPr lang="en-US" dirty="0"/>
          </a:p>
        </p:txBody>
      </p:sp>
    </p:spTree>
    <p:extLst>
      <p:ext uri="{BB962C8B-B14F-4D97-AF65-F5344CB8AC3E}">
        <p14:creationId xmlns:p14="http://schemas.microsoft.com/office/powerpoint/2010/main" val="36029987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69917002"/>
              </p:ext>
            </p:extLst>
          </p:nvPr>
        </p:nvGraphicFramePr>
        <p:xfrm>
          <a:off x="1635613" y="327660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87076" y="29222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773055089"/>
              </p:ext>
            </p:extLst>
          </p:nvPr>
        </p:nvGraphicFramePr>
        <p:xfrm>
          <a:off x="1647335" y="551180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182" y="502920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2363" y="4726885"/>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59338" y="84800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'SALEEL', 'SALEEL’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'SALEEL';</a:t>
            </a:r>
            <a:endParaRPr lang="en-IN" dirty="0">
              <a:latin typeface="Liberation Mono"/>
            </a:endParaRPr>
          </a:p>
        </p:txBody>
      </p:sp>
      <p:sp>
        <p:nvSpPr>
          <p:cNvPr id="11" name="Rectangle 10">
            <a:extLst>
              <a:ext uri="{FF2B5EF4-FFF2-40B4-BE49-F238E27FC236}">
                <a16:creationId xmlns:a16="http://schemas.microsoft.com/office/drawing/2014/main" id="{9ED0F6A3-EE6D-40E8-AD91-B5475DAE7E22}"/>
              </a:ext>
            </a:extLst>
          </p:cNvPr>
          <p:cNvSpPr/>
          <p:nvPr/>
        </p:nvSpPr>
        <p:spPr>
          <a:xfrm>
            <a:off x="87076" y="1315533"/>
            <a:ext cx="4714817" cy="400110"/>
          </a:xfrm>
          <a:prstGeom prst="rect">
            <a:avLst/>
          </a:prstGeom>
        </p:spPr>
        <p:txBody>
          <a:bodyPr wrap="none">
            <a:spAutoFit/>
          </a:bodyPr>
          <a:lstStyle/>
          <a:p>
            <a:r>
              <a:rPr lang="en-IN" sz="2000" dirty="0">
                <a:solidFill>
                  <a:srgbClr val="0077AA"/>
                </a:solidFill>
                <a:latin typeface="Liberation Mono"/>
                <a:cs typeface="Arial" panose="020B0604020202020204" pitchFamily="34" charset="0"/>
              </a:rPr>
              <a:t>CREATE</a:t>
            </a:r>
            <a:r>
              <a:rPr lang="en-IN" sz="2000" dirty="0">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latin typeface="Liberation Mono"/>
                <a:cs typeface="Arial" panose="020B0604020202020204" pitchFamily="34" charset="0"/>
              </a:rPr>
              <a:t> </a:t>
            </a:r>
            <a:r>
              <a:rPr lang="en-IN" sz="2000" dirty="0">
                <a:solidFill>
                  <a:srgbClr val="E12F2B"/>
                </a:solidFill>
                <a:latin typeface="Liberation Mono"/>
                <a:cs typeface="Arial" panose="020B0604020202020204" pitchFamily="34" charset="0"/>
              </a:rPr>
              <a:t>`123`</a:t>
            </a:r>
            <a:r>
              <a:rPr lang="en-IN" sz="2000" dirty="0">
                <a:latin typeface="Liberation Mono"/>
                <a:cs typeface="Arial" panose="020B0604020202020204" pitchFamily="34" charset="0"/>
              </a:rPr>
              <a:t> (c1 </a:t>
            </a:r>
            <a:r>
              <a:rPr lang="en-IN" sz="2000" dirty="0">
                <a:solidFill>
                  <a:srgbClr val="834689"/>
                </a:solidFill>
                <a:latin typeface="Liberation Mono"/>
              </a:rPr>
              <a:t>int</a:t>
            </a:r>
            <a:r>
              <a:rPr lang="en-IN" sz="2000" dirty="0">
                <a:latin typeface="Liberation Mono"/>
                <a:cs typeface="Arial" panose="020B0604020202020204" pitchFamily="34" charset="0"/>
              </a:rPr>
              <a:t>, c2 </a:t>
            </a:r>
            <a:r>
              <a:rPr lang="en-IN" sz="2000" dirty="0">
                <a:solidFill>
                  <a:srgbClr val="834689"/>
                </a:solidFill>
                <a:latin typeface="Liberation Mono"/>
              </a:rPr>
              <a:t>varchar</a:t>
            </a:r>
            <a:r>
              <a:rPr lang="en-IN" sz="2000" dirty="0">
                <a:latin typeface="Liberation Mono"/>
                <a:cs typeface="Arial" panose="020B0604020202020204" pitchFamily="34" charset="0"/>
              </a:rPr>
              <a:t>(10));</a:t>
            </a:r>
          </a:p>
        </p:txBody>
      </p:sp>
    </p:spTree>
    <p:extLst>
      <p:ext uri="{BB962C8B-B14F-4D97-AF65-F5344CB8AC3E}">
        <p14:creationId xmlns:p14="http://schemas.microsoft.com/office/powerpoint/2010/main" val="1235870264"/>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1676182" y="53876"/>
            <a:ext cx="8838049" cy="1862048"/>
          </a:xfrm>
          <a:prstGeom prst="rect">
            <a:avLst/>
          </a:prstGeom>
          <a:solidFill>
            <a:schemeClr val="bg1"/>
          </a:solidFill>
        </p:spPr>
        <p:txBody>
          <a:bodyPr wrap="square">
            <a:spAutoFit/>
          </a:bodyPr>
          <a:lstStyle/>
          <a:p>
            <a:r>
              <a:rPr lang="en-IN" sz="1900" dirty="0"/>
              <a:t>- A subquery must be enclosed in parentheses.</a:t>
            </a:r>
          </a:p>
          <a:p>
            <a:endParaRPr lang="en-IN" sz="1000" dirty="0"/>
          </a:p>
          <a:p>
            <a:r>
              <a:rPr lang="en-IN" sz="1900" dirty="0"/>
              <a:t>- Use single-row operators with single-row subqueries, and use multiple-row operators with multiple-row subqueries.</a:t>
            </a:r>
          </a:p>
          <a:p>
            <a:endParaRPr lang="en-IN" sz="1000" dirty="0"/>
          </a:p>
          <a:p>
            <a:r>
              <a:rPr lang="en-IN" sz="1900" dirty="0"/>
              <a:t>- If a subquery (inner query) returns a null value to the outer query, the outer query will not return any rows when using certain comparison operators in a WHERE clause.</a:t>
            </a:r>
          </a:p>
        </p:txBody>
      </p:sp>
      <p:sp>
        <p:nvSpPr>
          <p:cNvPr id="5" name="Rectangle 4"/>
          <p:cNvSpPr/>
          <p:nvPr/>
        </p:nvSpPr>
        <p:spPr>
          <a:xfrm>
            <a:off x="1676182" y="3139956"/>
            <a:ext cx="8838049" cy="646331"/>
          </a:xfrm>
          <a:prstGeom prst="rect">
            <a:avLst/>
          </a:prstGeom>
          <a:solidFill>
            <a:schemeClr val="bg1"/>
          </a:solidFill>
        </p:spPr>
        <p:txBody>
          <a:bodyPr wrap="square">
            <a:spAutoFit/>
          </a:bodyPr>
          <a:lstStyle/>
          <a:p>
            <a:r>
              <a:rPr lang="en-IN" dirty="0">
                <a:latin typeface="Gill Sans MT (Body)"/>
              </a:rPr>
              <a:t>You may use comparison operators such as &lt;&gt;, &lt;, &gt;, &lt;=, and &gt;= with a </a:t>
            </a:r>
            <a:r>
              <a:rPr lang="en-IN" b="1" i="1" dirty="0">
                <a:latin typeface="Gill Sans MT (Body)"/>
              </a:rPr>
              <a:t>single</a:t>
            </a:r>
            <a:r>
              <a:rPr lang="en-IN" dirty="0">
                <a:latin typeface="Gill Sans MT (Body)"/>
              </a:rPr>
              <a:t> </a:t>
            </a:r>
            <a:r>
              <a:rPr lang="en-IN" b="1" i="1" dirty="0">
                <a:latin typeface="Gill Sans MT (Body)"/>
              </a:rPr>
              <a:t>row</a:t>
            </a:r>
            <a:r>
              <a:rPr lang="en-IN" dirty="0">
                <a:latin typeface="Gill Sans MT (Body)"/>
              </a:rPr>
              <a:t> </a:t>
            </a:r>
            <a:r>
              <a:rPr lang="en-IN" b="1" i="1" dirty="0">
                <a:latin typeface="Gill Sans MT (Body)"/>
              </a:rPr>
              <a:t>subquery</a:t>
            </a:r>
            <a:r>
              <a:rPr lang="en-IN" dirty="0">
                <a:latin typeface="Gill Sans MT (Body)"/>
              </a:rPr>
              <a:t>.</a:t>
            </a:r>
          </a:p>
        </p:txBody>
      </p:sp>
      <p:sp>
        <p:nvSpPr>
          <p:cNvPr id="6" name="Rectangle 5"/>
          <p:cNvSpPr/>
          <p:nvPr/>
        </p:nvSpPr>
        <p:spPr>
          <a:xfrm>
            <a:off x="1676182" y="3846595"/>
            <a:ext cx="8838049" cy="923330"/>
          </a:xfrm>
          <a:prstGeom prst="rect">
            <a:avLst/>
          </a:prstGeom>
          <a:solidFill>
            <a:schemeClr val="bg1"/>
          </a:solidFill>
        </p:spPr>
        <p:txBody>
          <a:bodyPr wrap="square">
            <a:spAutoFit/>
          </a:bodyPr>
          <a:lstStyle/>
          <a:p>
            <a:r>
              <a:rPr lang="en-IN" dirty="0">
                <a:latin typeface="Gill Sans MT (Body)"/>
              </a:rPr>
              <a:t>Multiple row subquery returns one or more rows to the outer SQL statement. You may use the IN, ANY, or ALL operator in outer query to handle a subquery that returns </a:t>
            </a:r>
            <a:r>
              <a:rPr lang="en-IN" b="1" i="1" dirty="0">
                <a:latin typeface="Gill Sans MT (Body)"/>
              </a:rPr>
              <a:t>multiple</a:t>
            </a:r>
            <a:r>
              <a:rPr lang="en-IN" dirty="0">
                <a:latin typeface="Gill Sans MT (Body)"/>
              </a:rPr>
              <a:t> </a:t>
            </a:r>
            <a:r>
              <a:rPr lang="en-IN" b="1" i="1" dirty="0">
                <a:latin typeface="Gill Sans MT (Body)"/>
              </a:rPr>
              <a:t>rows</a:t>
            </a:r>
            <a:r>
              <a:rPr lang="en-IN" dirty="0">
                <a:latin typeface="Gill Sans MT (Body)"/>
              </a:rPr>
              <a:t>.</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76182" y="4848100"/>
            <a:ext cx="8838049" cy="1880316"/>
          </a:xfrm>
          <a:prstGeom prst="rect">
            <a:avLst/>
          </a:prstGeom>
        </p:spPr>
      </p:pic>
    </p:spTree>
    <p:extLst>
      <p:ext uri="{BB962C8B-B14F-4D97-AF65-F5344CB8AC3E}">
        <p14:creationId xmlns:p14="http://schemas.microsoft.com/office/powerpoint/2010/main" val="1639607989"/>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1676182" y="152400"/>
            <a:ext cx="8838049" cy="677108"/>
          </a:xfrm>
          <a:prstGeom prst="rect">
            <a:avLst/>
          </a:prstGeom>
          <a:solidFill>
            <a:schemeClr val="bg1"/>
          </a:solidFill>
        </p:spPr>
        <p:txBody>
          <a:bodyPr wrap="square">
            <a:spAutoFit/>
          </a:bodyPr>
          <a:lstStyle/>
          <a:p>
            <a:r>
              <a:rPr lang="en-IN" sz="1900" dirty="0"/>
              <a:t>If ORDER BY occurs within a subquery and also is applied in the outer query, the outermost ORDER BY takes precedence.</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76182" y="4343400"/>
            <a:ext cx="8838049" cy="1880316"/>
          </a:xfrm>
          <a:prstGeom prst="rect">
            <a:avLst/>
          </a:prstGeom>
        </p:spPr>
      </p:pic>
      <p:sp>
        <p:nvSpPr>
          <p:cNvPr id="8" name="Rectangle 7"/>
          <p:cNvSpPr/>
          <p:nvPr/>
        </p:nvSpPr>
        <p:spPr>
          <a:xfrm>
            <a:off x="1676182" y="873825"/>
            <a:ext cx="5333306" cy="369332"/>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SELECT</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ORDER</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ORDER</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 </a:t>
            </a:r>
            <a:r>
              <a:rPr lang="en-IN" dirty="0">
                <a:solidFill>
                  <a:srgbClr val="0077AA"/>
                </a:solidFill>
                <a:latin typeface="Liberation Mono"/>
              </a:rPr>
              <a:t>DESC</a:t>
            </a:r>
            <a:r>
              <a:rPr lang="en-IN" dirty="0">
                <a:solidFill>
                  <a:srgbClr val="999999"/>
                </a:solidFill>
                <a:latin typeface="Liberation Mono"/>
              </a:rPr>
              <a:t>;</a:t>
            </a:r>
            <a:endParaRPr lang="en-IN" dirty="0"/>
          </a:p>
        </p:txBody>
      </p:sp>
      <p:sp>
        <p:nvSpPr>
          <p:cNvPr id="10" name="Rectangle 9"/>
          <p:cNvSpPr/>
          <p:nvPr/>
        </p:nvSpPr>
        <p:spPr>
          <a:xfrm>
            <a:off x="1676182" y="1371600"/>
            <a:ext cx="8838049" cy="677108"/>
          </a:xfrm>
          <a:prstGeom prst="rect">
            <a:avLst/>
          </a:prstGeom>
          <a:solidFill>
            <a:schemeClr val="bg1"/>
          </a:solidFill>
        </p:spPr>
        <p:txBody>
          <a:bodyPr wrap="square">
            <a:spAutoFit/>
          </a:bodyPr>
          <a:lstStyle/>
          <a:p>
            <a:r>
              <a:rPr lang="en-IN" sz="1900" dirty="0"/>
              <a:t>If LIMIT occurs within a subquery and also is applied in the outer query, the outermost LIMIT takes precedence.</a:t>
            </a:r>
          </a:p>
        </p:txBody>
      </p:sp>
      <p:sp>
        <p:nvSpPr>
          <p:cNvPr id="11" name="Rectangle 10"/>
          <p:cNvSpPr/>
          <p:nvPr/>
        </p:nvSpPr>
        <p:spPr>
          <a:xfrm>
            <a:off x="1676182" y="2121725"/>
            <a:ext cx="3428554" cy="369332"/>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SELECT</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LIMIT</a:t>
            </a:r>
            <a:r>
              <a:rPr lang="en-IN" dirty="0">
                <a:solidFill>
                  <a:srgbClr val="000000"/>
                </a:solidFill>
                <a:latin typeface="Liberation Mono"/>
              </a:rPr>
              <a:t> </a:t>
            </a:r>
            <a:r>
              <a:rPr lang="en-IN" dirty="0">
                <a:solidFill>
                  <a:srgbClr val="990055"/>
                </a:solidFill>
                <a:latin typeface="Liberation Mono"/>
              </a:rPr>
              <a:t>1</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LIMIT</a:t>
            </a:r>
            <a:r>
              <a:rPr lang="en-IN" dirty="0">
                <a:solidFill>
                  <a:srgbClr val="000000"/>
                </a:solidFill>
                <a:latin typeface="Liberation Mono"/>
              </a:rPr>
              <a:t> </a:t>
            </a:r>
            <a:r>
              <a:rPr lang="en-IN" dirty="0">
                <a:solidFill>
                  <a:srgbClr val="990055"/>
                </a:solidFill>
                <a:latin typeface="Liberation Mono"/>
              </a:rPr>
              <a:t>2</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3037437141"/>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Single Row Subqueries</a:t>
            </a:r>
            <a:endParaRPr lang="en-IN" sz="3200" b="1" i="1" dirty="0">
              <a:latin typeface="Arial" pitchFamily="34" charset="0"/>
              <a:cs typeface="Arial" pitchFamily="34" charset="0"/>
            </a:endParaRPr>
          </a:p>
        </p:txBody>
      </p:sp>
      <p:sp>
        <p:nvSpPr>
          <p:cNvPr id="6" name="Rectangle 5"/>
          <p:cNvSpPr/>
          <p:nvPr/>
        </p:nvSpPr>
        <p:spPr>
          <a:xfrm>
            <a:off x="1599992" y="857073"/>
            <a:ext cx="8990430"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single row subquery returns </a:t>
            </a:r>
            <a:r>
              <a:rPr lang="en-IN" sz="2400" b="1" i="1" dirty="0">
                <a:solidFill>
                  <a:srgbClr val="FFC000"/>
                </a:solidFill>
                <a:latin typeface="Arial" panose="020B0604020202020204" pitchFamily="34" charset="0"/>
                <a:cs typeface="Arial" panose="020B0604020202020204" pitchFamily="34" charset="0"/>
              </a:rPr>
              <a:t>zero or one row </a:t>
            </a:r>
            <a:r>
              <a:rPr lang="en-IN" sz="2400" dirty="0">
                <a:latin typeface="Arial" panose="020B0604020202020204" pitchFamily="34" charset="0"/>
                <a:cs typeface="Arial" panose="020B0604020202020204" pitchFamily="34" charset="0"/>
              </a:rPr>
              <a:t>to the outer SQL statement. You can place a subquery in a </a:t>
            </a:r>
            <a:r>
              <a:rPr lang="en-IN" sz="2400" b="1" i="1" dirty="0">
                <a:solidFill>
                  <a:srgbClr val="C41A1A"/>
                </a:solidFill>
                <a:latin typeface="Arial" panose="020B0604020202020204" pitchFamily="34" charset="0"/>
                <a:cs typeface="Arial" panose="020B0604020202020204" pitchFamily="34" charset="0"/>
              </a:rPr>
              <a:t>WHERE</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a </a:t>
            </a:r>
            <a:r>
              <a:rPr lang="en-IN" sz="2400" b="1" i="1" dirty="0">
                <a:solidFill>
                  <a:srgbClr val="C41A1A"/>
                </a:solidFill>
                <a:latin typeface="Arial" panose="020B0604020202020204" pitchFamily="34" charset="0"/>
                <a:cs typeface="Arial" panose="020B0604020202020204" pitchFamily="34" charset="0"/>
              </a:rPr>
              <a:t>HAVING</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or a </a:t>
            </a:r>
            <a:r>
              <a:rPr lang="en-IN" sz="2400" b="1" i="1" dirty="0">
                <a:solidFill>
                  <a:srgbClr val="C41A1A"/>
                </a:solidFill>
                <a:latin typeface="Arial" panose="020B0604020202020204" pitchFamily="34" charset="0"/>
                <a:cs typeface="Arial" panose="020B0604020202020204" pitchFamily="34" charset="0"/>
              </a:rPr>
              <a:t>FROM</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1993" y="2307927"/>
            <a:ext cx="8915602" cy="2706759"/>
            <a:chOff x="128206" y="2307925"/>
            <a:chExt cx="8916763" cy="2706759"/>
          </a:xfrm>
        </p:grpSpPr>
        <p:sp>
          <p:nvSpPr>
            <p:cNvPr id="11" name="TextBox 10"/>
            <p:cNvSpPr txBox="1"/>
            <p:nvPr/>
          </p:nvSpPr>
          <p:spPr>
            <a:xfrm>
              <a:off x="1018163" y="2307925"/>
              <a:ext cx="1750772"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40155"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77475506"/>
      </p:ext>
    </p:extLst>
  </p:cSld>
  <p:clrMapOvr>
    <a:masterClrMapping/>
  </p:clrMapOvr>
  <p:transition/>
</p:sld>
</file>

<file path=ppt/slides/slide2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Multiple Row and Column Subqueries</a:t>
            </a:r>
          </a:p>
        </p:txBody>
      </p:sp>
      <p:sp>
        <p:nvSpPr>
          <p:cNvPr id="5" name="Rectangle 4"/>
          <p:cNvSpPr/>
          <p:nvPr/>
        </p:nvSpPr>
        <p:spPr>
          <a:xfrm>
            <a:off x="1599992" y="857073"/>
            <a:ext cx="8990430"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rgbClr val="C00000"/>
                </a:solidFill>
                <a:latin typeface="Arial" panose="020B0604020202020204" pitchFamily="34" charset="0"/>
                <a:cs typeface="Arial" panose="020B0604020202020204" pitchFamily="34" charset="0"/>
              </a:rPr>
              <a:t>I</a:t>
            </a:r>
            <a:r>
              <a:rPr lang="en-IN" sz="2400" b="1" i="1" dirty="0">
                <a:solidFill>
                  <a:srgbClr val="C41A1A"/>
                </a:solidFill>
                <a:latin typeface="Arial" panose="020B0604020202020204" pitchFamily="34" charset="0"/>
                <a:cs typeface="Arial" panose="020B0604020202020204" pitchFamily="34" charset="0"/>
              </a:rPr>
              <a:t>N</a:t>
            </a:r>
            <a:r>
              <a:rPr lang="en-IN" sz="2400" dirty="0">
                <a:latin typeface="Arial" panose="020B0604020202020204" pitchFamily="34" charset="0"/>
                <a:cs typeface="Arial" panose="020B0604020202020204" pitchFamily="34" charset="0"/>
              </a:rPr>
              <a:t>, </a:t>
            </a:r>
            <a:r>
              <a:rPr lang="en-IN" sz="2400" b="1" i="1" dirty="0">
                <a:solidFill>
                  <a:srgbClr val="C41A1A"/>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rgbClr val="C41A1A"/>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grpSp>
        <p:nvGrpSpPr>
          <p:cNvPr id="2" name="Group 6"/>
          <p:cNvGrpSpPr/>
          <p:nvPr/>
        </p:nvGrpSpPr>
        <p:grpSpPr>
          <a:xfrm>
            <a:off x="1599993" y="2307925"/>
            <a:ext cx="9015731"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750772"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40155"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976689461"/>
      </p:ext>
    </p:extLst>
  </p:cSld>
  <p:clrMapOvr>
    <a:masterClrMapping/>
  </p:clrMapOvr>
  <p:transition/>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a:t>
            </a:r>
            <a:endParaRPr lang="en-IN" sz="3200" b="1" i="1" dirty="0">
              <a:latin typeface="Arial" pitchFamily="34" charset="0"/>
              <a:cs typeface="Arial" pitchFamily="34" charset="0"/>
            </a:endParaRPr>
          </a:p>
        </p:txBody>
      </p:sp>
      <p:sp>
        <p:nvSpPr>
          <p:cNvPr id="6" name="Rectangle 5"/>
          <p:cNvSpPr/>
          <p:nvPr/>
        </p:nvSpPr>
        <p:spPr>
          <a:xfrm>
            <a:off x="1599992" y="8382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subquery is a SELECT statement within another statement.</a:t>
            </a:r>
          </a:p>
        </p:txBody>
      </p:sp>
      <p:sp>
        <p:nvSpPr>
          <p:cNvPr id="7" name="Rectangle 6"/>
          <p:cNvSpPr/>
          <p:nvPr/>
        </p:nvSpPr>
        <p:spPr>
          <a:xfrm>
            <a:off x="1676182" y="1460959"/>
            <a:ext cx="8838049" cy="2585323"/>
          </a:xfrm>
          <a:prstGeom prst="rect">
            <a:avLst/>
          </a:prstGeom>
          <a:solidFill>
            <a:schemeClr val="bg1">
              <a:lumMod val="95000"/>
            </a:schemeClr>
          </a:solidFill>
        </p:spPr>
        <p:txBody>
          <a:bodyPr wrap="square">
            <a:spAutoFit/>
          </a:bodyPr>
          <a:lstStyle/>
          <a:p>
            <a:r>
              <a:rPr lang="en-IN" dirty="0">
                <a:latin typeface="Arial" panose="020B0604020202020204" pitchFamily="34" charset="0"/>
                <a:cs typeface="Arial" panose="020B0604020202020204" pitchFamily="34" charset="0"/>
              </a:rPr>
              <a:t>A subquery may occur in:</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SELECT</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FROM</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WHERE</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i="1" dirty="0">
                <a:solidFill>
                  <a:srgbClr val="00B0F0"/>
                </a:solid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8" name="Rectangle 7"/>
          <p:cNvSpPr/>
          <p:nvPr/>
        </p:nvSpPr>
        <p:spPr>
          <a:xfrm>
            <a:off x="1697951" y="4321314"/>
            <a:ext cx="8816281"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subquery's outer statement can be any one of: </a:t>
            </a:r>
            <a:r>
              <a:rPr lang="en-IN" b="1" i="1" dirty="0">
                <a:solidFill>
                  <a:srgbClr val="C00000"/>
                </a:solidFill>
                <a:latin typeface="Arial" panose="020B0604020202020204" pitchFamily="34" charset="0"/>
                <a:cs typeface="Arial" panose="020B0604020202020204" pitchFamily="34" charset="0"/>
              </a:rPr>
              <a:t>SELECT</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INSERT</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UPDATE</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DELETE</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SET</a:t>
            </a:r>
            <a:r>
              <a:rPr lang="en-IN" sz="2000" b="1" i="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DO</a:t>
            </a:r>
            <a:r>
              <a:rPr lang="en-IN" sz="2000" b="1" i="1"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761255836"/>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INSERT</a:t>
            </a:r>
            <a:endParaRPr lang="en-IN" sz="3200" b="1" i="1" dirty="0">
              <a:latin typeface="Arial" pitchFamily="34" charset="0"/>
              <a:cs typeface="Arial" pitchFamily="34" charset="0"/>
            </a:endParaRPr>
          </a:p>
        </p:txBody>
      </p:sp>
      <p:sp>
        <p:nvSpPr>
          <p:cNvPr id="10" name="Rectangle 9"/>
          <p:cNvSpPr/>
          <p:nvPr/>
        </p:nvSpPr>
        <p:spPr>
          <a:xfrm>
            <a:off x="1676183" y="915649"/>
            <a:ext cx="99725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p>
        </p:txBody>
      </p:sp>
      <p:sp>
        <p:nvSpPr>
          <p:cNvPr id="5" name="Rectangle 3"/>
          <p:cNvSpPr>
            <a:spLocks noChangeArrowheads="1"/>
          </p:cNvSpPr>
          <p:nvPr/>
        </p:nvSpPr>
        <p:spPr bwMode="auto">
          <a:xfrm>
            <a:off x="1672225" y="1422739"/>
            <a:ext cx="8842006" cy="707886"/>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latin typeface="Liberation Mono"/>
              </a:rPr>
              <a:t>INSERT INTO table_name [ (column1 [, column2 ]) ] SELECT [ *|column1 [, column2 ] FROM table1 [, table2 ] [ WHERE VALUE OPERATOR ];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pic>
        <p:nvPicPr>
          <p:cNvPr id="3" name="Picture 2"/>
          <p:cNvPicPr>
            <a:picLocks noChangeAspect="1"/>
          </p:cNvPicPr>
          <p:nvPr/>
        </p:nvPicPr>
        <p:blipFill>
          <a:blip r:embed="rId3"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34304229"/>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UPDATE</a:t>
            </a:r>
            <a:endParaRPr lang="en-IN" sz="3200" b="1" i="1" dirty="0">
              <a:latin typeface="Arial" pitchFamily="34" charset="0"/>
              <a:cs typeface="Arial" pitchFamily="34" charset="0"/>
            </a:endParaRPr>
          </a:p>
        </p:txBody>
      </p:sp>
      <p:sp>
        <p:nvSpPr>
          <p:cNvPr id="10" name="Rectangle 9"/>
          <p:cNvSpPr/>
          <p:nvPr/>
        </p:nvSpPr>
        <p:spPr>
          <a:xfrm>
            <a:off x="1676183" y="914400"/>
            <a:ext cx="99725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p>
        </p:txBody>
      </p:sp>
      <p:sp>
        <p:nvSpPr>
          <p:cNvPr id="3" name="Rectangle 2"/>
          <p:cNvSpPr>
            <a:spLocks noChangeArrowheads="1"/>
          </p:cNvSpPr>
          <p:nvPr/>
        </p:nvSpPr>
        <p:spPr bwMode="auto">
          <a:xfrm>
            <a:off x="1672226" y="1441849"/>
            <a:ext cx="8842006" cy="1015663"/>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sz="2000" dirty="0">
                <a:latin typeface="Liberation Mono"/>
              </a:rPr>
              <a:t>UPDATE table_name SET column_name = new_value [ WHERE OPERATOR [ VALUE ] (SELECT column_name FROM table_name) [ WHERE) ] </a:t>
            </a:r>
          </a:p>
        </p:txBody>
      </p:sp>
    </p:spTree>
    <p:extLst>
      <p:ext uri="{BB962C8B-B14F-4D97-AF65-F5344CB8AC3E}">
        <p14:creationId xmlns:p14="http://schemas.microsoft.com/office/powerpoint/2010/main" val="1705078708"/>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DELETE</a:t>
            </a:r>
            <a:endParaRPr lang="en-IN" sz="3200" b="1" i="1" dirty="0">
              <a:latin typeface="Arial" pitchFamily="34" charset="0"/>
              <a:cs typeface="Arial" pitchFamily="34" charset="0"/>
            </a:endParaRPr>
          </a:p>
        </p:txBody>
      </p:sp>
      <p:sp>
        <p:nvSpPr>
          <p:cNvPr id="10" name="Rectangle 9"/>
          <p:cNvSpPr/>
          <p:nvPr/>
        </p:nvSpPr>
        <p:spPr>
          <a:xfrm>
            <a:off x="1676183" y="873204"/>
            <a:ext cx="99725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p>
        </p:txBody>
      </p:sp>
      <p:sp>
        <p:nvSpPr>
          <p:cNvPr id="11" name="Rectangle 4"/>
          <p:cNvSpPr>
            <a:spLocks noChangeArrowheads="1"/>
          </p:cNvSpPr>
          <p:nvPr/>
        </p:nvSpPr>
        <p:spPr bwMode="auto">
          <a:xfrm>
            <a:off x="1672225" y="1425714"/>
            <a:ext cx="8842006" cy="707886"/>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latin typeface="Liberation Mono"/>
              </a:rPr>
              <a:t>DELETE FROM table_name [ WHERE OPERATOR [ VALUE ] (SELECT column_name FROM table_name) [ WHERE) ] </a:t>
            </a:r>
          </a:p>
        </p:txBody>
      </p:sp>
    </p:spTree>
    <p:extLst>
      <p:ext uri="{BB962C8B-B14F-4D97-AF65-F5344CB8AC3E}">
        <p14:creationId xmlns:p14="http://schemas.microsoft.com/office/powerpoint/2010/main" val="3087056985"/>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Types of Subqueries</a:t>
            </a:r>
            <a:endParaRPr lang="en-IN" sz="3200" b="1" i="1" dirty="0">
              <a:latin typeface="Arial" pitchFamily="34" charset="0"/>
              <a:cs typeface="Arial" pitchFamily="34" charset="0"/>
            </a:endParaRPr>
          </a:p>
        </p:txBody>
      </p:sp>
      <p:sp>
        <p:nvSpPr>
          <p:cNvPr id="9" name="Rectangle 8"/>
          <p:cNvSpPr/>
          <p:nvPr/>
        </p:nvSpPr>
        <p:spPr>
          <a:xfrm>
            <a:off x="1599992" y="811486"/>
            <a:ext cx="8990430" cy="4832092"/>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The Subquery as Scalar Operand</a:t>
            </a:r>
            <a:r>
              <a:rPr lang="en-IN" sz="2200" dirty="0">
                <a:solidFill>
                  <a:srgbClr val="C00000"/>
                </a:solidFill>
                <a:latin typeface="Arial" panose="020B0604020202020204" pitchFamily="34" charset="0"/>
                <a:cs typeface="Arial" panose="020B0604020202020204" pitchFamily="34" charset="0"/>
              </a:rPr>
              <a:t> – SELECT clause</a:t>
            </a: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Comparisons using Subqueries </a:t>
            </a:r>
            <a:r>
              <a:rPr lang="en-IN" sz="2200" dirty="0">
                <a:solidFill>
                  <a:srgbClr val="C00000"/>
                </a:solidFill>
                <a:latin typeface="Arial" panose="020B0604020202020204" pitchFamily="34" charset="0"/>
                <a:cs typeface="Arial" panose="020B0604020202020204" pitchFamily="34" charset="0"/>
              </a:rPr>
              <a:t>– Single row subquery </a:t>
            </a:r>
            <a:r>
              <a:rPr lang="en-IN" sz="2200" dirty="0">
                <a:solidFill>
                  <a:schemeClr val="accent4">
                    <a:lumMod val="75000"/>
                  </a:schemeClr>
                </a:solidFill>
                <a:latin typeface="Arial" panose="020B0604020202020204" pitchFamily="34" charset="0"/>
                <a:cs typeface="Arial" panose="020B0604020202020204" pitchFamily="34" charset="0"/>
              </a:rPr>
              <a:t>(to give in where or in having clause)</a:t>
            </a:r>
          </a:p>
          <a:p>
            <a:pPr marL="285750" indent="-285750">
              <a:buFont typeface="Arial" panose="020B0604020202020204" pitchFamily="34" charset="0"/>
              <a:buChar char="•"/>
            </a:pPr>
            <a:endParaRPr lang="en-IN" sz="22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in the FROM Clause </a:t>
            </a:r>
            <a:r>
              <a:rPr lang="en-IN" sz="2200" dirty="0">
                <a:solidFill>
                  <a:srgbClr val="C00000"/>
                </a:solidFill>
                <a:latin typeface="Arial" panose="020B0604020202020204" pitchFamily="34" charset="0"/>
                <a:cs typeface="Arial" panose="020B0604020202020204" pitchFamily="34" charset="0"/>
              </a:rPr>
              <a:t>– Inline Views / </a:t>
            </a: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with ALL, ANY, IN, or SOME </a:t>
            </a:r>
            <a:r>
              <a:rPr lang="en-IN" sz="2200" dirty="0">
                <a:solidFill>
                  <a:srgbClr val="C00000"/>
                </a:solidFill>
                <a:latin typeface="Arial" panose="020B0604020202020204" pitchFamily="34" charset="0"/>
                <a:cs typeface="Arial" panose="020B0604020202020204" pitchFamily="34" charset="0"/>
              </a:rPr>
              <a:t>– Multiple row subquery </a:t>
            </a:r>
            <a:r>
              <a:rPr lang="en-IN" sz="2200" dirty="0">
                <a:solidFill>
                  <a:schemeClr val="accent4">
                    <a:lumMod val="75000"/>
                  </a:schemeClr>
                </a:solidFill>
                <a:latin typeface="Arial" panose="020B0604020202020204" pitchFamily="34" charset="0"/>
                <a:cs typeface="Arial" panose="020B0604020202020204" pitchFamily="34" charset="0"/>
              </a:rPr>
              <a:t>(to give in where clause or having clause)</a:t>
            </a:r>
          </a:p>
          <a:p>
            <a:pPr marL="285750" indent="-285750">
              <a:buFont typeface="Arial" panose="020B0604020202020204" pitchFamily="34" charset="0"/>
              <a:buChar char="•"/>
            </a:pPr>
            <a:endParaRPr lang="en-IN" sz="22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Row Subqueries</a:t>
            </a:r>
          </a:p>
          <a:p>
            <a:pPr marL="285750" indent="-285750">
              <a:buFont typeface="Arial" panose="020B0604020202020204" pitchFamily="34" charset="0"/>
              <a:buChar char="•"/>
            </a:pPr>
            <a:r>
              <a:rPr lang="en-IN" sz="2200" dirty="0">
                <a:solidFill>
                  <a:schemeClr val="bg1"/>
                </a:solidFill>
                <a:latin typeface="Arial" panose="020B0604020202020204" pitchFamily="34" charset="0"/>
                <a:cs typeface="Arial" panose="020B0604020202020204" pitchFamily="34" charset="0"/>
              </a:rPr>
              <a:t>orrelated Subqueries</a:t>
            </a:r>
          </a:p>
        </p:txBody>
      </p:sp>
    </p:spTree>
    <p:extLst>
      <p:ext uri="{BB962C8B-B14F-4D97-AF65-F5344CB8AC3E}">
        <p14:creationId xmlns:p14="http://schemas.microsoft.com/office/powerpoint/2010/main" val="1719217087"/>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711247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STRING</a:t>
            </a:r>
          </a:p>
        </p:txBody>
      </p:sp>
      <p:graphicFrame>
        <p:nvGraphicFramePr>
          <p:cNvPr id="2" name="Table 1"/>
          <p:cNvGraphicFramePr>
            <a:graphicFrameLocks noGrp="1"/>
          </p:cNvGraphicFramePr>
          <p:nvPr>
            <p:extLst>
              <p:ext uri="{D42A27DB-BD31-4B8C-83A1-F6EECF244321}">
                <p14:modId xmlns:p14="http://schemas.microsoft.com/office/powerpoint/2010/main" val="1970709989"/>
              </p:ext>
            </p:extLst>
          </p:nvPr>
        </p:nvGraphicFramePr>
        <p:xfrm>
          <a:off x="406573" y="764704"/>
          <a:ext cx="11449271" cy="354076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 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bl>
          </a:graphicData>
        </a:graphic>
      </p:graphicFrame>
      <p:sp>
        <p:nvSpPr>
          <p:cNvPr id="3" name="Rectangle 2"/>
          <p:cNvSpPr/>
          <p:nvPr/>
        </p:nvSpPr>
        <p:spPr>
          <a:xfrm>
            <a:off x="478582" y="4581128"/>
            <a:ext cx="11233248"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78582" y="5792490"/>
            <a:ext cx="8990430" cy="923330"/>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1302273438"/>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Subquery as Scalar Operand</a:t>
            </a:r>
          </a:p>
        </p:txBody>
      </p:sp>
      <p:sp>
        <p:nvSpPr>
          <p:cNvPr id="5" name="Rectangle 4"/>
          <p:cNvSpPr/>
          <p:nvPr/>
        </p:nvSpPr>
        <p:spPr>
          <a:xfrm>
            <a:off x="1599992" y="838200"/>
            <a:ext cx="8990430" cy="2308324"/>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scalar subquery is a subquery that returns </a:t>
            </a:r>
            <a:r>
              <a:rPr lang="en-IN" sz="2400"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 scalar subquery is a simple operand, and you can use it almost anywhere a single column value is legal.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If the subquery returns 0 rows then the value of scalar subquery expression is </a:t>
            </a:r>
            <a:r>
              <a:rPr lang="en-IN" sz="2000" b="1" dirty="0">
                <a:solidFill>
                  <a:srgbClr val="0089A4"/>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2000" dirty="0">
                <a:latin typeface="Arial" panose="020B0604020202020204" pitchFamily="34" charset="0"/>
                <a:cs typeface="Arial" panose="020B0604020202020204" pitchFamily="34" charset="0"/>
              </a:rPr>
              <a:t>if the subquery returns more than one row then MySQL returns an </a:t>
            </a:r>
            <a:r>
              <a:rPr lang="en-IN" sz="2000" b="1" dirty="0">
                <a:solidFill>
                  <a:srgbClr val="0089A4"/>
                </a:solidFill>
                <a:latin typeface="Arial" panose="020B0604020202020204" pitchFamily="34" charset="0"/>
                <a:cs typeface="Arial" panose="020B0604020202020204" pitchFamily="34" charset="0"/>
              </a:rPr>
              <a:t>ERROR</a:t>
            </a:r>
            <a:r>
              <a:rPr lang="en-IN" sz="2000" dirty="0">
                <a:latin typeface="Arial" panose="020B0604020202020204" pitchFamily="34" charset="0"/>
                <a:cs typeface="Arial" panose="020B0604020202020204" pitchFamily="34" charset="0"/>
              </a:rPr>
              <a:t>.</a:t>
            </a:r>
          </a:p>
        </p:txBody>
      </p:sp>
      <p:sp>
        <p:nvSpPr>
          <p:cNvPr id="2" name="Rectangle 1"/>
          <p:cNvSpPr/>
          <p:nvPr/>
        </p:nvSpPr>
        <p:spPr>
          <a:xfrm>
            <a:off x="1599992" y="3352800"/>
            <a:ext cx="8990430" cy="2862322"/>
          </a:xfrm>
          <a:prstGeom prst="rect">
            <a:avLst/>
          </a:prstGeom>
        </p:spPr>
        <p:txBody>
          <a:bodyPr wrap="square">
            <a:spAutoFit/>
          </a:bodyPr>
          <a:lstStyle/>
          <a:p>
            <a:pPr marL="342900" indent="-342900">
              <a:lnSpc>
                <a:spcPct val="150000"/>
              </a:lnSpc>
              <a:buFont typeface="+mj-lt"/>
              <a:buAutoNum type="arabicPeriod"/>
            </a:pPr>
            <a:r>
              <a:rPr lang="en-IN" sz="2000" dirty="0">
                <a:solidFill>
                  <a:srgbClr val="FF0000"/>
                </a:solidFill>
                <a:latin typeface="Arial" panose="020B0604020202020204" pitchFamily="34" charset="0"/>
                <a:cs typeface="Arial" panose="020B0604020202020204" pitchFamily="34" charset="0"/>
              </a:rPr>
              <a:t>SELECT (SELECT 1, 2) ; </a:t>
            </a:r>
            <a:r>
              <a:rPr lang="en-IN" sz="2000" dirty="0">
                <a:solidFill>
                  <a:srgbClr val="92D050"/>
                </a:solidFill>
                <a:latin typeface="Arial" panose="020B0604020202020204" pitchFamily="34" charset="0"/>
                <a:cs typeface="Arial" panose="020B0604020202020204" pitchFamily="34" charset="0"/>
              </a:rPr>
              <a:t>// error</a:t>
            </a:r>
          </a:p>
          <a:p>
            <a:pPr marL="342900" indent="-342900">
              <a:lnSpc>
                <a:spcPct val="150000"/>
              </a:lnSpc>
              <a:buFont typeface="+mj-lt"/>
              <a:buAutoNum type="arabicPeriod"/>
            </a:pPr>
            <a:r>
              <a:rPr lang="en-IN" sz="2000" dirty="0">
                <a:solidFill>
                  <a:srgbClr val="FF0000"/>
                </a:solidFill>
                <a:latin typeface="Arial" panose="020B0604020202020204" pitchFamily="34" charset="0"/>
                <a:cs typeface="Arial" panose="020B0604020202020204" pitchFamily="34" charset="0"/>
              </a:rPr>
              <a:t>SELECT (SELECT ename, sal FROM EMP);</a:t>
            </a:r>
            <a:r>
              <a:rPr lang="en-IN" sz="2000" dirty="0">
                <a:latin typeface="Arial" panose="020B0604020202020204" pitchFamily="34" charset="0"/>
                <a:cs typeface="Arial" panose="020B0604020202020204" pitchFamily="34" charset="0"/>
              </a:rPr>
              <a:t> </a:t>
            </a:r>
            <a:r>
              <a:rPr lang="en-IN" sz="2000" dirty="0">
                <a:solidFill>
                  <a:srgbClr val="92D050"/>
                </a:solidFill>
                <a:latin typeface="Arial" panose="020B0604020202020204" pitchFamily="34" charset="0"/>
                <a:cs typeface="Arial" panose="020B0604020202020204" pitchFamily="34" charset="0"/>
              </a:rPr>
              <a:t>// error</a:t>
            </a:r>
            <a:endParaRPr lang="en-IN" sz="2000" dirty="0">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IN" sz="2000" dirty="0">
                <a:solidFill>
                  <a:srgbClr val="FF0000"/>
                </a:solidFill>
                <a:latin typeface="Arial" panose="020B0604020202020204" pitchFamily="34" charset="0"/>
                <a:cs typeface="Arial" panose="020B0604020202020204" pitchFamily="34" charset="0"/>
              </a:rPr>
              <a:t>SELECT (SELECT * FROM EMP);</a:t>
            </a:r>
            <a:r>
              <a:rPr lang="en-IN" sz="2000" dirty="0">
                <a:latin typeface="Arial" panose="020B0604020202020204" pitchFamily="34" charset="0"/>
                <a:cs typeface="Arial" panose="020B0604020202020204" pitchFamily="34" charset="0"/>
              </a:rPr>
              <a:t> </a:t>
            </a:r>
            <a:r>
              <a:rPr lang="en-IN" sz="2000" dirty="0">
                <a:solidFill>
                  <a:srgbClr val="92D050"/>
                </a:solidFill>
                <a:latin typeface="Arial" panose="020B0604020202020204" pitchFamily="34" charset="0"/>
                <a:cs typeface="Arial" panose="020B0604020202020204" pitchFamily="34" charset="0"/>
              </a:rPr>
              <a:t>// error</a:t>
            </a:r>
          </a:p>
          <a:p>
            <a:pPr marL="342900" indent="-342900">
              <a:lnSpc>
                <a:spcPct val="150000"/>
              </a:lnSpc>
              <a:buFont typeface="+mj-lt"/>
              <a:buAutoNum type="arabicPeriod"/>
            </a:pP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NULL + 1</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a:p>
            <a:pPr marL="342900" indent="-342900">
              <a:lnSpc>
                <a:spcPct val="150000"/>
              </a:lnSpc>
              <a:buFont typeface="+mj-lt"/>
              <a:buAutoNum type="arabicPeriod"/>
            </a:pP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ENAME, </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DNAME </a:t>
            </a:r>
            <a:r>
              <a:rPr lang="en-IN"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solidFill>
                  <a:srgbClr val="FFC000"/>
                </a:solidFill>
                <a:latin typeface="Arial" panose="020B0604020202020204" pitchFamily="34" charset="0"/>
                <a:ea typeface="Times New Roman" panose="02020603050405020304" pitchFamily="18" charset="0"/>
              </a:rPr>
              <a:t>DEPT</a:t>
            </a:r>
            <a:r>
              <a:rPr lang="en-IN" sz="2000" dirty="0">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ea typeface="Times New Roman" panose="02020603050405020304" pitchFamily="18" charset="0"/>
              </a:rPr>
              <a:t>WHERE</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FFC000"/>
                </a:solidFill>
                <a:latin typeface="Arial" panose="020B0604020202020204" pitchFamily="34" charset="0"/>
                <a:ea typeface="Times New Roman" panose="02020603050405020304" pitchFamily="18" charset="0"/>
              </a:rPr>
              <a:t>EMP</a:t>
            </a:r>
            <a:r>
              <a:rPr lang="en-IN" sz="2000" dirty="0">
                <a:solidFill>
                  <a:srgbClr val="DD4A68"/>
                </a:solidFill>
                <a:latin typeface="Arial" panose="020B0604020202020204" pitchFamily="34" charset="0"/>
                <a:ea typeface="Times New Roman" panose="02020603050405020304" pitchFamily="18" charset="0"/>
              </a:rPr>
              <a:t>.</a:t>
            </a:r>
            <a:r>
              <a:rPr lang="en-IN" sz="2000" dirty="0">
                <a:latin typeface="Arial" panose="020B0604020202020204" pitchFamily="34" charset="0"/>
                <a:ea typeface="Times New Roman" panose="02020603050405020304" pitchFamily="18" charset="0"/>
              </a:rPr>
              <a:t>DEPTNO</a:t>
            </a:r>
            <a:r>
              <a:rPr lang="en-IN" sz="2000" dirty="0">
                <a:solidFill>
                  <a:srgbClr val="DD4A68"/>
                </a:solidFill>
                <a:latin typeface="Arial" panose="020B0604020202020204" pitchFamily="34" charset="0"/>
                <a:ea typeface="Times New Roman" panose="02020603050405020304" pitchFamily="18" charset="0"/>
              </a:rPr>
              <a:t> = </a:t>
            </a:r>
            <a:r>
              <a:rPr lang="en-IN" sz="2000" dirty="0">
                <a:solidFill>
                  <a:srgbClr val="FFC000"/>
                </a:solidFill>
                <a:latin typeface="Arial" panose="020B0604020202020204" pitchFamily="34" charset="0"/>
                <a:ea typeface="Times New Roman" panose="02020603050405020304" pitchFamily="18" charset="0"/>
              </a:rPr>
              <a:t>DEPT</a:t>
            </a:r>
            <a:r>
              <a:rPr lang="en-IN" sz="2000" dirty="0">
                <a:solidFill>
                  <a:srgbClr val="DD4A68"/>
                </a:solidFill>
                <a:latin typeface="Arial" panose="020B0604020202020204" pitchFamily="34" charset="0"/>
                <a:ea typeface="Times New Roman" panose="02020603050405020304" pitchFamily="18" charset="0"/>
              </a:rPr>
              <a:t>.</a:t>
            </a:r>
            <a:r>
              <a:rPr lang="en-IN" sz="2000" dirty="0">
                <a:latin typeface="Arial" panose="020B0604020202020204" pitchFamily="34" charset="0"/>
                <a:ea typeface="Times New Roman" panose="02020603050405020304" pitchFamily="18" charset="0"/>
              </a:rPr>
              <a:t>DEPTNO</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R1 </a:t>
            </a:r>
            <a:r>
              <a:rPr lang="en-IN"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solidFill>
                  <a:srgbClr val="FFC000"/>
                </a:solidFill>
                <a:latin typeface="Arial" panose="020B0604020202020204" pitchFamily="34" charset="0"/>
                <a:ea typeface="Times New Roman" panose="02020603050405020304" pitchFamily="18" charset="0"/>
              </a:rPr>
              <a:t>EMP</a:t>
            </a:r>
            <a:r>
              <a:rPr lang="en-IN" sz="2000"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4240804930"/>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Subquery as Scalar Operand</a:t>
            </a:r>
          </a:p>
        </p:txBody>
      </p:sp>
      <p:sp>
        <p:nvSpPr>
          <p:cNvPr id="2" name="Rectangle 1"/>
          <p:cNvSpPr/>
          <p:nvPr/>
        </p:nvSpPr>
        <p:spPr>
          <a:xfrm>
            <a:off x="1599992" y="762002"/>
            <a:ext cx="8990430" cy="1323439"/>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STDPRICE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"STANDARD PRICE",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MINPRICE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AS "MINIMUM PRICE";</a:t>
            </a:r>
          </a:p>
        </p:txBody>
      </p:sp>
      <p:pic>
        <p:nvPicPr>
          <p:cNvPr id="6" name="Picture 5"/>
          <p:cNvPicPr>
            <a:picLocks noChangeAspect="1"/>
          </p:cNvPicPr>
          <p:nvPr/>
        </p:nvPicPr>
        <p:blipFill>
          <a:blip r:embed="rId2" cstate="print"/>
          <a:stretch>
            <a:fillRect/>
          </a:stretch>
        </p:blipFill>
        <p:spPr>
          <a:xfrm>
            <a:off x="1752372" y="2333592"/>
            <a:ext cx="5638066" cy="943008"/>
          </a:xfrm>
          <a:prstGeom prst="rect">
            <a:avLst/>
          </a:prstGeom>
        </p:spPr>
      </p:pic>
      <p:sp>
        <p:nvSpPr>
          <p:cNvPr id="7" name="Rectangle 6"/>
          <p:cNvSpPr/>
          <p:nvPr/>
        </p:nvSpPr>
        <p:spPr>
          <a:xfrm>
            <a:off x="1599992" y="3629563"/>
            <a:ext cx="8990430" cy="1323439"/>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STDPRICE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MINPRICE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AS "PRICE DIFFERENCE";</a:t>
            </a:r>
          </a:p>
        </p:txBody>
      </p:sp>
      <p:pic>
        <p:nvPicPr>
          <p:cNvPr id="8" name="Picture 7"/>
          <p:cNvPicPr>
            <a:picLocks noChangeAspect="1"/>
          </p:cNvPicPr>
          <p:nvPr/>
        </p:nvPicPr>
        <p:blipFill>
          <a:blip r:embed="rId3" cstate="print"/>
          <a:stretch>
            <a:fillRect/>
          </a:stretch>
        </p:blipFill>
        <p:spPr>
          <a:xfrm>
            <a:off x="1752373" y="5241267"/>
            <a:ext cx="4419026" cy="854735"/>
          </a:xfrm>
          <a:prstGeom prst="rect">
            <a:avLst/>
          </a:prstGeom>
        </p:spPr>
      </p:pic>
    </p:spTree>
    <p:extLst>
      <p:ext uri="{BB962C8B-B14F-4D97-AF65-F5344CB8AC3E}">
        <p14:creationId xmlns:p14="http://schemas.microsoft.com/office/powerpoint/2010/main" val="2119213119"/>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423151025"/>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Comparisons using Subqueries</a:t>
            </a:r>
          </a:p>
        </p:txBody>
      </p:sp>
      <p:sp>
        <p:nvSpPr>
          <p:cNvPr id="5" name="Rectangle 4"/>
          <p:cNvSpPr/>
          <p:nvPr/>
        </p:nvSpPr>
        <p:spPr>
          <a:xfrm>
            <a:off x="1599992" y="685800"/>
            <a:ext cx="8990430" cy="1292662"/>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subquery can be used before or after any of the comparison operators. 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The value can be the result of an </a:t>
            </a:r>
            <a:r>
              <a:rPr lang="en-IN" b="1" dirty="0">
                <a:latin typeface="Arial" panose="020B0604020202020204" pitchFamily="34" charset="0"/>
                <a:cs typeface="Arial" panose="020B0604020202020204" pitchFamily="34" charset="0"/>
              </a:rPr>
              <a:t>arithmetic expression or a column function</a:t>
            </a:r>
            <a:r>
              <a:rPr lang="en-IN" dirty="0">
                <a:latin typeface="Arial" panose="020B0604020202020204" pitchFamily="34" charset="0"/>
                <a:cs typeface="Arial" panose="020B0604020202020204" pitchFamily="34" charset="0"/>
              </a:rPr>
              <a:t>. SQL then compares the value with the value on the other side of the comparison operator.</a:t>
            </a:r>
          </a:p>
        </p:txBody>
      </p:sp>
      <p:sp>
        <p:nvSpPr>
          <p:cNvPr id="2" name="Rectangle 1"/>
          <p:cNvSpPr/>
          <p:nvPr/>
        </p:nvSpPr>
        <p:spPr>
          <a:xfrm>
            <a:off x="1599992" y="1981200"/>
            <a:ext cx="8990430" cy="1292662"/>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cs typeface="Arial" panose="020B0604020202020204" pitchFamily="34" charset="0"/>
              </a:rPr>
              <a:t>SELECT * FROM EMP where deptno = (SELECT deptno FROM DEPT where deptno in (10, 20));</a:t>
            </a:r>
          </a:p>
          <a:p>
            <a:pPr>
              <a:lnSpc>
                <a:spcPct val="150000"/>
              </a:lnSpc>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DEPTNO</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5 + 5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SAL</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MAX</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SAL</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EMP</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p:txBody>
      </p:sp>
      <p:graphicFrame>
        <p:nvGraphicFramePr>
          <p:cNvPr id="6" name="Table 5"/>
          <p:cNvGraphicFramePr>
            <a:graphicFrameLocks noGrp="1"/>
          </p:cNvGraphicFramePr>
          <p:nvPr>
            <p:extLst>
              <p:ext uri="{D42A27DB-BD31-4B8C-83A1-F6EECF244321}">
                <p14:modId xmlns:p14="http://schemas.microsoft.com/office/powerpoint/2010/main" val="3843385344"/>
              </p:ext>
            </p:extLst>
          </p:nvPr>
        </p:nvGraphicFramePr>
        <p:xfrm>
          <a:off x="1676182" y="3276600"/>
          <a:ext cx="8838050" cy="2966720"/>
        </p:xfrm>
        <a:graphic>
          <a:graphicData uri="http://schemas.openxmlformats.org/drawingml/2006/table">
            <a:tbl>
              <a:tblPr firstRow="1" bandRow="1">
                <a:tableStyleId>{7E9639D4-E3E2-4D34-9284-5A2195B3D0D7}</a:tableStyleId>
              </a:tblPr>
              <a:tblGrid>
                <a:gridCol w="1676182">
                  <a:extLst>
                    <a:ext uri="{9D8B030D-6E8A-4147-A177-3AD203B41FA5}">
                      <a16:colId xmlns:a16="http://schemas.microsoft.com/office/drawing/2014/main" val="20000"/>
                    </a:ext>
                  </a:extLst>
                </a:gridCol>
                <a:gridCol w="716186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chemeClr val="tx1"/>
                          </a:solidFill>
                          <a:latin typeface="Arial" panose="020B0604020202020204" pitchFamily="34" charset="0"/>
                          <a:ea typeface="+mn-ea"/>
                          <a:cs typeface="Arial" panose="020B0604020202020204" pitchFamily="34" charset="0"/>
                        </a:rPr>
                        <a:t>Comparison Functions and Operators</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Equal operator</a:t>
                      </a: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operator</a:t>
                      </a: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or equal operator</a:t>
                      </a: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operator</a:t>
                      </a: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or equal operator</a:t>
                      </a: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 &lt;&gt;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Not equal operator</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NULL-safe equal to operator</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237043370"/>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Comparisons using Subqueries</a:t>
            </a:r>
          </a:p>
        </p:txBody>
      </p:sp>
      <p:sp>
        <p:nvSpPr>
          <p:cNvPr id="3" name="Rectangle 2"/>
          <p:cNvSpPr/>
          <p:nvPr/>
        </p:nvSpPr>
        <p:spPr>
          <a:xfrm>
            <a:off x="1523802" y="2895602"/>
            <a:ext cx="9142810"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A.ACTORID, A.NAME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a:t>
            </a:r>
            <a:r>
              <a:rPr lang="en-US" dirty="0">
                <a:solidFill>
                  <a:srgbClr val="FE1212"/>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 ACTOR_MOVIE</a:t>
            </a:r>
            <a:r>
              <a:rPr lang="en-US" dirty="0">
                <a:solidFill>
                  <a:srgbClr val="FE1212"/>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AM</a:t>
            </a:r>
            <a:r>
              <a:rPr lang="en-US" dirty="0">
                <a:solidFill>
                  <a:srgbClr val="FE1212"/>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WHERE</a:t>
            </a:r>
            <a:r>
              <a:rPr lang="en-US" dirty="0">
                <a:latin typeface="Arial" panose="020B0604020202020204" pitchFamily="34" charset="0"/>
                <a:cs typeface="Arial" panose="020B0604020202020204" pitchFamily="34" charset="0"/>
              </a:rPr>
              <a:t> A.ACTORID = AM.ACTORID </a:t>
            </a:r>
            <a:r>
              <a:rPr lang="en-US" dirty="0">
                <a:solidFill>
                  <a:srgbClr val="0077AA"/>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AM.ACTORID </a:t>
            </a:r>
            <a:r>
              <a:rPr lang="en-US" dirty="0">
                <a:solidFill>
                  <a:srgbClr val="0077AA"/>
                </a:solidFill>
                <a:latin typeface="Arial" panose="020B0604020202020204" pitchFamily="34" charset="0"/>
                <a:ea typeface="Times New Roman" panose="02020603050405020304" pitchFamily="18" charset="0"/>
              </a:rPr>
              <a:t>HAVING</a:t>
            </a:r>
            <a:r>
              <a:rPr lang="en-US" dirty="0">
                <a:latin typeface="Arial" panose="020B0604020202020204" pitchFamily="34" charset="0"/>
                <a:cs typeface="Arial" panose="020B0604020202020204" pitchFamily="34" charset="0"/>
              </a:rPr>
              <a:t> COUNT(*) =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MAX(R1)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COUNT(*) 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ACTOR_MOVIE </a:t>
            </a:r>
            <a:r>
              <a:rPr lang="en-US" dirty="0">
                <a:solidFill>
                  <a:srgbClr val="0077AA"/>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1676183" y="4284071"/>
            <a:ext cx="4132851" cy="1811931"/>
          </a:xfrm>
          <a:prstGeom prst="rect">
            <a:avLst/>
          </a:prstGeom>
        </p:spPr>
      </p:pic>
      <p:grpSp>
        <p:nvGrpSpPr>
          <p:cNvPr id="2" name="Group 15"/>
          <p:cNvGrpSpPr/>
          <p:nvPr/>
        </p:nvGrpSpPr>
        <p:grpSpPr>
          <a:xfrm>
            <a:off x="6933297" y="675937"/>
            <a:ext cx="1676182"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5" name="Group 14"/>
          <p:cNvGrpSpPr/>
          <p:nvPr/>
        </p:nvGrpSpPr>
        <p:grpSpPr>
          <a:xfrm>
            <a:off x="8838049" y="675937"/>
            <a:ext cx="1676182"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6" name="Group 16"/>
          <p:cNvGrpSpPr/>
          <p:nvPr/>
        </p:nvGrpSpPr>
        <p:grpSpPr>
          <a:xfrm>
            <a:off x="7790188" y="1716860"/>
            <a:ext cx="1828562"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600" y="732657"/>
            <a:ext cx="4561816"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2226653300"/>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1759989589"/>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in the FROM Clause</a:t>
            </a:r>
          </a:p>
        </p:txBody>
      </p:sp>
      <p:sp>
        <p:nvSpPr>
          <p:cNvPr id="5" name="Rectangle 4"/>
          <p:cNvSpPr/>
          <p:nvPr/>
        </p:nvSpPr>
        <p:spPr>
          <a:xfrm>
            <a:off x="1599992" y="7736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Subqueries work in a SELECT statement's FROM clause.</a:t>
            </a:r>
          </a:p>
        </p:txBody>
      </p:sp>
      <p:sp>
        <p:nvSpPr>
          <p:cNvPr id="2" name="Rectangle 1"/>
          <p:cNvSpPr/>
          <p:nvPr/>
        </p:nvSpPr>
        <p:spPr>
          <a:xfrm>
            <a:off x="1599992" y="2362202"/>
            <a:ext cx="8990430" cy="2954655"/>
          </a:xfrm>
          <a:prstGeom prst="rect">
            <a:avLst/>
          </a:prstGeom>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SET @x :=0;</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@x := @x + 1 as R1, </a:t>
            </a:r>
            <a:r>
              <a:rPr lang="en-IN" dirty="0">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E </a:t>
            </a:r>
          </a:p>
          <a:p>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 R1 = 5;</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@cnt := @cnt + 1 R1, mod(@cnt,2) R2, EMP.*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@cnt:=0) 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E1</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 R2 = 0;</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MIN</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R1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R1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GROUP BY </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MAX</a:t>
            </a:r>
            <a:r>
              <a:rPr lang="en-US" dirty="0">
                <a:latin typeface="Arial" panose="020B0604020202020204" pitchFamily="34" charset="0"/>
                <a:cs typeface="Arial" panose="020B0604020202020204" pitchFamily="34" charset="0"/>
              </a:rPr>
              <a:t>(R1)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latin typeface="Arial" panose="020B0604020202020204" pitchFamily="34" charset="0"/>
                <a:cs typeface="Arial" panose="020B0604020202020204" pitchFamily="34" charset="0"/>
              </a:rPr>
              <a:t>(*) 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ACTOR_MOVIE </a:t>
            </a:r>
            <a:r>
              <a:rPr lang="en-US" dirty="0">
                <a:solidFill>
                  <a:srgbClr val="DD4A68"/>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ACTORID) M</a:t>
            </a:r>
            <a:endParaRPr lang="en-IN" dirty="0">
              <a:latin typeface="Arial" panose="020B0604020202020204" pitchFamily="34" charset="0"/>
              <a:cs typeface="Arial" panose="020B0604020202020204" pitchFamily="34" charset="0"/>
            </a:endParaRPr>
          </a:p>
        </p:txBody>
      </p:sp>
      <p:sp>
        <p:nvSpPr>
          <p:cNvPr id="3" name="Rectangle 1"/>
          <p:cNvSpPr>
            <a:spLocks noChangeArrowheads="1"/>
          </p:cNvSpPr>
          <p:nvPr/>
        </p:nvSpPr>
        <p:spPr bwMode="auto">
          <a:xfrm>
            <a:off x="1523803" y="13182"/>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6" name="Rectangle 5"/>
          <p:cNvSpPr/>
          <p:nvPr/>
        </p:nvSpPr>
        <p:spPr>
          <a:xfrm>
            <a:off x="1599992" y="1219200"/>
            <a:ext cx="8990430"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rPr>
              <a:t>SELECT ... FROM (subquery) [AS] name ... </a:t>
            </a:r>
          </a:p>
        </p:txBody>
      </p:sp>
      <p:sp>
        <p:nvSpPr>
          <p:cNvPr id="7" name="Rectangle 6"/>
          <p:cNvSpPr/>
          <p:nvPr/>
        </p:nvSpPr>
        <p:spPr>
          <a:xfrm>
            <a:off x="1632643" y="1676402"/>
            <a:ext cx="8881588"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Every table in a FROM clause must have a name, therefore the [AS] name clause is mandatory.</a:t>
            </a:r>
          </a:p>
        </p:txBody>
      </p:sp>
      <p:pic>
        <p:nvPicPr>
          <p:cNvPr id="8" name="Picture 7"/>
          <p:cNvPicPr>
            <a:picLocks noChangeAspect="1"/>
          </p:cNvPicPr>
          <p:nvPr/>
        </p:nvPicPr>
        <p:blipFill>
          <a:blip r:embed="rId2" cstate="print"/>
          <a:stretch>
            <a:fillRect/>
          </a:stretch>
        </p:blipFill>
        <p:spPr>
          <a:xfrm>
            <a:off x="1904752" y="5353110"/>
            <a:ext cx="2003483" cy="895290"/>
          </a:xfrm>
          <a:prstGeom prst="rect">
            <a:avLst/>
          </a:prstGeom>
        </p:spPr>
      </p:pic>
    </p:spTree>
    <p:extLst>
      <p:ext uri="{BB962C8B-B14F-4D97-AF65-F5344CB8AC3E}">
        <p14:creationId xmlns:p14="http://schemas.microsoft.com/office/powerpoint/2010/main" val="2633211977"/>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88880" y="147937"/>
            <a:ext cx="8825351"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 ANY.</a:t>
            </a:r>
          </a:p>
        </p:txBody>
      </p:sp>
      <p:sp>
        <p:nvSpPr>
          <p:cNvPr id="5" name="Rectangle 4"/>
          <p:cNvSpPr/>
          <p:nvPr/>
        </p:nvSpPr>
        <p:spPr>
          <a:xfrm>
            <a:off x="1676182" y="762002"/>
            <a:ext cx="8838049"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spTree>
    <p:extLst>
      <p:ext uri="{BB962C8B-B14F-4D97-AF65-F5344CB8AC3E}">
        <p14:creationId xmlns:p14="http://schemas.microsoft.com/office/powerpoint/2010/main" val="223331271"/>
      </p:ext>
    </p:extLst>
  </p:cSld>
  <p:clrMapOvr>
    <a:masterClrMapping/>
  </p:clrMapOvr>
  <p:transition/>
</p:sld>
</file>

<file path=ppt/slides/slide2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IN,  ALL, ANY, or SOME</a:t>
            </a:r>
          </a:p>
        </p:txBody>
      </p:sp>
      <p:sp>
        <p:nvSpPr>
          <p:cNvPr id="3" name="Rectangle 2"/>
          <p:cNvSpPr/>
          <p:nvPr/>
        </p:nvSpPr>
        <p:spPr>
          <a:xfrm>
            <a:off x="1632645" y="728008"/>
            <a:ext cx="8881587"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p:txBody>
      </p:sp>
      <p:sp>
        <p:nvSpPr>
          <p:cNvPr id="7" name="Rectangle 6"/>
          <p:cNvSpPr/>
          <p:nvPr/>
        </p:nvSpPr>
        <p:spPr>
          <a:xfrm>
            <a:off x="1632644" y="2743200"/>
            <a:ext cx="8881587" cy="923330"/>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p:txBody>
      </p:sp>
      <p:sp>
        <p:nvSpPr>
          <p:cNvPr id="9" name="Rectangle 8"/>
          <p:cNvSpPr/>
          <p:nvPr/>
        </p:nvSpPr>
        <p:spPr>
          <a:xfrm>
            <a:off x="1656392" y="4433671"/>
            <a:ext cx="8881587" cy="646331"/>
          </a:xfrm>
          <a:prstGeom prst="rect">
            <a:avLst/>
          </a:prstGeom>
          <a:solidFill>
            <a:schemeClr val="bg1"/>
          </a:solidFill>
        </p:spPr>
        <p:txBody>
          <a:bodyPr wrap="square">
            <a:spAutoFit/>
          </a:bodyPr>
          <a:lstStyle/>
          <a:p>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not synonyms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
        <p:nvSpPr>
          <p:cNvPr id="10" name="Rectangle 9"/>
          <p:cNvSpPr/>
          <p:nvPr/>
        </p:nvSpPr>
        <p:spPr>
          <a:xfrm>
            <a:off x="7619010" y="757696"/>
            <a:ext cx="2895220" cy="707886"/>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11" name="Rectangle 10"/>
          <p:cNvSpPr/>
          <p:nvPr/>
        </p:nvSpPr>
        <p:spPr>
          <a:xfrm>
            <a:off x="1632642" y="3722471"/>
            <a:ext cx="8881586" cy="646331"/>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p:txBody>
      </p:sp>
      <p:sp>
        <p:nvSpPr>
          <p:cNvPr id="5" name="Rectangle 4"/>
          <p:cNvSpPr/>
          <p:nvPr/>
        </p:nvSpPr>
        <p:spPr>
          <a:xfrm>
            <a:off x="1676182" y="5257800"/>
            <a:ext cx="8861795"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latin typeface="Arial" panose="020B0604020202020204" pitchFamily="34" charset="0"/>
                <a:cs typeface="Arial" panose="020B0604020202020204" pitchFamily="34" charset="0"/>
              </a:rPr>
              <a:t> (5+5, 10+10)</a:t>
            </a:r>
          </a:p>
        </p:txBody>
      </p:sp>
      <p:sp>
        <p:nvSpPr>
          <p:cNvPr id="12" name="Rectangle 11"/>
          <p:cNvSpPr/>
          <p:nvPr/>
        </p:nvSpPr>
        <p:spPr>
          <a:xfrm>
            <a:off x="1676183" y="5772090"/>
            <a:ext cx="8838045"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latin typeface="Arial" panose="020B0604020202020204" pitchFamily="34" charset="0"/>
                <a:cs typeface="Arial" panose="020B0604020202020204" pitchFamily="34" charset="0"/>
              </a:rPr>
              <a:t> (10, 20) </a:t>
            </a:r>
            <a:r>
              <a:rPr lang="en-IN" sz="2000" dirty="0">
                <a:solidFill>
                  <a:srgbClr val="92D050"/>
                </a:solidFill>
                <a:latin typeface="Arial" panose="020B0604020202020204" pitchFamily="34" charset="0"/>
                <a:cs typeface="Arial" panose="020B0604020202020204" pitchFamily="34" charset="0"/>
              </a:rPr>
              <a:t>//error</a:t>
            </a:r>
          </a:p>
        </p:txBody>
      </p:sp>
      <p:cxnSp>
        <p:nvCxnSpPr>
          <p:cNvPr id="8" name="Elbow Connector 7"/>
          <p:cNvCxnSpPr/>
          <p:nvPr/>
        </p:nvCxnSpPr>
        <p:spPr>
          <a:xfrm rot="10800000" flipV="1">
            <a:off x="8533289" y="4954476"/>
            <a:ext cx="863888"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4040400"/>
      </p:ext>
    </p:extLst>
  </p:cSld>
  <p:clrMapOvr>
    <a:masterClrMapping/>
  </p:clrMapOvr>
  <p:transition/>
</p:sld>
</file>

<file path=ppt/slides/slide2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3802" y="727801"/>
            <a:ext cx="9142810" cy="2308324"/>
          </a:xfrm>
          <a:prstGeom prst="rect">
            <a:avLst/>
          </a:prstGeom>
          <a:noFill/>
        </p:spPr>
        <p:txBody>
          <a:bodyPr wrap="square">
            <a:spAutoFit/>
          </a:bodyPr>
          <a:lstStyle/>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sz="1600"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28975" y="3124200"/>
            <a:ext cx="4366232" cy="286753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68491" y="3124199"/>
            <a:ext cx="4436328" cy="2869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1201709"/>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NUMERIC</a:t>
            </a:r>
          </a:p>
        </p:txBody>
      </p:sp>
      <p:graphicFrame>
        <p:nvGraphicFramePr>
          <p:cNvPr id="2" name="Table 1"/>
          <p:cNvGraphicFramePr>
            <a:graphicFrameLocks noGrp="1"/>
          </p:cNvGraphicFramePr>
          <p:nvPr>
            <p:extLst>
              <p:ext uri="{D42A27DB-BD31-4B8C-83A1-F6EECF244321}">
                <p14:modId xmlns:p14="http://schemas.microsoft.com/office/powerpoint/2010/main" val="3742856346"/>
              </p:ext>
            </p:extLst>
          </p:nvPr>
        </p:nvGraphicFramePr>
        <p:xfrm>
          <a:off x="406574"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8"/>
                  </a:ext>
                </a:extLst>
              </a:tr>
            </a:tbl>
          </a:graphicData>
        </a:graphic>
      </p:graphicFrame>
      <p:sp>
        <p:nvSpPr>
          <p:cNvPr id="3" name="Rectangle 2"/>
          <p:cNvSpPr/>
          <p:nvPr/>
        </p:nvSpPr>
        <p:spPr>
          <a:xfrm>
            <a:off x="410985" y="4917509"/>
            <a:ext cx="11444861" cy="400110"/>
          </a:xfrm>
          <a:prstGeom prst="rect">
            <a:avLst/>
          </a:prstGeom>
          <a:solidFill>
            <a:schemeClr val="bg2"/>
          </a:solidFill>
        </p:spPr>
        <p:txBody>
          <a:bodyPr wrap="square">
            <a:spAutoFit/>
          </a:bodyPr>
          <a:lstStyle/>
          <a:p>
            <a:r>
              <a:rPr lang="en-IN" sz="2000" dirty="0">
                <a:solidFill>
                  <a:srgbClr val="0070C0"/>
                </a:solidFill>
                <a:latin typeface="Segoe UI Light" panose="020B0502040204020203" pitchFamily="34" charset="0"/>
                <a:cs typeface="Segoe UI Light" panose="020B0502040204020203" pitchFamily="34" charset="0"/>
              </a:rPr>
              <a:t> For: float(M,D), double(M,D) or decimal(M,D), M must be &gt;= D</a:t>
            </a:r>
          </a:p>
        </p:txBody>
      </p:sp>
      <p:sp>
        <p:nvSpPr>
          <p:cNvPr id="6" name="TextBox 5"/>
          <p:cNvSpPr txBox="1"/>
          <p:nvPr/>
        </p:nvSpPr>
        <p:spPr>
          <a:xfrm>
            <a:off x="1591036" y="148570"/>
            <a:ext cx="4019177" cy="400110"/>
          </a:xfrm>
          <a:prstGeom prst="rect">
            <a:avLst/>
          </a:prstGeom>
          <a:noFill/>
        </p:spPr>
        <p:txBody>
          <a:bodyPr wrap="none" rtlCol="0">
            <a:spAutoFit/>
          </a:bodyPr>
          <a:lstStyle/>
          <a:p>
            <a:r>
              <a:rPr lang="en-IN" sz="2000" b="1" dirty="0">
                <a:solidFill>
                  <a:srgbClr val="D9DD21"/>
                </a:solidFill>
              </a:rPr>
              <a:t>UNSIGNED</a:t>
            </a:r>
            <a:r>
              <a:rPr lang="en-IN" sz="2000" dirty="0">
                <a:solidFill>
                  <a:srgbClr val="D9DD21"/>
                </a:solidFill>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6574" y="5589240"/>
            <a:ext cx="11449272" cy="646331"/>
          </a:xfrm>
          <a:prstGeom prst="rect">
            <a:avLst/>
          </a:prstGeom>
        </p:spPr>
        <p:txBody>
          <a:bodyPr wrap="square">
            <a:spAutoFit/>
          </a:bodyPr>
          <a:lstStyle/>
          <a:p>
            <a:r>
              <a:rPr lang="en-IN" dirty="0">
                <a:solidFill>
                  <a:schemeClr val="accent5">
                    <a:lumMod val="50000"/>
                  </a:schemeClr>
                </a:solidFill>
              </a:rPr>
              <a:t>Here, </a:t>
            </a:r>
            <a:r>
              <a:rPr lang="en-IN" b="1" dirty="0">
                <a:solidFill>
                  <a:schemeClr val="accent5">
                    <a:lumMod val="50000"/>
                  </a:schemeClr>
                </a:solidFill>
              </a:rPr>
              <a:t>(M,D)</a:t>
            </a:r>
            <a:r>
              <a:rPr lang="en-IN" dirty="0">
                <a:solidFill>
                  <a:schemeClr val="accent5">
                    <a:lumMod val="50000"/>
                  </a:schemeClr>
                </a:solidFill>
              </a:rPr>
              <a:t> means than values can be stored with up to </a:t>
            </a:r>
            <a:r>
              <a:rPr lang="en-IN" b="1" i="1" dirty="0">
                <a:solidFill>
                  <a:schemeClr val="accent5">
                    <a:lumMod val="50000"/>
                  </a:schemeClr>
                </a:solidFill>
              </a:rPr>
              <a:t>M</a:t>
            </a:r>
            <a:r>
              <a:rPr lang="en-IN" dirty="0">
                <a:solidFill>
                  <a:schemeClr val="accent5">
                    <a:lumMod val="50000"/>
                  </a:schemeClr>
                </a:solidFill>
              </a:rPr>
              <a:t> digits in total, of which </a:t>
            </a:r>
            <a:r>
              <a:rPr lang="en-IN" b="1" i="1" dirty="0">
                <a:solidFill>
                  <a:schemeClr val="accent5">
                    <a:lumMod val="50000"/>
                  </a:schemeClr>
                </a:solidFill>
              </a:rPr>
              <a:t>D</a:t>
            </a:r>
            <a:r>
              <a:rPr lang="en-IN" dirty="0">
                <a:solidFill>
                  <a:schemeClr val="accent5">
                    <a:lumMod val="50000"/>
                  </a:schemeClr>
                </a:solidFill>
              </a:rPr>
              <a:t> digits may be after the decimal point.</a:t>
            </a:r>
          </a:p>
        </p:txBody>
      </p:sp>
    </p:spTree>
    <p:extLst>
      <p:ext uri="{BB962C8B-B14F-4D97-AF65-F5344CB8AC3E}">
        <p14:creationId xmlns:p14="http://schemas.microsoft.com/office/powerpoint/2010/main" val="2592491060"/>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539250" y="722055"/>
            <a:ext cx="9142810" cy="2308324"/>
          </a:xfrm>
          <a:prstGeom prst="rect">
            <a:avLst/>
          </a:prstGeom>
          <a:noFill/>
        </p:spPr>
        <p:txBody>
          <a:bodyPr wrap="square">
            <a:spAutoFit/>
          </a:bodyPr>
          <a:lstStyle/>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737" y="7939"/>
            <a:ext cx="30476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117" y="160339"/>
            <a:ext cx="30476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40327" y="3275802"/>
            <a:ext cx="4528778" cy="253194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81353" y="3275800"/>
            <a:ext cx="4438222" cy="25825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8436337"/>
      </p:ext>
    </p:extLst>
  </p:cSld>
  <p:clrMapOvr>
    <a:masterClrMapping/>
  </p:clrMapOvr>
  <p:transition/>
</p:sld>
</file>

<file path=ppt/slides/slide2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all</a:t>
            </a:r>
          </a:p>
        </p:txBody>
      </p:sp>
      <p:grpSp>
        <p:nvGrpSpPr>
          <p:cNvPr id="2" name="Group 5"/>
          <p:cNvGrpSpPr/>
          <p:nvPr/>
        </p:nvGrpSpPr>
        <p:grpSpPr>
          <a:xfrm>
            <a:off x="1596579" y="1143000"/>
            <a:ext cx="8934276" cy="1559760"/>
            <a:chOff x="152400" y="4634526"/>
            <a:chExt cx="893543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31431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90441076"/>
      </p:ext>
    </p:extLst>
  </p:cSld>
  <p:clrMapOvr>
    <a:masterClrMapping/>
  </p:clrMapOvr>
  <p:transition/>
</p:sld>
</file>

<file path=ppt/slides/slide2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IN,  ALL, ANY, or SOME</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1599992" y="1813681"/>
            <a:ext cx="8990430" cy="3139321"/>
          </a:xfrm>
          <a:prstGeom prst="rect">
            <a:avLst/>
          </a:prstGeom>
        </p:spPr>
        <p:txBody>
          <a:bodyPr wrap="square">
            <a:spAutoFit/>
          </a:bodyPr>
          <a:lstStyle/>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DEPTNO</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10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20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&gt;ALL</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&gt;ANY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&gt;SOME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942434834"/>
      </p:ext>
    </p:extLst>
  </p:cSld>
  <p:clrMapOvr>
    <a:masterClrMapping/>
  </p:clrMapOvr>
  <p:transition/>
</p:sld>
</file>

<file path=ppt/slides/slide2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2455600991"/>
      </p:ext>
    </p:extLst>
  </p:cSld>
  <p:clrMapOvr>
    <a:masterClrMapping/>
  </p:clrMapOvr>
  <p:transition/>
</p:sld>
</file>

<file path=ppt/slides/slide2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Row Subqueries</a:t>
            </a: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1599992" y="1981200"/>
            <a:ext cx="8990430" cy="1477328"/>
          </a:xfrm>
          <a:prstGeom prst="rect">
            <a:avLst/>
          </a:prstGeom>
        </p:spPr>
        <p:txBody>
          <a:bodyPr wrap="square">
            <a:spAutoFit/>
          </a:bodyPr>
          <a:lstStyle/>
          <a:p>
            <a:pPr marL="342900" indent="-342900">
              <a:buFont typeface="+mj-lt"/>
              <a:buAutoNum type="arabicPeriod"/>
            </a:pPr>
            <a:r>
              <a:rPr lang="en-IN" dirty="0">
                <a:solidFill>
                  <a:srgbClr val="FF0000"/>
                </a:solidFill>
                <a:latin typeface="Arial" panose="020B0604020202020204" pitchFamily="34" charset="0"/>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b="1" dirty="0">
                <a:solidFill>
                  <a:srgbClr val="E0D612"/>
                </a:solidFill>
                <a:latin typeface="Arial" panose="020B0604020202020204" pitchFamily="34" charset="0"/>
                <a:cs typeface="Arial" panose="020B0604020202020204" pitchFamily="34" charset="0"/>
              </a:rPr>
              <a:t>ROW</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1</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1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10</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166884335"/>
      </p:ext>
    </p:extLst>
  </p:cSld>
  <p:clrMapOvr>
    <a:masterClrMapping/>
  </p:clrMapOvr>
  <p:transition/>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Tree>
    <p:extLst>
      <p:ext uri="{BB962C8B-B14F-4D97-AF65-F5344CB8AC3E}">
        <p14:creationId xmlns:p14="http://schemas.microsoft.com/office/powerpoint/2010/main" val="2980692963"/>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EXISTS or NOT EXISTS</a:t>
            </a: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1599992" y="2027873"/>
            <a:ext cx="8990430" cy="3139321"/>
          </a:xfrm>
          <a:prstGeom prst="rect">
            <a:avLst/>
          </a:prstGeom>
        </p:spPr>
        <p:txBody>
          <a:bodyPr wrap="square">
            <a:spAutoFit/>
          </a:bodyPr>
          <a:lstStyle/>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EMP.DEPTNO</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DEPT.DEPTNO</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b="1"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EMP.DEPTNO</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DEPT.DEPTNO</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b="1"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E.MGR</a:t>
            </a:r>
            <a:r>
              <a:rPr lang="en-US" dirty="0">
                <a:solidFill>
                  <a:srgbClr val="DD4A68"/>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M.EMPNO</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p>
          <a:p>
            <a:pPr marL="342900" indent="-342900">
              <a:buFont typeface="+mj-lt"/>
              <a:buAutoNum type="arabicPeriod"/>
            </a:pPr>
            <a:endParaRPr lang="en-US"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b="1"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E.MGR</a:t>
            </a:r>
            <a:r>
              <a:rPr lang="en-US" dirty="0">
                <a:solidFill>
                  <a:srgbClr val="DD4A68"/>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M.EMPNO</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34590048"/>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2540625294"/>
      </p:ext>
    </p:extLst>
  </p:cSld>
  <p:clrMapOvr>
    <a:masterClrMapping/>
  </p:clrMapOvr>
  <p:transition spd="slow"/>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Correlated Subqueries</a:t>
            </a: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1599992" y="1841403"/>
            <a:ext cx="8990430" cy="3949799"/>
          </a:xfrm>
          <a:prstGeom prst="rect">
            <a:avLst/>
          </a:prstGeom>
        </p:spPr>
        <p:txBody>
          <a:bodyPr wrap="square">
            <a:spAutoFit/>
          </a:bodyPr>
          <a:lstStyle/>
          <a:p>
            <a:r>
              <a:rPr lang="en-IN" sz="1600" dirty="0">
                <a:latin typeface="Arial" panose="020B0604020202020204" pitchFamily="34" charset="0"/>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&gt;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AVG</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ORDER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a:latin typeface="Arial" panose="020B0604020202020204" pitchFamily="34" charset="0"/>
                <a:cs typeface="Arial" panose="020B0604020202020204" pitchFamily="34" charset="0"/>
              </a:rPr>
              <a:t> DEPTNO;</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ENAME, SAL, JOB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&gt;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AVG</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EMP.JOB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JOB, </a:t>
            </a:r>
            <a:r>
              <a:rPr lang="en-IN" sz="1600" dirty="0">
                <a:solidFill>
                  <a:srgbClr val="C74C49"/>
                </a:solidFill>
                <a:latin typeface="Arial" panose="020B0604020202020204" pitchFamily="34" charset="0"/>
                <a:cs typeface="Arial" panose="020B0604020202020204" pitchFamily="34" charset="0"/>
              </a:rPr>
              <a:t>MAX</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&lt;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MAX</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GROUP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a:latin typeface="Arial" panose="020B0604020202020204" pitchFamily="34" charset="0"/>
                <a:cs typeface="Arial" panose="020B0604020202020204" pitchFamily="34" charset="0"/>
              </a:rPr>
              <a:t> E.JOB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GROUP BY JOB;</a:t>
            </a:r>
          </a:p>
          <a:p>
            <a:pPr marL="285750" indent="-285750">
              <a:buFont typeface="Arial" panose="020B0604020202020204" pitchFamily="34" charset="0"/>
              <a:buChar char="•"/>
            </a:pPr>
            <a:endParaRPr lang="en-IN" sz="1600" baseline="30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DISTINCTROW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DEPT.DEPTNO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(Intersect)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DISTINCTROW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US" sz="1600" b="1" dirty="0">
                <a:solidFill>
                  <a:srgbClr val="E0D612"/>
                </a:solidFill>
                <a:latin typeface="Arial" panose="020B0604020202020204" pitchFamily="34" charset="0"/>
                <a:cs typeface="Arial" panose="020B0604020202020204" pitchFamily="34" charset="0"/>
              </a:rPr>
              <a:t>NOT</a:t>
            </a:r>
            <a:r>
              <a:rPr lang="en-US" sz="1600" b="1"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DEPT.DEPTNO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757446517"/>
      </p:ext>
    </p:extLst>
  </p:cSld>
  <p:clrMapOvr>
    <a:masterClrMapping/>
  </p:clrMapOvr>
  <p:transition spd="slow"/>
</p:sld>
</file>

<file path=ppt/slides/slide28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23900063"/>
      </p:ext>
    </p:extLst>
  </p:cSld>
  <p:clrMapOvr>
    <a:overrideClrMapping bg1="lt1" tx1="dk1" bg2="lt2" tx2="dk2" accent1="accent1" accent2="accent2" accent3="accent3" accent4="accent4" accent5="accent5" accent6="accent6" hlink="hlink" folHlink="folHlink"/>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DATE and TIME</a:t>
            </a:r>
          </a:p>
        </p:txBody>
      </p:sp>
      <p:graphicFrame>
        <p:nvGraphicFramePr>
          <p:cNvPr id="2" name="Table 1"/>
          <p:cNvGraphicFramePr>
            <a:graphicFrameLocks noGrp="1"/>
          </p:cNvGraphicFramePr>
          <p:nvPr>
            <p:extLst>
              <p:ext uri="{D42A27DB-BD31-4B8C-83A1-F6EECF244321}">
                <p14:modId xmlns:p14="http://schemas.microsoft.com/office/powerpoint/2010/main" val="3892273249"/>
              </p:ext>
            </p:extLst>
          </p:nvPr>
        </p:nvGraphicFramePr>
        <p:xfrm>
          <a:off x="1165984"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199412113"/>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Commit and Rollback</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182" y="1524000"/>
            <a:ext cx="8838049"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1599992" y="4286073"/>
            <a:ext cx="899043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START TRANSACTION READ ONLY;</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INSERT DEPT values (60, 'HRD', 'Pune' );</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COMMIT</a:t>
            </a:r>
          </a:p>
        </p:txBody>
      </p:sp>
      <p:sp>
        <p:nvSpPr>
          <p:cNvPr id="6" name="Rectangle 5"/>
          <p:cNvSpPr/>
          <p:nvPr/>
        </p:nvSpPr>
        <p:spPr>
          <a:xfrm>
            <a:off x="1599992" y="3581402"/>
            <a:ext cx="8990430" cy="646331"/>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809082341"/>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Commit and Rollback</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182" y="1524002"/>
            <a:ext cx="8838049"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1599992" y="3581402"/>
            <a:ext cx="8990430" cy="124649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BEGIN WORK</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INSERT</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(60, 'HRD', 'Pune' );</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COMMIT WORK</a:t>
            </a:r>
          </a:p>
        </p:txBody>
      </p:sp>
      <p:sp>
        <p:nvSpPr>
          <p:cNvPr id="6" name="Rectangle 5"/>
          <p:cNvSpPr/>
          <p:nvPr/>
        </p:nvSpPr>
        <p:spPr>
          <a:xfrm>
            <a:off x="1599992" y="2873516"/>
            <a:ext cx="8990430" cy="646331"/>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9" name="Rectangle 8"/>
          <p:cNvSpPr/>
          <p:nvPr/>
        </p:nvSpPr>
        <p:spPr>
          <a:xfrm>
            <a:off x="1676182" y="5029200"/>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SET autocommit = {0 | 1}    0 - </a:t>
            </a:r>
            <a:r>
              <a:rPr lang="en-US" dirty="0">
                <a:solidFill>
                  <a:srgbClr val="298AE5"/>
                </a:solidFill>
                <a:latin typeface="Arial" panose="020B0604020202020204" pitchFamily="34" charset="0"/>
                <a:cs typeface="Arial" panose="020B0604020202020204" pitchFamily="34" charset="0"/>
              </a:rPr>
              <a:t>disable; 1 - enable</a:t>
            </a:r>
          </a:p>
        </p:txBody>
      </p:sp>
      <p:sp>
        <p:nvSpPr>
          <p:cNvPr id="10" name="Rectangle 9"/>
          <p:cNvSpPr/>
          <p:nvPr/>
        </p:nvSpPr>
        <p:spPr>
          <a:xfrm>
            <a:off x="1676183" y="5599837"/>
            <a:ext cx="2916893" cy="369332"/>
          </a:xfrm>
          <a:prstGeom prst="rect">
            <a:avLst/>
          </a:prstGeom>
        </p:spPr>
        <p:txBody>
          <a:bodyPr wrap="non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dirty="0"/>
              <a:t> </a:t>
            </a:r>
            <a:r>
              <a:rPr lang="en-IN" sz="1600" dirty="0">
                <a:solidFill>
                  <a:srgbClr val="DD4A68"/>
                </a:solidFill>
                <a:latin typeface="Arial" panose="020B0604020202020204" pitchFamily="34" charset="0"/>
                <a:ea typeface="Times New Roman" panose="02020603050405020304" pitchFamily="18" charset="0"/>
              </a:rPr>
              <a:t>@@AUTOCOMMIT;</a:t>
            </a:r>
          </a:p>
        </p:txBody>
      </p:sp>
    </p:spTree>
    <p:extLst>
      <p:ext uri="{BB962C8B-B14F-4D97-AF65-F5344CB8AC3E}">
        <p14:creationId xmlns:p14="http://schemas.microsoft.com/office/powerpoint/2010/main" val="3006689646"/>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Theory session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23900063"/>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372" y="2304002"/>
            <a:ext cx="8685669"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Tree>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4" name="Rectangle 1"/>
          <p:cNvSpPr>
            <a:spLocks noChangeArrowheads="1"/>
          </p:cNvSpPr>
          <p:nvPr/>
        </p:nvSpPr>
        <p:spPr bwMode="auto">
          <a:xfrm>
            <a:off x="1752372" y="2294949"/>
            <a:ext cx="8761859"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1828562" y="762002"/>
            <a:ext cx="8685669"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28562" y="3124200"/>
            <a:ext cx="8533289"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1752372" y="2133602"/>
            <a:ext cx="8685669"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Arial" pitchFamily="34" charset="0"/>
                <a:ea typeface="MS Mincho" pitchFamily="49" charset="-128"/>
                <a:cs typeface="Arial" pitchFamily="34" charset="0"/>
              </a:rPr>
              <a:t>e.g.</a:t>
            </a:r>
            <a:r>
              <a:rPr lang="en-US" sz="2400" dirty="0">
                <a:latin typeface="Arial" pitchFamily="34" charset="0"/>
                <a:ea typeface="MS Mincho" pitchFamily="49" charset="-128"/>
                <a:cs typeface="Arial" pitchFamily="34" charset="0"/>
              </a:rPr>
              <a:t>, in a school database, </a:t>
            </a:r>
            <a:r>
              <a:rPr lang="en-US" sz="2400" b="1" dirty="0">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courses </a:t>
            </a:r>
            <a:r>
              <a:rPr lang="en-US" sz="2400" dirty="0">
                <a:latin typeface="Arial" pitchFamily="34" charset="0"/>
                <a:ea typeface="MS Mincho" pitchFamily="49" charset="-128"/>
                <a:cs typeface="Arial" pitchFamily="34" charset="0"/>
              </a:rPr>
              <a:t>can be considered as </a:t>
            </a:r>
            <a:r>
              <a:rPr lang="en-US" sz="2400" b="1" dirty="0">
                <a:latin typeface="Arial" pitchFamily="34" charset="0"/>
                <a:ea typeface="MS Mincho" pitchFamily="49" charset="-128"/>
                <a:cs typeface="Arial" pitchFamily="34" charset="0"/>
              </a:rPr>
              <a:t>entities</a:t>
            </a:r>
            <a:r>
              <a:rPr lang="en-US" sz="2400" dirty="0">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1752372" y="4825427"/>
            <a:ext cx="8685669"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1752372" y="762002"/>
            <a:ext cx="8685669" cy="954107"/>
          </a:xfrm>
          <a:prstGeom prst="rect">
            <a:avLst/>
          </a:prstGeom>
        </p:spPr>
        <p:txBody>
          <a:bodyPr wrap="square">
            <a:spAutoFit/>
          </a:bodyPr>
          <a:lstStyle/>
          <a:p>
            <a:r>
              <a:rPr lang="en-US" sz="2400" dirty="0">
                <a:latin typeface="Arial" pitchFamily="34" charset="0"/>
                <a:cs typeface="Arial" pitchFamily="34" charset="0"/>
              </a:rPr>
              <a:t>In relation to a database , an entity is a </a:t>
            </a:r>
            <a:r>
              <a:rPr lang="en-US" sz="2800" b="1" dirty="0">
                <a:solidFill>
                  <a:srgbClr val="C00000"/>
                </a:solidFill>
                <a:latin typeface="Arial" pitchFamily="34" charset="0"/>
                <a:cs typeface="Arial" pitchFamily="34" charset="0"/>
              </a:rPr>
              <a:t>person</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place</a:t>
            </a:r>
            <a:r>
              <a:rPr lang="en-US" sz="2800" b="1" dirty="0">
                <a:latin typeface="Arial" pitchFamily="34" charset="0"/>
                <a:cs typeface="Arial" pitchFamily="34" charset="0"/>
              </a:rPr>
              <a:t>, </a:t>
            </a:r>
            <a:r>
              <a:rPr lang="en-US" sz="2400" dirty="0">
                <a:latin typeface="Arial" pitchFamily="34" charset="0"/>
                <a:cs typeface="Arial" pitchFamily="34" charset="0"/>
              </a:rPr>
              <a:t>or</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thing</a:t>
            </a:r>
            <a:r>
              <a:rPr lang="en-US" sz="2400" dirty="0">
                <a:solidFill>
                  <a:srgbClr val="C00000"/>
                </a:solidFill>
                <a:latin typeface="Arial" pitchFamily="34" charset="0"/>
                <a:cs typeface="Arial" pitchFamily="34" charset="0"/>
              </a:rPr>
              <a:t> </a:t>
            </a:r>
            <a:r>
              <a:rPr lang="en-US" sz="2400" dirty="0">
                <a:latin typeface="Arial" pitchFamily="34" charset="0"/>
                <a:cs typeface="Arial" pitchFamily="34" charset="0"/>
              </a:rPr>
              <a:t>about which data can be stored.</a:t>
            </a:r>
          </a:p>
        </p:txBody>
      </p:sp>
      <p:sp>
        <p:nvSpPr>
          <p:cNvPr id="7" name="Rectangle 6"/>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Entity</a:t>
            </a:r>
          </a:p>
        </p:txBody>
      </p:sp>
      <p:sp>
        <p:nvSpPr>
          <p:cNvPr id="4" name="Rectangle 3"/>
          <p:cNvSpPr/>
          <p:nvPr/>
        </p:nvSpPr>
        <p:spPr>
          <a:xfrm>
            <a:off x="1752373" y="3429002"/>
            <a:ext cx="8685669" cy="830997"/>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spTree>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18"/>
          <p:cNvGrpSpPr/>
          <p:nvPr/>
        </p:nvGrpSpPr>
        <p:grpSpPr>
          <a:xfrm>
            <a:off x="7085677" y="2895600"/>
            <a:ext cx="3380924" cy="3290658"/>
            <a:chOff x="5564023" y="2715357"/>
            <a:chExt cx="3758576"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8841"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60327"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599992" y="228602"/>
            <a:ext cx="8990430" cy="1538883"/>
          </a:xfrm>
          <a:prstGeom prst="rect">
            <a:avLst/>
          </a:prstGeom>
        </p:spPr>
        <p:txBody>
          <a:bodyPr wrap="square">
            <a:spAutoFit/>
          </a:bodyPr>
          <a:lstStyle/>
          <a:p>
            <a:pPr algn="just"/>
            <a:r>
              <a:rPr lang="en-IN" dirty="0">
                <a:solidFill>
                  <a:schemeClr val="accent6">
                    <a:lumMod val="75000"/>
                  </a:schemeClr>
                </a:solidFill>
                <a:latin typeface="Arial" panose="020B0604020202020204" pitchFamily="34" charset="0"/>
                <a:cs typeface="Arial" panose="020B0604020202020204" pitchFamily="34" charset="0"/>
              </a:rPr>
              <a:t>When you are designing attributes for your entities, you will sometimes find that an attribute does not have a value for every instance of the entity. For example, you might want an attribute for a person's middle name, but you can't require a value because some people have no middle name</a:t>
            </a:r>
            <a:r>
              <a:rPr lang="en-IN" i="1" dirty="0">
                <a:solidFill>
                  <a:srgbClr val="D9DD21"/>
                </a:solidFill>
                <a:latin typeface="Arial" panose="020B0604020202020204" pitchFamily="34" charset="0"/>
                <a:cs typeface="Arial" panose="020B0604020202020204" pitchFamily="34" charset="0"/>
              </a:rPr>
              <a:t>. </a:t>
            </a:r>
            <a:r>
              <a:rPr lang="en-IN" sz="2000" i="1" dirty="0">
                <a:solidFill>
                  <a:srgbClr val="D9DD21"/>
                </a:solidFill>
                <a:latin typeface="Arial" panose="020B0604020202020204" pitchFamily="34" charset="0"/>
                <a:cs typeface="Arial" panose="020B0604020202020204" pitchFamily="34" charset="0"/>
              </a:rPr>
              <a:t>For these occasions, you can define the attribute so that it can contain null values.</a:t>
            </a:r>
            <a:endParaRPr lang="en-IN" i="1" dirty="0">
              <a:solidFill>
                <a:srgbClr val="D9DD21"/>
              </a:solidFill>
              <a:latin typeface="Arial" panose="020B0604020202020204" pitchFamily="34" charset="0"/>
              <a:cs typeface="Arial" panose="020B0604020202020204" pitchFamily="34" charset="0"/>
            </a:endParaRPr>
          </a:p>
        </p:txBody>
      </p:sp>
      <p:sp>
        <p:nvSpPr>
          <p:cNvPr id="5" name="Rectangle 4"/>
          <p:cNvSpPr/>
          <p:nvPr/>
        </p:nvSpPr>
        <p:spPr>
          <a:xfrm>
            <a:off x="1599992" y="3544431"/>
            <a:ext cx="5561876" cy="2123658"/>
          </a:xfrm>
          <a:prstGeom prst="rect">
            <a:avLst/>
          </a:prstGeom>
        </p:spPr>
        <p:txBody>
          <a:bodyPr wrap="square">
            <a:spAutoFit/>
          </a:bodyPr>
          <a:lstStyle/>
          <a:p>
            <a:pPr algn="just"/>
            <a:r>
              <a:rPr lang="en-IN" dirty="0">
                <a:solidFill>
                  <a:schemeClr val="accent6">
                    <a:lumMod val="75000"/>
                  </a:schemeClr>
                </a:solidFill>
                <a:latin typeface="Arial" panose="020B0604020202020204" pitchFamily="34" charset="0"/>
                <a:cs typeface="Arial" panose="020B0604020202020204" pitchFamily="34" charset="0"/>
              </a:rPr>
              <a:t>In some cases, you might not want a specific attribute to contain a null value, but you don't want to require that the user or program always provide a value. In this case, a default value might be appropriate. </a:t>
            </a:r>
            <a:r>
              <a:rPr lang="en-IN" sz="2000" i="1" dirty="0">
                <a:solidFill>
                  <a:srgbClr val="D9DD21"/>
                </a:solidFill>
                <a:latin typeface="Arial" panose="020B0604020202020204" pitchFamily="34" charset="0"/>
                <a:cs typeface="Arial" panose="020B0604020202020204" pitchFamily="34" charset="0"/>
              </a:rPr>
              <a:t>A default value is a value that applies to an attribute if no other valid value is available.</a:t>
            </a:r>
          </a:p>
        </p:txBody>
      </p:sp>
    </p:spTree>
    <p:extLst>
      <p:ext uri="{BB962C8B-B14F-4D97-AF65-F5344CB8AC3E}">
        <p14:creationId xmlns:p14="http://schemas.microsoft.com/office/powerpoint/2010/main" val="2234012022"/>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76182" y="953871"/>
            <a:ext cx="8838049"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sp>
        <p:nvSpPr>
          <p:cNvPr id="8" name="Rectangle 7"/>
          <p:cNvSpPr/>
          <p:nvPr/>
        </p:nvSpPr>
        <p:spPr>
          <a:xfrm>
            <a:off x="1676182" y="1676402"/>
            <a:ext cx="8838049" cy="1015663"/>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t>
            </a:r>
            <a:r>
              <a:rPr lang="en-IN" sz="2000">
                <a:solidFill>
                  <a:srgbClr val="222426"/>
                </a:solidFill>
                <a:latin typeface="Arial" panose="020B0604020202020204" pitchFamily="34" charset="0"/>
                <a:cs typeface="Arial" panose="020B0604020202020204" pitchFamily="34" charset="0"/>
              </a:rPr>
              <a:t>as </a:t>
            </a:r>
            <a:r>
              <a:rPr lang="en-IN" sz="2000" b="1">
                <a:solidFill>
                  <a:srgbClr val="C00000"/>
                </a:solidFill>
                <a:latin typeface="Arial" panose="020B0604020202020204" pitchFamily="34" charset="0"/>
                <a:cs typeface="Arial" panose="020B0604020202020204" pitchFamily="34" charset="0"/>
              </a:rPr>
              <a:t>ATTRIBUTES / FIELDS</a:t>
            </a:r>
            <a:r>
              <a:rPr lang="en-IN" sz="200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385775350"/>
              </p:ext>
            </p:extLst>
          </p:nvPr>
        </p:nvGraphicFramePr>
        <p:xfrm>
          <a:off x="2209515" y="3860800"/>
          <a:ext cx="7161867" cy="2006600"/>
        </p:xfrm>
        <a:graphic>
          <a:graphicData uri="http://schemas.openxmlformats.org/drawingml/2006/table">
            <a:tbl>
              <a:tblPr firstRow="1" bandRow="1">
                <a:tableStyleId>{5940675A-B579-460E-94D1-54222C63F5DA}</a:tableStyleId>
              </a:tblPr>
              <a:tblGrid>
                <a:gridCol w="778464">
                  <a:extLst>
                    <a:ext uri="{9D8B030D-6E8A-4147-A177-3AD203B41FA5}">
                      <a16:colId xmlns:a16="http://schemas.microsoft.com/office/drawing/2014/main" val="20000"/>
                    </a:ext>
                  </a:extLst>
                </a:gridCol>
                <a:gridCol w="2116759">
                  <a:extLst>
                    <a:ext uri="{9D8B030D-6E8A-4147-A177-3AD203B41FA5}">
                      <a16:colId xmlns:a16="http://schemas.microsoft.com/office/drawing/2014/main" val="20001"/>
                    </a:ext>
                  </a:extLst>
                </a:gridCol>
                <a:gridCol w="1599992">
                  <a:extLst>
                    <a:ext uri="{9D8B030D-6E8A-4147-A177-3AD203B41FA5}">
                      <a16:colId xmlns:a16="http://schemas.microsoft.com/office/drawing/2014/main" val="20002"/>
                    </a:ext>
                  </a:extLst>
                </a:gridCol>
                <a:gridCol w="1576803">
                  <a:extLst>
                    <a:ext uri="{9D8B030D-6E8A-4147-A177-3AD203B41FA5}">
                      <a16:colId xmlns:a16="http://schemas.microsoft.com/office/drawing/2014/main" val="20003"/>
                    </a:ext>
                  </a:extLst>
                </a:gridCol>
                <a:gridCol w="1089849">
                  <a:extLst>
                    <a:ext uri="{9D8B030D-6E8A-4147-A177-3AD203B41FA5}">
                      <a16:colId xmlns:a16="http://schemas.microsoft.com/office/drawing/2014/main" val="20004"/>
                    </a:ext>
                  </a:extLst>
                </a:gridCol>
              </a:tblGrid>
              <a:tr h="401320">
                <a:tc>
                  <a:txBody>
                    <a:bodyPr/>
                    <a:lstStyle/>
                    <a:p>
                      <a:r>
                        <a:rPr lang="en-IN" b="0" dirty="0">
                          <a:latin typeface="Arial" panose="020B0604020202020204" pitchFamily="34" charset="0"/>
                          <a:cs typeface="Arial" panose="020B0604020202020204" pitchFamily="34" charset="0"/>
                        </a:rPr>
                        <a:t>SSN</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EmployeeName</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 Job</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Hiredate</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Salary</a:t>
                      </a:r>
                    </a:p>
                  </a:txBody>
                  <a:tcPr marL="91428" marR="91428"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marL="91428" marR="91428"/>
                </a:tc>
                <a:tc>
                  <a:txBody>
                    <a:bodyPr/>
                    <a:lstStyle/>
                    <a:p>
                      <a:r>
                        <a:rPr lang="en-IN" dirty="0">
                          <a:latin typeface="Arial" panose="020B0604020202020204" pitchFamily="34" charset="0"/>
                          <a:cs typeface="Arial" panose="020B0604020202020204" pitchFamily="34" charset="0"/>
                        </a:rPr>
                        <a:t>KING</a:t>
                      </a:r>
                    </a:p>
                  </a:txBody>
                  <a:tcPr marL="91428" marR="91428"/>
                </a:tc>
                <a:tc>
                  <a:txBody>
                    <a:bodyPr/>
                    <a:lstStyle/>
                    <a:p>
                      <a:r>
                        <a:rPr lang="en-IN" dirty="0">
                          <a:latin typeface="Arial" panose="020B0604020202020204" pitchFamily="34" charset="0"/>
                          <a:cs typeface="Arial" panose="020B0604020202020204" pitchFamily="34" charset="0"/>
                        </a:rPr>
                        <a:t>PRESIDENT</a:t>
                      </a:r>
                    </a:p>
                  </a:txBody>
                  <a:tcPr marL="91428" marR="91428"/>
                </a:tc>
                <a:tc>
                  <a:txBody>
                    <a:bodyPr/>
                    <a:lstStyle/>
                    <a:p>
                      <a:r>
                        <a:rPr lang="en-IN" dirty="0">
                          <a:latin typeface="Arial" panose="020B0604020202020204" pitchFamily="34" charset="0"/>
                          <a:cs typeface="Arial" panose="020B0604020202020204" pitchFamily="34" charset="0"/>
                        </a:rPr>
                        <a:t>2017-02-15</a:t>
                      </a:r>
                    </a:p>
                  </a:txBody>
                  <a:tcPr marL="91428" marR="91428"/>
                </a:tc>
                <a:tc>
                  <a:txBody>
                    <a:bodyPr/>
                    <a:lstStyle/>
                    <a:p>
                      <a:r>
                        <a:rPr lang="en-IN" dirty="0">
                          <a:latin typeface="Arial" panose="020B0604020202020204" pitchFamily="34" charset="0"/>
                          <a:cs typeface="Arial" panose="020B0604020202020204" pitchFamily="34" charset="0"/>
                        </a:rPr>
                        <a:t>5000</a:t>
                      </a:r>
                    </a:p>
                  </a:txBody>
                  <a:tcPr marL="91428" marR="91428"/>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extLst>
                  <a:ext uri="{0D108BD9-81ED-4DB2-BD59-A6C34878D82A}">
                    <a16:rowId xmlns:a16="http://schemas.microsoft.com/office/drawing/2014/main" val="10004"/>
                  </a:ext>
                </a:extLst>
              </a:tr>
            </a:tbl>
          </a:graphicData>
        </a:graphic>
      </p:graphicFrame>
      <p:sp>
        <p:nvSpPr>
          <p:cNvPr id="17" name="TextBox 16"/>
          <p:cNvSpPr txBox="1"/>
          <p:nvPr/>
        </p:nvSpPr>
        <p:spPr>
          <a:xfrm>
            <a:off x="5233785" y="3004066"/>
            <a:ext cx="1394752"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cxnSp>
        <p:nvCxnSpPr>
          <p:cNvPr id="44" name="Straight Arrow Connector 43"/>
          <p:cNvCxnSpPr/>
          <p:nvPr/>
        </p:nvCxnSpPr>
        <p:spPr>
          <a:xfrm flipV="1">
            <a:off x="5877519"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2503386"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388"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0378"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8940"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2369" y="3667650"/>
            <a:ext cx="4184"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9828522" y="4782066"/>
            <a:ext cx="869036"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cxnSp>
        <p:nvCxnSpPr>
          <p:cNvPr id="63" name="Straight Arrow Connector 62"/>
          <p:cNvCxnSpPr/>
          <p:nvPr/>
        </p:nvCxnSpPr>
        <p:spPr>
          <a:xfrm>
            <a:off x="9635662" y="4982121"/>
            <a:ext cx="269049"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flipH="1">
            <a:off x="9097566" y="4463142"/>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7566" y="5639376"/>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7566" y="4877376"/>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7566" y="5257800"/>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556456" y="2819400"/>
            <a:ext cx="2005416"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sp>
        <p:nvSpPr>
          <p:cNvPr id="89" name="Left Brace 88"/>
          <p:cNvSpPr/>
          <p:nvPr/>
        </p:nvSpPr>
        <p:spPr>
          <a:xfrm>
            <a:off x="1610878" y="3505200"/>
            <a:ext cx="827204"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cxnSp>
        <p:nvCxnSpPr>
          <p:cNvPr id="128" name="Straight Connector 127"/>
          <p:cNvCxnSpPr>
            <a:stCxn id="89" idx="1"/>
          </p:cNvCxnSpPr>
          <p:nvPr/>
        </p:nvCxnSpPr>
        <p:spPr>
          <a:xfrm flipV="1">
            <a:off x="1610878" y="3423168"/>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599994" y="3429000"/>
            <a:ext cx="159999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199983"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1484" y="4461468"/>
            <a:ext cx="10369"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087" y="3666531"/>
            <a:ext cx="731424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95601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1538"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2558" y="44624"/>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870"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2264" y="992228"/>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89731" y="3172906"/>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6812"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188" y="1084674"/>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4846"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8542" y="4911551"/>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2344353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1225774" y="692696"/>
            <a:ext cx="8991600"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1225774" y="1432774"/>
            <a:ext cx="89154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 TABLE </a:t>
            </a:r>
            <a:r>
              <a:rPr lang="en-IN" sz="1600" dirty="0">
                <a:latin typeface="Arial" panose="020B0604020202020204" pitchFamily="34" charset="0"/>
                <a:cs typeface="Arial" panose="020B0604020202020204" pitchFamily="34" charset="0"/>
              </a:rPr>
              <a:t>TEMP (COL1 int ,COL2 bool,  COL3 boolean);</a:t>
            </a:r>
          </a:p>
        </p:txBody>
      </p:sp>
      <p:sp>
        <p:nvSpPr>
          <p:cNvPr id="8" name="Rectangle 7">
            <a:extLst>
              <a:ext uri="{FF2B5EF4-FFF2-40B4-BE49-F238E27FC236}">
                <a16:creationId xmlns:a16="http://schemas.microsoft.com/office/drawing/2014/main" id="{391C9B24-6C27-4EB3-B71B-D18E5E3FE075}"/>
              </a:ext>
            </a:extLst>
          </p:cNvPr>
          <p:cNvSpPr/>
          <p:nvPr/>
        </p:nvSpPr>
        <p:spPr>
          <a:xfrm>
            <a:off x="1270670" y="2103847"/>
            <a:ext cx="8991600" cy="4001095"/>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rPr>
              <a:t>INT</a:t>
            </a:r>
            <a:r>
              <a:rPr lang="en-IN" dirty="0">
                <a:latin typeface="Liberation Mono"/>
                <a:cs typeface="Arial" panose="020B0604020202020204" pitchFamily="34" charset="0"/>
              </a:rPr>
              <a:t> </a:t>
            </a:r>
            <a:r>
              <a:rPr lang="en-IN" dirty="0">
                <a:solidFill>
                  <a:srgbClr val="2658E6"/>
                </a:solidFill>
                <a:latin typeface="Liberation Mono"/>
                <a:cs typeface="Arial" panose="020B0604020202020204" pitchFamily="34" charset="0"/>
              </a:rPr>
              <a:t>PRIMARY KEY AUTO_INCREMENT</a:t>
            </a:r>
            <a:r>
              <a:rPr lang="en-IN" dirty="0">
                <a:latin typeface="Liberation Mono"/>
                <a:cs typeface="Arial" panose="020B0604020202020204" pitchFamily="34" charset="0"/>
              </a:rPr>
              <a:t>, title </a:t>
            </a:r>
            <a:r>
              <a:rPr lang="en-IN" dirty="0">
                <a:solidFill>
                  <a:srgbClr val="834689"/>
                </a:solidFill>
                <a:latin typeface="Liberation Mono"/>
              </a:rPr>
              <a:t>VARCHAR</a:t>
            </a:r>
            <a:r>
              <a:rPr lang="en-IN" dirty="0">
                <a:latin typeface="Liberation Mono"/>
                <a:cs typeface="Arial" panose="020B0604020202020204" pitchFamily="34" charset="0"/>
              </a:rPr>
              <a:t>(</a:t>
            </a:r>
            <a:r>
              <a:rPr lang="en-IN" dirty="0">
                <a:solidFill>
                  <a:srgbClr val="834689"/>
                </a:solidFill>
                <a:latin typeface="Liberation Mono"/>
              </a:rPr>
              <a:t>255) </a:t>
            </a:r>
            <a:r>
              <a:rPr lang="en-IN" dirty="0">
                <a:solidFill>
                  <a:srgbClr val="2658E6"/>
                </a:solidFill>
                <a:latin typeface="Liberation Mono"/>
                <a:cs typeface="Arial" panose="020B0604020202020204" pitchFamily="34" charset="0"/>
              </a:rPr>
              <a:t>NOT NULL</a:t>
            </a:r>
            <a:r>
              <a:rPr lang="en-IN" dirty="0">
                <a:latin typeface="Liberation Mono"/>
                <a:cs typeface="Arial" panose="020B0604020202020204" pitchFamily="34" charset="0"/>
              </a:rPr>
              <a:t>,</a:t>
            </a:r>
          </a:p>
          <a:p>
            <a:r>
              <a:rPr lang="en-IN" dirty="0">
                <a:latin typeface="Liberation Mono"/>
                <a:cs typeface="Arial" panose="020B0604020202020204" pitchFamily="34" charset="0"/>
              </a:rPr>
              <a:t>completed </a:t>
            </a:r>
            <a:r>
              <a:rPr lang="en-IN" dirty="0">
                <a:solidFill>
                  <a:srgbClr val="834689"/>
                </a:solidFill>
                <a:latin typeface="Liberation Mono"/>
              </a:rPr>
              <a:t>BOOLEAN</a:t>
            </a:r>
            <a:r>
              <a:rPr lang="en-IN" dirty="0">
                <a:latin typeface="Liberation Mono"/>
                <a:cs typeface="Arial" panose="020B0604020202020204" pitchFamily="34" charset="0"/>
              </a:rPr>
              <a:t>);</a:t>
            </a:r>
          </a:p>
          <a:p>
            <a:endParaRPr lang="en-IN" sz="1000" dirty="0">
              <a:latin typeface="Arial" panose="020B0604020202020204" pitchFamily="34" charset="0"/>
              <a:cs typeface="Arial" panose="020B0604020202020204" pitchFamily="34" charset="0"/>
            </a:endParaRP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'Task1', 0);</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'Task2', 1);</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'Task3', False);</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'Task4', True);</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'Task5', null);</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'Task6', default);</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'Task7', 1&gt;2);</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'Task8', 1&lt;2);</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'Task9', 12);</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'Task10', 58);</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'Task11',.75);</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'Task12',.15);</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'Task13', 'a' = 'a');</a:t>
            </a:r>
          </a:p>
        </p:txBody>
      </p:sp>
      <p:grpSp>
        <p:nvGrpSpPr>
          <p:cNvPr id="11" name="Group 10">
            <a:extLst>
              <a:ext uri="{FF2B5EF4-FFF2-40B4-BE49-F238E27FC236}">
                <a16:creationId xmlns:a16="http://schemas.microsoft.com/office/drawing/2014/main" id="{5AF24F66-3216-41DC-9A48-1BE89E965E05}"/>
              </a:ext>
            </a:extLst>
          </p:cNvPr>
          <p:cNvGrpSpPr/>
          <p:nvPr/>
        </p:nvGrpSpPr>
        <p:grpSpPr>
          <a:xfrm>
            <a:off x="6599262" y="2786578"/>
            <a:ext cx="2352541" cy="3313794"/>
            <a:chOff x="6599262" y="2786578"/>
            <a:chExt cx="2352541" cy="3313794"/>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599262" y="2786578"/>
              <a:ext cx="2352541" cy="3313794"/>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627458" y="3893109"/>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4187119804"/>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1752372" y="838200"/>
            <a:ext cx="8609479"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1752372" y="2133600"/>
            <a:ext cx="8609479" cy="2308324"/>
          </a:xfrm>
          <a:prstGeom prst="rect">
            <a:avLst/>
          </a:prstGeom>
          <a:solidFill>
            <a:schemeClr val="bg1"/>
          </a:solidFill>
        </p:spPr>
        <p:txBody>
          <a:bodyPr wrap="square">
            <a:spAutoFit/>
          </a:bodyPr>
          <a:lstStyle/>
          <a:p>
            <a:pPr>
              <a:lnSpc>
                <a:spcPct val="150000"/>
              </a:lnSpc>
              <a:buFont typeface="Arial" pitchFamily="34" charset="0"/>
              <a:buChar char="•"/>
            </a:pPr>
            <a:r>
              <a:rPr lang="en-US" sz="2400" dirty="0">
                <a:solidFill>
                  <a:schemeClr val="bg2">
                    <a:lumMod val="50000"/>
                  </a:schemeClr>
                </a:solidFill>
                <a:latin typeface="Arial" pitchFamily="34" charset="0"/>
                <a:cs typeface="Arial" pitchFamily="34" charset="0"/>
              </a:rPr>
              <a:t> </a:t>
            </a:r>
            <a:r>
              <a:rPr lang="en-US" sz="2400" dirty="0">
                <a:solidFill>
                  <a:schemeClr val="bg2">
                    <a:lumMod val="50000"/>
                  </a:schemeClr>
                </a:solidFill>
                <a:latin typeface="Arial" pitchFamily="34" charset="0"/>
                <a:ea typeface="MS Mincho" pitchFamily="49" charset="-128"/>
                <a:cs typeface="Arial" pitchFamily="34" charset="0"/>
              </a:rPr>
              <a:t>Simple/Atomic and Composite Attribute</a:t>
            </a:r>
          </a:p>
          <a:p>
            <a:pPr>
              <a:lnSpc>
                <a:spcPct val="150000"/>
              </a:lnSpc>
              <a:buFont typeface="Arial" pitchFamily="34" charset="0"/>
              <a:buChar char="•"/>
            </a:pPr>
            <a:r>
              <a:rPr lang="en-US" sz="2400" dirty="0">
                <a:solidFill>
                  <a:schemeClr val="bg2">
                    <a:lumMod val="50000"/>
                  </a:schemeClr>
                </a:solidFill>
                <a:latin typeface="Arial" pitchFamily="34" charset="0"/>
                <a:ea typeface="MS Mincho" pitchFamily="49" charset="-128"/>
                <a:cs typeface="Arial" pitchFamily="34" charset="0"/>
              </a:rPr>
              <a:t> Single Valued and Multi Valued attribute</a:t>
            </a:r>
          </a:p>
          <a:p>
            <a:pPr>
              <a:lnSpc>
                <a:spcPct val="150000"/>
              </a:lnSpc>
              <a:buFont typeface="Arial" pitchFamily="34" charset="0"/>
              <a:buChar char="•"/>
            </a:pPr>
            <a:r>
              <a:rPr lang="en-US" sz="2400" dirty="0">
                <a:solidFill>
                  <a:schemeClr val="bg2">
                    <a:lumMod val="50000"/>
                  </a:schemeClr>
                </a:solidFill>
                <a:latin typeface="Arial" pitchFamily="34" charset="0"/>
                <a:ea typeface="MS Mincho" pitchFamily="49" charset="-128"/>
                <a:cs typeface="Arial" pitchFamily="34" charset="0"/>
              </a:rPr>
              <a:t> Stored and Derived Attributes</a:t>
            </a:r>
          </a:p>
          <a:p>
            <a:pPr>
              <a:lnSpc>
                <a:spcPct val="150000"/>
              </a:lnSpc>
              <a:buFont typeface="Arial" pitchFamily="34" charset="0"/>
              <a:buChar char="•"/>
            </a:pPr>
            <a:r>
              <a:rPr lang="en-US" sz="2400" dirty="0">
                <a:solidFill>
                  <a:schemeClr val="bg2">
                    <a:lumMod val="50000"/>
                  </a:schemeClr>
                </a:solidFill>
                <a:latin typeface="Arial" pitchFamily="34" charset="0"/>
                <a:ea typeface="MS Mincho" pitchFamily="49" charset="-128"/>
                <a:cs typeface="Arial" pitchFamily="34" charset="0"/>
              </a:rPr>
              <a:t> Complex Attribute</a:t>
            </a:r>
          </a:p>
        </p:txBody>
      </p:sp>
      <p:sp>
        <p:nvSpPr>
          <p:cNvPr id="6" name="Rectangle 5"/>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spTree>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752372" y="1475126"/>
            <a:ext cx="8685669" cy="317009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Simple / Atomic Attribute       --VS--        Composite Attribute</a:t>
            </a: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pPr>
            <a:r>
              <a:rPr lang="en-US" sz="2000" b="1" dirty="0">
                <a:solidFill>
                  <a:schemeClr val="bg2">
                    <a:lumMod val="50000"/>
                  </a:schemeClr>
                </a:solidFill>
                <a:latin typeface="Arial" pitchFamily="34" charset="0"/>
                <a:ea typeface="MS Mincho" pitchFamily="49" charset="-128"/>
                <a:cs typeface="Arial" pitchFamily="34" charset="0"/>
              </a:rPr>
              <a:t>  </a:t>
            </a:r>
            <a:r>
              <a:rPr lang="en-US" sz="2000" dirty="0">
                <a:solidFill>
                  <a:schemeClr val="bg2">
                    <a:lumMod val="50000"/>
                  </a:schemeClr>
                </a:solidFill>
                <a:latin typeface="Arial" pitchFamily="34" charset="0"/>
                <a:ea typeface="MS Mincho" pitchFamily="49" charset="-128"/>
                <a:cs typeface="Arial" pitchFamily="34" charset="0"/>
              </a:rPr>
              <a:t>(Can’t be divided further)                            (Can be divided further)</a:t>
            </a:r>
          </a:p>
          <a:p>
            <a:pPr eaLnBrk="0" fontAlgn="base" hangingPunct="0">
              <a:spcBef>
                <a:spcPct val="0"/>
              </a:spcBef>
              <a:spcAft>
                <a:spcPct val="0"/>
              </a:spcAft>
            </a:pP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Single Value Attribute             --VS--        Multi Valued Attribute </a:t>
            </a: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pPr>
            <a:r>
              <a:rPr lang="en-US" sz="2000" dirty="0">
                <a:solidFill>
                  <a:schemeClr val="bg2">
                    <a:lumMod val="50000"/>
                  </a:schemeClr>
                </a:solidFill>
                <a:latin typeface="Arial" pitchFamily="34" charset="0"/>
                <a:ea typeface="MS Mincho" pitchFamily="49" charset="-128"/>
                <a:cs typeface="Arial" pitchFamily="34" charset="0"/>
              </a:rPr>
              <a:t>  (Only One value) 		                  (Multiple values)</a:t>
            </a:r>
          </a:p>
          <a:p>
            <a:pPr eaLnBrk="0" fontAlgn="base" hangingPunct="0">
              <a:spcBef>
                <a:spcPct val="0"/>
              </a:spcBef>
              <a:spcAft>
                <a:spcPct val="0"/>
              </a:spcAft>
            </a:pPr>
            <a:r>
              <a:rPr lang="en-US" sz="2000" dirty="0">
                <a:solidFill>
                  <a:schemeClr val="bg2">
                    <a:lumMod val="50000"/>
                  </a:schemeClr>
                </a:solidFill>
                <a:latin typeface="Arial" pitchFamily="34" charset="0"/>
                <a:ea typeface="MS Mincho" pitchFamily="49" charset="-128"/>
                <a:cs typeface="Arial" pitchFamily="34" charset="0"/>
              </a:rPr>
              <a:t>	</a:t>
            </a: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Stored Attribute                       --VS--        Derived Attribute</a:t>
            </a:r>
            <a:endParaRPr lang="en-US" sz="1100" dirty="0">
              <a:solidFill>
                <a:schemeClr val="bg2">
                  <a:lumMod val="50000"/>
                </a:schemeClr>
              </a:solidFill>
              <a:latin typeface="Arial" pitchFamily="34" charset="0"/>
              <a:cs typeface="Arial" pitchFamily="34" charset="0"/>
            </a:endParaRPr>
          </a:p>
          <a:p>
            <a:pPr lvl="0" eaLnBrk="0" fontAlgn="base" hangingPunct="0">
              <a:spcBef>
                <a:spcPct val="0"/>
              </a:spcBef>
              <a:spcAft>
                <a:spcPct val="0"/>
              </a:spcAft>
            </a:pPr>
            <a:r>
              <a:rPr lang="en-US" sz="2000" dirty="0">
                <a:solidFill>
                  <a:schemeClr val="bg2">
                    <a:lumMod val="50000"/>
                  </a:schemeClr>
                </a:solidFill>
                <a:latin typeface="Arial" pitchFamily="34" charset="0"/>
                <a:ea typeface="MS Mincho" pitchFamily="49" charset="-128"/>
                <a:cs typeface="Arial" pitchFamily="34" charset="0"/>
              </a:rPr>
              <a:t>  (Only One value)			     (Virtual)</a:t>
            </a:r>
          </a:p>
          <a:p>
            <a:pPr eaLnBrk="0" fontAlgn="base" hangingPunct="0">
              <a:spcBef>
                <a:spcPct val="0"/>
              </a:spcBef>
              <a:spcAft>
                <a:spcPct val="0"/>
              </a:spcAft>
            </a:pP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Complex Attribute </a:t>
            </a:r>
          </a:p>
          <a:p>
            <a:pPr eaLnBrk="0" fontAlgn="base" hangingPunct="0">
              <a:spcBef>
                <a:spcPct val="0"/>
              </a:spcBef>
              <a:spcAft>
                <a:spcPct val="0"/>
              </a:spcAft>
            </a:pPr>
            <a:r>
              <a:rPr lang="en-US" sz="2000" b="1" dirty="0">
                <a:solidFill>
                  <a:schemeClr val="bg2">
                    <a:lumMod val="50000"/>
                  </a:schemeClr>
                </a:solidFill>
                <a:latin typeface="Arial" pitchFamily="34" charset="0"/>
                <a:ea typeface="MS Mincho" pitchFamily="49" charset="-128"/>
                <a:cs typeface="Arial" pitchFamily="34" charset="0"/>
              </a:rPr>
              <a:t>  </a:t>
            </a:r>
            <a:r>
              <a:rPr lang="en-US" sz="2000" dirty="0">
                <a:solidFill>
                  <a:schemeClr val="bg2">
                    <a:lumMod val="50000"/>
                  </a:schemeClr>
                </a:solidFill>
                <a:latin typeface="Arial" pitchFamily="34" charset="0"/>
                <a:ea typeface="MS Mincho" pitchFamily="49" charset="-128"/>
                <a:cs typeface="Arial" pitchFamily="34" charset="0"/>
              </a:rPr>
              <a:t>(Composite &amp; Multivalued)</a:t>
            </a:r>
            <a:endParaRPr lang="en-US" sz="2800" dirty="0">
              <a:solidFill>
                <a:schemeClr val="bg2">
                  <a:lumMod val="50000"/>
                </a:schemeClr>
              </a:solidFill>
              <a:latin typeface="Arial" pitchFamily="34" charset="0"/>
              <a:cs typeface="Arial" pitchFamily="34" charset="0"/>
            </a:endParaRPr>
          </a:p>
        </p:txBody>
      </p:sp>
      <p:sp>
        <p:nvSpPr>
          <p:cNvPr id="5" name="Rectangle 4"/>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spTree>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Composite / Multi Valued Attributes</a:t>
            </a:r>
          </a:p>
        </p:txBody>
      </p:sp>
      <p:sp>
        <p:nvSpPr>
          <p:cNvPr id="4" name="Rectangle 3"/>
          <p:cNvSpPr/>
          <p:nvPr/>
        </p:nvSpPr>
        <p:spPr>
          <a:xfrm>
            <a:off x="1828564" y="762002"/>
            <a:ext cx="3130385"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Composite Attribute</a:t>
            </a:r>
            <a:endParaRPr lang="en-IN" sz="2400" dirty="0">
              <a:solidFill>
                <a:schemeClr val="bg2">
                  <a:lumMod val="50000"/>
                </a:schemeClr>
              </a:solidFill>
            </a:endParaRPr>
          </a:p>
        </p:txBody>
      </p:sp>
      <p:sp>
        <p:nvSpPr>
          <p:cNvPr id="5" name="Rectangle 4"/>
          <p:cNvSpPr/>
          <p:nvPr/>
        </p:nvSpPr>
        <p:spPr>
          <a:xfrm>
            <a:off x="1828562" y="4338937"/>
            <a:ext cx="3417927"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Multi Valued Attribute </a:t>
            </a:r>
            <a:endParaRPr lang="en-IN" sz="2400" dirty="0">
              <a:solidFill>
                <a:schemeClr val="bg2">
                  <a:lumMod val="50000"/>
                </a:schemeClr>
              </a:solidFill>
            </a:endParaRPr>
          </a:p>
        </p:txBody>
      </p:sp>
      <p:sp>
        <p:nvSpPr>
          <p:cNvPr id="6" name="Rectangle 5"/>
          <p:cNvSpPr/>
          <p:nvPr/>
        </p:nvSpPr>
        <p:spPr>
          <a:xfrm>
            <a:off x="1828562" y="1219200"/>
            <a:ext cx="8533289" cy="1261884"/>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a:lnSpc>
                <a:spcPct val="150000"/>
              </a:lnSpc>
            </a:pPr>
            <a:r>
              <a:rPr lang="en-IN" b="1" i="1" dirty="0"/>
              <a:t>Name</a:t>
            </a:r>
            <a:r>
              <a:rPr lang="en-IN" b="1" dirty="0"/>
              <a:t> attribute</a:t>
            </a:r>
            <a:r>
              <a:rPr lang="en-IN" dirty="0"/>
              <a:t>: FirstName, MiddleName, and LastName</a:t>
            </a:r>
          </a:p>
          <a:p>
            <a:pPr>
              <a:lnSpc>
                <a:spcPct val="150000"/>
              </a:lnSpc>
            </a:pPr>
            <a:r>
              <a:rPr lang="en-IN" b="1" i="1" dirty="0"/>
              <a:t>PhoneNumber</a:t>
            </a:r>
            <a:r>
              <a:rPr lang="en-IN" b="1" dirty="0"/>
              <a:t> attribute</a:t>
            </a:r>
            <a:r>
              <a:rPr lang="en-IN" dirty="0"/>
              <a:t>: CountryCode, CityCode, and PhoneNumber</a:t>
            </a:r>
          </a:p>
        </p:txBody>
      </p:sp>
      <p:sp>
        <p:nvSpPr>
          <p:cNvPr id="7" name="Rectangle 6"/>
          <p:cNvSpPr/>
          <p:nvPr/>
        </p:nvSpPr>
        <p:spPr>
          <a:xfrm>
            <a:off x="1828562" y="4834116"/>
            <a:ext cx="8533289" cy="1261884"/>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a:lnSpc>
                <a:spcPct val="150000"/>
              </a:lnSpc>
            </a:pPr>
            <a:r>
              <a:rPr lang="en-IN" b="1" i="1" dirty="0"/>
              <a:t>Hobbies</a:t>
            </a:r>
            <a:r>
              <a:rPr lang="en-IN" b="1" dirty="0"/>
              <a:t> attribute</a:t>
            </a:r>
            <a:r>
              <a:rPr lang="en-IN" dirty="0"/>
              <a:t>: reading, hiking, hockey, skiing, photography.</a:t>
            </a:r>
          </a:p>
          <a:p>
            <a:pPr>
              <a:lnSpc>
                <a:spcPct val="150000"/>
              </a:lnSpc>
            </a:pPr>
            <a:r>
              <a:rPr lang="en-IN" b="1" i="1" dirty="0"/>
              <a:t>SpokenLanguages</a:t>
            </a:r>
            <a:r>
              <a:rPr lang="en-IN" b="1" dirty="0"/>
              <a:t> attribute</a:t>
            </a:r>
            <a:r>
              <a:rPr lang="en-IN" dirty="0"/>
              <a:t>: Hindi, Marathi, Gujarati, English.</a:t>
            </a:r>
          </a:p>
        </p:txBody>
      </p:sp>
      <p:pic>
        <p:nvPicPr>
          <p:cNvPr id="9" name="Picture 8"/>
          <p:cNvPicPr>
            <a:picLocks noChangeAspect="1"/>
          </p:cNvPicPr>
          <p:nvPr/>
        </p:nvPicPr>
        <p:blipFill>
          <a:blip r:embed="rId2" cstate="print"/>
          <a:stretch>
            <a:fillRect/>
          </a:stretch>
        </p:blipFill>
        <p:spPr>
          <a:xfrm>
            <a:off x="1900670" y="2570650"/>
            <a:ext cx="1542849" cy="419100"/>
          </a:xfrm>
          <a:prstGeom prst="rect">
            <a:avLst/>
          </a:prstGeom>
        </p:spPr>
      </p:pic>
      <p:pic>
        <p:nvPicPr>
          <p:cNvPr id="10" name="Picture 9"/>
          <p:cNvPicPr>
            <a:picLocks noChangeAspect="1"/>
          </p:cNvPicPr>
          <p:nvPr/>
        </p:nvPicPr>
        <p:blipFill>
          <a:blip r:embed="rId3" cstate="print"/>
          <a:stretch>
            <a:fillRect/>
          </a:stretch>
        </p:blipFill>
        <p:spPr>
          <a:xfrm>
            <a:off x="1878903" y="3165890"/>
            <a:ext cx="5819017" cy="371475"/>
          </a:xfrm>
          <a:prstGeom prst="rect">
            <a:avLst/>
          </a:prstGeom>
        </p:spPr>
      </p:pic>
      <p:pic>
        <p:nvPicPr>
          <p:cNvPr id="11" name="Picture 10"/>
          <p:cNvPicPr>
            <a:picLocks noChangeAspect="1"/>
          </p:cNvPicPr>
          <p:nvPr/>
        </p:nvPicPr>
        <p:blipFill>
          <a:blip r:embed="rId4" cstate="print"/>
          <a:stretch>
            <a:fillRect/>
          </a:stretch>
        </p:blipFill>
        <p:spPr>
          <a:xfrm>
            <a:off x="1850332" y="3735275"/>
            <a:ext cx="7895197" cy="371475"/>
          </a:xfrm>
          <a:prstGeom prst="rect">
            <a:avLst/>
          </a:prstGeom>
        </p:spPr>
      </p:pic>
      <p:cxnSp>
        <p:nvCxnSpPr>
          <p:cNvPr id="13" name="Straight Arrow Connector 12"/>
          <p:cNvCxnSpPr/>
          <p:nvPr/>
        </p:nvCxnSpPr>
        <p:spPr>
          <a:xfrm>
            <a:off x="2514273" y="2895602"/>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273" y="3481025"/>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274" y="3060088"/>
            <a:ext cx="2752469"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7862" y="3635828"/>
            <a:ext cx="3663536"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9564055"/>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1676182" y="990600"/>
            <a:ext cx="8838049" cy="2677656"/>
          </a:xfrm>
          <a:prstGeom prst="rect">
            <a:avLst/>
          </a:prstGeom>
        </p:spPr>
        <p:txBody>
          <a:bodyPr wrap="square">
            <a:spAutoFit/>
          </a:bodyPr>
          <a:lstStyle/>
          <a:p>
            <a:r>
              <a:rPr lang="en-IN" sz="2400" b="1" dirty="0">
                <a:solidFill>
                  <a:schemeClr val="bg2">
                    <a:lumMod val="50000"/>
                  </a:schemeClr>
                </a:solidFill>
                <a:latin typeface="Arial" panose="020B0604020202020204" pitchFamily="34" charset="0"/>
                <a:cs typeface="Arial" panose="020B0604020202020204" pitchFamily="34" charset="0"/>
              </a:rPr>
              <a:t>Prime attribute </a:t>
            </a:r>
          </a:p>
          <a:p>
            <a:r>
              <a:rPr lang="en-IN" sz="2400" dirty="0">
                <a:latin typeface="Arial" panose="020B0604020202020204" pitchFamily="34" charset="0"/>
                <a:cs typeface="Arial" panose="020B0604020202020204" pitchFamily="34" charset="0"/>
              </a:rPr>
              <a:t>An attribute, which is a </a:t>
            </a:r>
            <a:r>
              <a:rPr lang="en-IN" sz="2400" b="1" dirty="0">
                <a:solidFill>
                  <a:srgbClr val="C00000"/>
                </a:solidFill>
                <a:latin typeface="Arial" panose="020B0604020202020204" pitchFamily="34" charset="0"/>
                <a:cs typeface="Arial" panose="020B0604020202020204" pitchFamily="34" charset="0"/>
              </a:rPr>
              <a:t>part of the prime-key</a:t>
            </a:r>
            <a:r>
              <a:rPr lang="en-IN" sz="2400" dirty="0">
                <a:latin typeface="Arial" panose="020B0604020202020204" pitchFamily="34" charset="0"/>
                <a:cs typeface="Arial" panose="020B0604020202020204" pitchFamily="34" charset="0"/>
              </a:rPr>
              <a:t>, is known as a prime attribute.</a:t>
            </a:r>
          </a:p>
          <a:p>
            <a:endParaRPr lang="en-IN" sz="2400" dirty="0">
              <a:latin typeface="Arial" panose="020B0604020202020204" pitchFamily="34" charset="0"/>
              <a:cs typeface="Arial" panose="020B0604020202020204" pitchFamily="34" charset="0"/>
            </a:endParaRPr>
          </a:p>
          <a:p>
            <a:r>
              <a:rPr lang="en-IN" sz="2400" b="1" dirty="0">
                <a:solidFill>
                  <a:schemeClr val="bg2">
                    <a:lumMod val="50000"/>
                  </a:schemeClr>
                </a:solidFill>
                <a:latin typeface="Arial" panose="020B0604020202020204" pitchFamily="34" charset="0"/>
                <a:cs typeface="Arial" panose="020B0604020202020204" pitchFamily="34" charset="0"/>
              </a:rPr>
              <a:t>Non-prime attribute </a:t>
            </a:r>
          </a:p>
          <a:p>
            <a:r>
              <a:rPr lang="en-IN" sz="2400" dirty="0">
                <a:latin typeface="Arial" panose="020B0604020202020204" pitchFamily="34" charset="0"/>
                <a:cs typeface="Arial" panose="020B0604020202020204" pitchFamily="34" charset="0"/>
              </a:rPr>
              <a:t>An attribute, which is </a:t>
            </a:r>
            <a:r>
              <a:rPr lang="en-IN" sz="2400" b="1" dirty="0">
                <a:solidFill>
                  <a:srgbClr val="C00000"/>
                </a:solidFill>
                <a:latin typeface="Arial" panose="020B0604020202020204" pitchFamily="34" charset="0"/>
                <a:cs typeface="Arial" panose="020B0604020202020204" pitchFamily="34" charset="0"/>
              </a:rPr>
              <a:t>not a part of the prime-key</a:t>
            </a:r>
            <a:r>
              <a:rPr lang="en-IN" sz="2400" dirty="0">
                <a:latin typeface="Arial" panose="020B0604020202020204" pitchFamily="34" charset="0"/>
                <a:cs typeface="Arial" panose="020B0604020202020204" pitchFamily="34" charset="0"/>
              </a:rPr>
              <a:t>, is said to be a non-prime attribute.</a:t>
            </a:r>
          </a:p>
        </p:txBody>
      </p:sp>
      <p:sp>
        <p:nvSpPr>
          <p:cNvPr id="6" name="Rectangle 5"/>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spTree>
    <p:extLst>
      <p:ext uri="{BB962C8B-B14F-4D97-AF65-F5344CB8AC3E}">
        <p14:creationId xmlns:p14="http://schemas.microsoft.com/office/powerpoint/2010/main" val="2483968113"/>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344271"/>
            <a:ext cx="8685669" cy="646331"/>
          </a:xfrm>
          <a:prstGeom prst="rect">
            <a:avLst/>
          </a:prstGeom>
        </p:spPr>
        <p:txBody>
          <a:bodyPr wrap="square">
            <a:spAutoFit/>
          </a:bodyPr>
          <a:lstStyle/>
          <a:p>
            <a:pPr lvl="0" algn="r" fontAlgn="base">
              <a:spcBef>
                <a:spcPct val="0"/>
              </a:spcBef>
              <a:spcAft>
                <a:spcPct val="0"/>
              </a:spcAft>
            </a:pPr>
            <a:r>
              <a:rPr lang="en-US" sz="3600" i="1" dirty="0">
                <a:solidFill>
                  <a:srgbClr val="FF9900"/>
                </a:solidFill>
                <a:latin typeface="Arial" pitchFamily="34" charset="0"/>
                <a:cs typeface="Arial" pitchFamily="34" charset="0"/>
              </a:rPr>
              <a:t>Entity Relationship Diagram Symbols</a:t>
            </a:r>
          </a:p>
        </p:txBody>
      </p:sp>
      <p:grpSp>
        <p:nvGrpSpPr>
          <p:cNvPr id="2" name="Group 4"/>
          <p:cNvGrpSpPr>
            <a:grpSpLocks/>
          </p:cNvGrpSpPr>
          <p:nvPr/>
        </p:nvGrpSpPr>
        <p:grpSpPr bwMode="auto">
          <a:xfrm>
            <a:off x="2285702" y="5105400"/>
            <a:ext cx="1904752"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4" name="Group 10"/>
          <p:cNvGrpSpPr>
            <a:grpSpLocks/>
          </p:cNvGrpSpPr>
          <p:nvPr/>
        </p:nvGrpSpPr>
        <p:grpSpPr bwMode="auto">
          <a:xfrm>
            <a:off x="2190465" y="3886200"/>
            <a:ext cx="199999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5" name="Group 13"/>
          <p:cNvGrpSpPr>
            <a:grpSpLocks/>
          </p:cNvGrpSpPr>
          <p:nvPr/>
        </p:nvGrpSpPr>
        <p:grpSpPr bwMode="auto">
          <a:xfrm>
            <a:off x="6019017" y="1295400"/>
            <a:ext cx="3123793"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6" name="Group 22"/>
          <p:cNvGrpSpPr>
            <a:grpSpLocks/>
          </p:cNvGrpSpPr>
          <p:nvPr/>
        </p:nvGrpSpPr>
        <p:grpSpPr bwMode="auto">
          <a:xfrm>
            <a:off x="2190465" y="2667000"/>
            <a:ext cx="199999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7" name="Group 1"/>
          <p:cNvGrpSpPr>
            <a:grpSpLocks/>
          </p:cNvGrpSpPr>
          <p:nvPr/>
        </p:nvGrpSpPr>
        <p:grpSpPr bwMode="auto">
          <a:xfrm>
            <a:off x="2133322" y="1447800"/>
            <a:ext cx="215237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8" name="Group 25"/>
          <p:cNvGrpSpPr>
            <a:grpSpLocks/>
          </p:cNvGrpSpPr>
          <p:nvPr/>
        </p:nvGrpSpPr>
        <p:grpSpPr bwMode="auto">
          <a:xfrm>
            <a:off x="7771388" y="3429000"/>
            <a:ext cx="1904752"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9" name="Group 28"/>
          <p:cNvGrpSpPr>
            <a:grpSpLocks/>
          </p:cNvGrpSpPr>
          <p:nvPr/>
        </p:nvGrpSpPr>
        <p:grpSpPr bwMode="auto">
          <a:xfrm>
            <a:off x="5638066" y="3429000"/>
            <a:ext cx="1904752"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0" name="Group 31"/>
          <p:cNvGrpSpPr>
            <a:grpSpLocks/>
          </p:cNvGrpSpPr>
          <p:nvPr/>
        </p:nvGrpSpPr>
        <p:grpSpPr bwMode="auto">
          <a:xfrm>
            <a:off x="5485686" y="4648200"/>
            <a:ext cx="2114275"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1" name="Group 34"/>
          <p:cNvGrpSpPr>
            <a:grpSpLocks/>
          </p:cNvGrpSpPr>
          <p:nvPr/>
        </p:nvGrpSpPr>
        <p:grpSpPr bwMode="auto">
          <a:xfrm>
            <a:off x="7941228" y="4648200"/>
            <a:ext cx="2268243"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2" name="Group 48"/>
          <p:cNvGrpSpPr/>
          <p:nvPr/>
        </p:nvGrpSpPr>
        <p:grpSpPr>
          <a:xfrm>
            <a:off x="1904752" y="1143000"/>
            <a:ext cx="8137895"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344271"/>
            <a:ext cx="8685669" cy="646331"/>
          </a:xfrm>
          <a:prstGeom prst="rect">
            <a:avLst/>
          </a:prstGeom>
        </p:spPr>
        <p:txBody>
          <a:bodyPr wrap="square">
            <a:spAutoFit/>
          </a:bodyPr>
          <a:lstStyle/>
          <a:p>
            <a:pPr lvl="0" algn="r" fontAlgn="base">
              <a:spcBef>
                <a:spcPct val="0"/>
              </a:spcBef>
              <a:spcAft>
                <a:spcPct val="0"/>
              </a:spcAft>
            </a:pPr>
            <a:r>
              <a:rPr lang="en-US" sz="3600" i="1" dirty="0">
                <a:solidFill>
                  <a:srgbClr val="FF9900"/>
                </a:solidFill>
                <a:latin typeface="Arial" pitchFamily="34" charset="0"/>
                <a:cs typeface="Arial" pitchFamily="34" charset="0"/>
              </a:rPr>
              <a:t>Entity Relationship Diagram</a:t>
            </a:r>
          </a:p>
        </p:txBody>
      </p:sp>
      <p:pic>
        <p:nvPicPr>
          <p:cNvPr id="159" name="Picture 158" descr="Img1.jpg"/>
          <p:cNvPicPr>
            <a:picLocks noChangeAspect="1"/>
          </p:cNvPicPr>
          <p:nvPr/>
        </p:nvPicPr>
        <p:blipFill>
          <a:blip r:embed="rId2" cstate="print"/>
          <a:stretch>
            <a:fillRect/>
          </a:stretch>
        </p:blipFill>
        <p:spPr>
          <a:xfrm>
            <a:off x="2323687" y="1168675"/>
            <a:ext cx="7352453" cy="4622526"/>
          </a:xfrm>
          <a:prstGeom prst="rect">
            <a:avLst/>
          </a:prstGeom>
        </p:spPr>
      </p:pic>
    </p:spTree>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372" y="344271"/>
            <a:ext cx="8685669"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degree, cardinality, domain, and union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676182" y="1845439"/>
            <a:ext cx="8838049" cy="4093428"/>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Degree d(R)</a:t>
            </a:r>
            <a:r>
              <a:rPr lang="en-IN" sz="2000" dirty="0">
                <a:solidFill>
                  <a:srgbClr val="0089A4"/>
                </a:solidFill>
                <a:latin typeface="Gentium Basic"/>
              </a:rPr>
              <a:t>:    Total no of attributes/columns present in a relation/table is called degree of the relation and is denoted by d(R).</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Cardinality |R|</a:t>
            </a:r>
            <a:r>
              <a:rPr lang="en-IN" sz="2000" dirty="0">
                <a:solidFill>
                  <a:srgbClr val="0089A4"/>
                </a:solidFill>
                <a:latin typeface="Gentium Basic"/>
              </a:rPr>
              <a:t>: Total no if tuples present in a relation or Rows present in a table, is called cardinality of a relation and is denoted by |R|.</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Domain</a:t>
            </a:r>
            <a:r>
              <a:rPr lang="en-IN" sz="2000" dirty="0">
                <a:solidFill>
                  <a:srgbClr val="0089A4"/>
                </a:solidFill>
                <a:latin typeface="Gentium Basic"/>
              </a:rPr>
              <a:t>: Total range of accepted values for an attribute of the relation is called the domain of the attribute. (Data Type)</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Union Compatibility</a:t>
            </a:r>
            <a:r>
              <a:rPr lang="en-IN" sz="2000" dirty="0">
                <a:solidFill>
                  <a:srgbClr val="0089A4"/>
                </a:solidFill>
                <a:latin typeface="Gentium Basic"/>
              </a:rPr>
              <a:t>: Two relations R and S are set to be Union Compatible to each other if and only if:</a:t>
            </a:r>
          </a:p>
          <a:p>
            <a:pPr marL="914400" lvl="1" indent="-457200" algn="just">
              <a:buFont typeface="+mj-lt"/>
              <a:buAutoNum type="arabicPeriod"/>
            </a:pPr>
            <a:r>
              <a:rPr lang="en-IN" sz="2000" dirty="0">
                <a:solidFill>
                  <a:srgbClr val="0089A4"/>
                </a:solidFill>
                <a:latin typeface="Gentium Basic"/>
              </a:rPr>
              <a:t>They have the same degree d(R).</a:t>
            </a:r>
          </a:p>
          <a:p>
            <a:pPr marL="914400" lvl="1" indent="-457200" algn="just">
              <a:buFont typeface="+mj-lt"/>
              <a:buAutoNum type="arabicPeriod"/>
            </a:pPr>
            <a:r>
              <a:rPr lang="en-IN" sz="2000" dirty="0">
                <a:solidFill>
                  <a:srgbClr val="0089A4"/>
                </a:solidFill>
                <a:latin typeface="Gentium Basic"/>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Boolean</a:t>
            </a:r>
          </a:p>
        </p:txBody>
      </p:sp>
      <p:sp>
        <p:nvSpPr>
          <p:cNvPr id="10" name="Rectangle 9">
            <a:extLst>
              <a:ext uri="{FF2B5EF4-FFF2-40B4-BE49-F238E27FC236}">
                <a16:creationId xmlns:a16="http://schemas.microsoft.com/office/drawing/2014/main" id="{025F35FF-BF58-4A68-9B69-F3690855E5F1}"/>
              </a:ext>
            </a:extLst>
          </p:cNvPr>
          <p:cNvSpPr/>
          <p:nvPr/>
        </p:nvSpPr>
        <p:spPr>
          <a:xfrm>
            <a:off x="1667747" y="764704"/>
            <a:ext cx="8991600"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E8A99076-19F5-4D1D-8269-6F8CB5701F88}"/>
              </a:ext>
            </a:extLst>
          </p:cNvPr>
          <p:cNvSpPr/>
          <p:nvPr/>
        </p:nvSpPr>
        <p:spPr>
          <a:xfrm>
            <a:off x="1702158" y="2570281"/>
            <a:ext cx="5181470" cy="1295868"/>
          </a:xfrm>
          <a:prstGeom prst="rect">
            <a:avLst/>
          </a:prstGeom>
        </p:spPr>
        <p:txBody>
          <a:bodyPr wrap="square">
            <a:spAutoFit/>
          </a:bodyPr>
          <a:lstStyle/>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a:t>
            </a:r>
          </a:p>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1;</a:t>
            </a:r>
          </a:p>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True;</a:t>
            </a:r>
          </a:p>
        </p:txBody>
      </p:sp>
      <p:sp>
        <p:nvSpPr>
          <p:cNvPr id="14" name="Rectangle 13">
            <a:extLst>
              <a:ext uri="{FF2B5EF4-FFF2-40B4-BE49-F238E27FC236}">
                <a16:creationId xmlns:a16="http://schemas.microsoft.com/office/drawing/2014/main" id="{38771BF8-9C3F-406F-8027-CCD0DB38F272}"/>
              </a:ext>
            </a:extLst>
          </p:cNvPr>
          <p:cNvSpPr/>
          <p:nvPr/>
        </p:nvSpPr>
        <p:spPr>
          <a:xfrm>
            <a:off x="1509622" y="4875268"/>
            <a:ext cx="5181470" cy="1295868"/>
          </a:xfrm>
          <a:prstGeom prst="rect">
            <a:avLst/>
          </a:prstGeom>
        </p:spPr>
        <p:txBody>
          <a:bodyPr wrap="square">
            <a:spAutoFit/>
          </a:bodyPr>
          <a:lstStyle/>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a:t>
            </a:r>
            <a:r>
              <a:rPr lang="en-IN" dirty="0">
                <a:solidFill>
                  <a:srgbClr val="C00000"/>
                </a:solidFill>
                <a:latin typeface="Liberation Mono"/>
              </a:rPr>
              <a:t>NOT</a:t>
            </a:r>
            <a:r>
              <a:rPr lang="en-IN" dirty="0">
                <a:latin typeface="Liberation Mono"/>
              </a:rPr>
              <a:t> completed;</a:t>
            </a:r>
          </a:p>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0;</a:t>
            </a:r>
          </a:p>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False;</a:t>
            </a:r>
          </a:p>
        </p:txBody>
      </p:sp>
      <p:sp>
        <p:nvSpPr>
          <p:cNvPr id="8" name="Rectangle 7">
            <a:extLst>
              <a:ext uri="{FF2B5EF4-FFF2-40B4-BE49-F238E27FC236}">
                <a16:creationId xmlns:a16="http://schemas.microsoft.com/office/drawing/2014/main" id="{883E7C2D-04FB-430F-9F00-9F1E906E3BE3}"/>
              </a:ext>
            </a:extLst>
          </p:cNvPr>
          <p:cNvSpPr/>
          <p:nvPr/>
        </p:nvSpPr>
        <p:spPr>
          <a:xfrm>
            <a:off x="1616611" y="1844824"/>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9" name="Rectangle 8">
            <a:extLst>
              <a:ext uri="{FF2B5EF4-FFF2-40B4-BE49-F238E27FC236}">
                <a16:creationId xmlns:a16="http://schemas.microsoft.com/office/drawing/2014/main" id="{2E15D959-607A-4588-829D-F16FEA41C8C7}"/>
              </a:ext>
            </a:extLst>
          </p:cNvPr>
          <p:cNvSpPr/>
          <p:nvPr/>
        </p:nvSpPr>
        <p:spPr>
          <a:xfrm>
            <a:off x="1662671" y="1239143"/>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pic>
        <p:nvPicPr>
          <p:cNvPr id="7" name="Picture 6">
            <a:extLst>
              <a:ext uri="{FF2B5EF4-FFF2-40B4-BE49-F238E27FC236}">
                <a16:creationId xmlns:a16="http://schemas.microsoft.com/office/drawing/2014/main" id="{D044F56A-99AE-443F-BF2C-F7222AA9CBFB}"/>
              </a:ext>
            </a:extLst>
          </p:cNvPr>
          <p:cNvPicPr>
            <a:picLocks noChangeAspect="1"/>
          </p:cNvPicPr>
          <p:nvPr/>
        </p:nvPicPr>
        <p:blipFill>
          <a:blip r:embed="rId2" cstate="print"/>
          <a:stretch>
            <a:fillRect/>
          </a:stretch>
        </p:blipFill>
        <p:spPr>
          <a:xfrm>
            <a:off x="6832940" y="4877349"/>
            <a:ext cx="2518318" cy="1465688"/>
          </a:xfrm>
          <a:prstGeom prst="rect">
            <a:avLst/>
          </a:prstGeom>
        </p:spPr>
      </p:pic>
      <p:grpSp>
        <p:nvGrpSpPr>
          <p:cNvPr id="16" name="Group 15">
            <a:extLst>
              <a:ext uri="{FF2B5EF4-FFF2-40B4-BE49-F238E27FC236}">
                <a16:creationId xmlns:a16="http://schemas.microsoft.com/office/drawing/2014/main" id="{60B5E5F5-F4B9-40B4-BAF2-AA54995DEDEA}"/>
              </a:ext>
            </a:extLst>
          </p:cNvPr>
          <p:cNvGrpSpPr/>
          <p:nvPr/>
        </p:nvGrpSpPr>
        <p:grpSpPr>
          <a:xfrm>
            <a:off x="6859051" y="2564904"/>
            <a:ext cx="5056094" cy="2024225"/>
            <a:chOff x="6859051" y="2564904"/>
            <a:chExt cx="5056094" cy="2024225"/>
          </a:xfrm>
        </p:grpSpPr>
        <p:pic>
          <p:nvPicPr>
            <p:cNvPr id="5" name="Picture 4">
              <a:extLst>
                <a:ext uri="{FF2B5EF4-FFF2-40B4-BE49-F238E27FC236}">
                  <a16:creationId xmlns:a16="http://schemas.microsoft.com/office/drawing/2014/main" id="{53823226-68F3-4410-A632-B860B5FDB237}"/>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6" name="Picture 5">
              <a:extLst>
                <a:ext uri="{FF2B5EF4-FFF2-40B4-BE49-F238E27FC236}">
                  <a16:creationId xmlns:a16="http://schemas.microsoft.com/office/drawing/2014/main" id="{9F19A5B7-4E61-481B-9D19-749918200591}"/>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5" name="Rectangle 14">
              <a:extLst>
                <a:ext uri="{FF2B5EF4-FFF2-40B4-BE49-F238E27FC236}">
                  <a16:creationId xmlns:a16="http://schemas.microsoft.com/office/drawing/2014/main" id="{B14C9A0F-92EB-4E27-A3DA-B8E81C960541}"/>
                </a:ext>
              </a:extLst>
            </p:cNvPr>
            <p:cNvSpPr/>
            <p:nvPr/>
          </p:nvSpPr>
          <p:spPr>
            <a:xfrm>
              <a:off x="6936116"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995810146"/>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372" y="344271"/>
            <a:ext cx="8685669"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domain constraint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676182" y="1219200"/>
            <a:ext cx="8838049"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Domain Constraint = </a:t>
            </a:r>
            <a:r>
              <a:rPr lang="en-IN" sz="2000" dirty="0">
                <a:solidFill>
                  <a:srgbClr val="0089A4"/>
                </a:solidFill>
                <a:latin typeface="Gentium Basic"/>
              </a:rPr>
              <a:t>data type + Constraints (NOT NULL / UNIQUE / PRIMARY KEY / FOREIGN KEY / CHECK / DEFAULT)</a:t>
            </a:r>
          </a:p>
        </p:txBody>
      </p:sp>
    </p:spTree>
    <p:extLst>
      <p:ext uri="{BB962C8B-B14F-4D97-AF65-F5344CB8AC3E}">
        <p14:creationId xmlns:p14="http://schemas.microsoft.com/office/powerpoint/2010/main" val="641206053"/>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 - Binary</a:t>
            </a:r>
          </a:p>
        </p:txBody>
      </p:sp>
      <p:sp>
        <p:nvSpPr>
          <p:cNvPr id="3" name="Rectangle 2"/>
          <p:cNvSpPr/>
          <p:nvPr/>
        </p:nvSpPr>
        <p:spPr>
          <a:xfrm>
            <a:off x="1687066" y="2133600"/>
            <a:ext cx="8598595" cy="677108"/>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19033" y="3535907"/>
            <a:ext cx="6383301"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676182" y="997805"/>
            <a:ext cx="8838049"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val="450270051"/>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 - Unary</a:t>
            </a:r>
          </a:p>
        </p:txBody>
      </p:sp>
      <p:sp>
        <p:nvSpPr>
          <p:cNvPr id="3" name="Rectangle 2"/>
          <p:cNvSpPr/>
          <p:nvPr/>
        </p:nvSpPr>
        <p:spPr>
          <a:xfrm>
            <a:off x="1687066" y="2142292"/>
            <a:ext cx="8598595" cy="677108"/>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47595" y="3039308"/>
            <a:ext cx="2438890" cy="2116134"/>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1676182" y="997805"/>
            <a:ext cx="8838049"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val="3674630210"/>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 - Ternary</a:t>
            </a:r>
          </a:p>
        </p:txBody>
      </p:sp>
      <p:sp>
        <p:nvSpPr>
          <p:cNvPr id="3" name="Rectangle 2"/>
          <p:cNvSpPr/>
          <p:nvPr/>
        </p:nvSpPr>
        <p:spPr>
          <a:xfrm>
            <a:off x="1687066" y="2133600"/>
            <a:ext cx="8598595"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76174" y="3074313"/>
            <a:ext cx="5668268" cy="25146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676182" y="997805"/>
            <a:ext cx="8838049"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val="3830724470"/>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1699391" y="2438968"/>
            <a:ext cx="8609479"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0448" y="2166091"/>
            <a:ext cx="1857133"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132" y="4620423"/>
            <a:ext cx="2314274"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8542" y="2995047"/>
            <a:ext cx="2828557" cy="1333500"/>
          </a:xfrm>
          <a:prstGeom prst="rect">
            <a:avLst/>
          </a:prstGeom>
        </p:spPr>
      </p:pic>
      <p:sp>
        <p:nvSpPr>
          <p:cNvPr id="4" name="Rectangle 3"/>
          <p:cNvSpPr/>
          <p:nvPr/>
        </p:nvSpPr>
        <p:spPr>
          <a:xfrm>
            <a:off x="1596284" y="1174533"/>
            <a:ext cx="5509125" cy="461665"/>
          </a:xfrm>
          <a:prstGeom prst="rect">
            <a:avLst/>
          </a:prstGeom>
        </p:spPr>
        <p:txBody>
          <a:bodyPr wrap="non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a:t>
            </a:r>
          </a:p>
        </p:txBody>
      </p:sp>
    </p:spTree>
    <p:extLst>
      <p:ext uri="{BB962C8B-B14F-4D97-AF65-F5344CB8AC3E}">
        <p14:creationId xmlns:p14="http://schemas.microsoft.com/office/powerpoint/2010/main" val="2898376237"/>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48316" y="1143002"/>
            <a:ext cx="8794881"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99111" y="841062"/>
            <a:ext cx="8815121" cy="5516327"/>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employee can manage only one department, and each department can be managed by one employee only.</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one to one Relationships</a:t>
            </a:r>
          </a:p>
        </p:txBody>
      </p:sp>
      <p:pic>
        <p:nvPicPr>
          <p:cNvPr id="1026" name="Picture 2" descr="Chen ERD notation - One-to-one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3802" y="2171701"/>
            <a:ext cx="9142810" cy="133350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47603" y="3777343"/>
            <a:ext cx="1750886" cy="2286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lated imag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41340" y="3777343"/>
            <a:ext cx="1614660" cy="2198914"/>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p:cNvCxnSpPr/>
          <p:nvPr/>
        </p:nvCxnSpPr>
        <p:spPr>
          <a:xfrm>
            <a:off x="4821066" y="4920343"/>
            <a:ext cx="1097390"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1652625" y="3799923"/>
            <a:ext cx="1292057" cy="1574149"/>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Rectangle 6"/>
          <p:cNvSpPr/>
          <p:nvPr/>
        </p:nvSpPr>
        <p:spPr>
          <a:xfrm>
            <a:off x="7980393" y="3772908"/>
            <a:ext cx="2533838" cy="1870512"/>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passportID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personID (not null, unique, and foreign key)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passportNumber issueDate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expireDate</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046909445"/>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8"/>
          <p:cNvGrpSpPr/>
          <p:nvPr/>
        </p:nvGrpSpPr>
        <p:grpSpPr>
          <a:xfrm>
            <a:off x="3047603" y="3777343"/>
            <a:ext cx="5257116" cy="2286000"/>
            <a:chOff x="1524000" y="3777343"/>
            <a:chExt cx="5257800" cy="2286000"/>
          </a:xfrm>
        </p:grpSpPr>
        <p:pic>
          <p:nvPicPr>
            <p:cNvPr id="3" name="Picture 2" descr="Related imag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41913" y="3777343"/>
              <a:ext cx="2439887" cy="2204680"/>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33"/>
            <p:cNvGrpSpPr/>
            <p:nvPr/>
          </p:nvGrpSpPr>
          <p:grpSpPr>
            <a:xfrm>
              <a:off x="3275115" y="4774575"/>
              <a:ext cx="990600" cy="304800"/>
              <a:chOff x="3429001" y="4740415"/>
              <a:chExt cx="1563687" cy="304800"/>
            </a:xfrm>
          </p:grpSpPr>
          <p:cxnSp>
            <p:nvCxnSpPr>
              <p:cNvPr id="25" name="Straight Arrow Connector 24"/>
              <p:cNvCxnSpPr/>
              <p:nvPr/>
            </p:nvCxnSpPr>
            <p:spPr>
              <a:xfrm>
                <a:off x="3429001" y="4892815"/>
                <a:ext cx="1524000"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4687888" y="47404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4687888" y="48928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18" name="Picture 17"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0" y="3777343"/>
              <a:ext cx="1751114" cy="2286000"/>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customer may place many orders, but each order can be placed by one customer only.</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one to many Relationships</a:t>
            </a:r>
          </a:p>
        </p:txBody>
      </p:sp>
      <p:pic>
        <p:nvPicPr>
          <p:cNvPr id="2050" name="Picture 2" descr="Chen ERD notation - One-to-many relationship"/>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23802" y="2171701"/>
            <a:ext cx="9142810" cy="1333501"/>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p:nvSpPr>
        <p:spPr>
          <a:xfrm>
            <a:off x="8380909" y="3810000"/>
            <a:ext cx="2285702" cy="1870512"/>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orderID</a:t>
            </a:r>
          </a:p>
          <a:p>
            <a:pPr>
              <a:lnSpc>
                <a:spcPct val="107000"/>
              </a:lnSpc>
            </a:pPr>
            <a:r>
              <a:rPr lang="en-IN" b="1"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 (foreign key)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Qty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OrderDate</a:t>
            </a:r>
          </a:p>
          <a:p>
            <a:pPr>
              <a:lnSpc>
                <a:spcPct val="107000"/>
              </a:lnSpc>
            </a:pP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19" name="Rectangle 18"/>
          <p:cNvSpPr/>
          <p:nvPr/>
        </p:nvSpPr>
        <p:spPr>
          <a:xfrm>
            <a:off x="1652625" y="3799923"/>
            <a:ext cx="1292057" cy="1574149"/>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7276665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4" name="Rectangle 3"/>
          <p:cNvSpPr/>
          <p:nvPr/>
        </p:nvSpPr>
        <p:spPr>
          <a:xfrm>
            <a:off x="1828562" y="3276600"/>
            <a:ext cx="8509543" cy="923330"/>
          </a:xfrm>
          <a:prstGeom prst="rect">
            <a:avLst/>
          </a:prstGeom>
          <a:solidFill>
            <a:schemeClr val="bg1"/>
          </a:solidFill>
        </p:spPr>
        <p:txBody>
          <a:bodyPr wrap="square">
            <a:spAutoFit/>
          </a:bodyPr>
          <a:lstStyle/>
          <a:p>
            <a:r>
              <a:rPr lang="en-IN" dirty="0">
                <a:latin typeface="Segoe UI Light" panose="020B0502040204020203" pitchFamily="34" charset="0"/>
                <a:cs typeface="Segoe UI Light" panose="020B0502040204020203" pitchFamily="34" charset="0"/>
              </a:rPr>
              <a:t>By default, tables are created in the default database, using the InnoDB storage engine. An error occurs if the table exists, if there is no default database, or if the database does not exist.</a:t>
            </a:r>
          </a:p>
        </p:txBody>
      </p:sp>
      <p:sp>
        <p:nvSpPr>
          <p:cNvPr id="5" name="Rectangle 4"/>
          <p:cNvSpPr/>
          <p:nvPr/>
        </p:nvSpPr>
        <p:spPr>
          <a:xfrm>
            <a:off x="1676182" y="159229"/>
            <a:ext cx="6435248" cy="769441"/>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a:t>
            </a:r>
            <a:r>
              <a:rPr lang="en-IN" sz="2200" b="1" dirty="0">
                <a:latin typeface="Segoe UI Light" panose="020B0502040204020203" pitchFamily="34" charset="0"/>
                <a:cs typeface="Segoe UI Light" panose="020B0502040204020203" pitchFamily="34" charset="0"/>
              </a:rPr>
              <a:t>CREATE TABLE </a:t>
            </a:r>
            <a:r>
              <a:rPr lang="en-IN" sz="2200" dirty="0">
                <a:latin typeface="Segoe UI Light" panose="020B0502040204020203" pitchFamily="34" charset="0"/>
                <a:cs typeface="Segoe UI Light" panose="020B0502040204020203" pitchFamily="34" charset="0"/>
              </a:rPr>
              <a:t>statement to specify the layout of your table</a:t>
            </a:r>
          </a:p>
        </p:txBody>
      </p:sp>
      <p:sp>
        <p:nvSpPr>
          <p:cNvPr id="6" name="Rectangle 5">
            <a:extLst>
              <a:ext uri="{FF2B5EF4-FFF2-40B4-BE49-F238E27FC236}">
                <a16:creationId xmlns:a16="http://schemas.microsoft.com/office/drawing/2014/main" id="{54524202-B9AA-48CE-AA65-1C07720A0717}"/>
              </a:ext>
            </a:extLst>
          </p:cNvPr>
          <p:cNvSpPr/>
          <p:nvPr/>
        </p:nvSpPr>
        <p:spPr>
          <a:xfrm>
            <a:off x="1676182" y="1245325"/>
            <a:ext cx="4714817" cy="400110"/>
          </a:xfrm>
          <a:prstGeom prst="rect">
            <a:avLst/>
          </a:prstGeom>
        </p:spPr>
        <p:txBody>
          <a:bodyPr wrap="none">
            <a:spAutoFit/>
          </a:bodyPr>
          <a:lstStyle/>
          <a:p>
            <a:r>
              <a:rPr lang="en-IN" sz="2000" dirty="0">
                <a:solidFill>
                  <a:srgbClr val="0077AA"/>
                </a:solidFill>
                <a:latin typeface="Liberation Mono"/>
                <a:cs typeface="Arial" panose="020B0604020202020204" pitchFamily="34" charset="0"/>
              </a:rPr>
              <a:t>CREATE</a:t>
            </a:r>
            <a:r>
              <a:rPr lang="en-IN" sz="2000" dirty="0">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latin typeface="Liberation Mono"/>
                <a:cs typeface="Arial" panose="020B0604020202020204" pitchFamily="34" charset="0"/>
              </a:rPr>
              <a:t> </a:t>
            </a:r>
            <a:r>
              <a:rPr lang="en-IN" sz="2000" dirty="0">
                <a:solidFill>
                  <a:srgbClr val="E12F2B"/>
                </a:solidFill>
                <a:latin typeface="Liberation Mono"/>
                <a:cs typeface="Arial" panose="020B0604020202020204" pitchFamily="34" charset="0"/>
              </a:rPr>
              <a:t>`123`</a:t>
            </a:r>
            <a:r>
              <a:rPr lang="en-IN" sz="2000" dirty="0">
                <a:latin typeface="Liberation Mono"/>
                <a:cs typeface="Arial" panose="020B0604020202020204" pitchFamily="34" charset="0"/>
              </a:rPr>
              <a:t> (c1 </a:t>
            </a:r>
            <a:r>
              <a:rPr lang="en-IN" sz="2000" dirty="0">
                <a:solidFill>
                  <a:srgbClr val="834689"/>
                </a:solidFill>
                <a:latin typeface="Liberation Mono"/>
              </a:rPr>
              <a:t>int</a:t>
            </a:r>
            <a:r>
              <a:rPr lang="en-IN" sz="2000" dirty="0">
                <a:latin typeface="Liberation Mono"/>
                <a:cs typeface="Arial" panose="020B0604020202020204" pitchFamily="34" charset="0"/>
              </a:rPr>
              <a:t>, c2 </a:t>
            </a:r>
            <a:r>
              <a:rPr lang="en-IN" sz="2000" dirty="0">
                <a:solidFill>
                  <a:srgbClr val="834689"/>
                </a:solidFill>
                <a:latin typeface="Liberation Mono"/>
              </a:rPr>
              <a:t>varchar</a:t>
            </a:r>
            <a:r>
              <a:rPr lang="en-IN" sz="2000" dirty="0">
                <a:latin typeface="Liberation Mono"/>
                <a:cs typeface="Arial" panose="020B0604020202020204" pitchFamily="34" charset="0"/>
              </a:rPr>
              <a:t>(10));</a:t>
            </a:r>
          </a:p>
        </p:txBody>
      </p:sp>
    </p:spTree>
    <p:extLst>
      <p:ext uri="{BB962C8B-B14F-4D97-AF65-F5344CB8AC3E}">
        <p14:creationId xmlns:p14="http://schemas.microsoft.com/office/powerpoint/2010/main" val="2014352183"/>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department may have many employees, but each employee can </a:t>
            </a:r>
            <a:r>
              <a:rPr lang="en-IN" sz="2400">
                <a:latin typeface="Arial" panose="020B0604020202020204" pitchFamily="34" charset="0"/>
                <a:cs typeface="Arial" panose="020B0604020202020204" pitchFamily="34" charset="0"/>
              </a:rPr>
              <a:t>work only in </a:t>
            </a:r>
            <a:r>
              <a:rPr lang="en-IN" sz="2400" dirty="0">
                <a:latin typeface="Arial" panose="020B0604020202020204" pitchFamily="34" charset="0"/>
                <a:cs typeface="Arial" panose="020B0604020202020204" pitchFamily="34" charset="0"/>
              </a:rPr>
              <a:t>one department.</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many to one Relationships</a:t>
            </a:r>
          </a:p>
        </p:txBody>
      </p:sp>
      <p:pic>
        <p:nvPicPr>
          <p:cNvPr id="3074" name="Picture 2" descr="Chen ERD notation - Many-to-one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3802" y="2171701"/>
            <a:ext cx="9142810" cy="1333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4897638"/>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1200329"/>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One student may belong to more than one student organizations, and one organization can admit more than one student.</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many to many Relationships</a:t>
            </a:r>
          </a:p>
        </p:txBody>
      </p:sp>
      <p:pic>
        <p:nvPicPr>
          <p:cNvPr id="4098" name="Picture 2" descr="Chen ERD notation - Many-to-man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3803" y="2339039"/>
            <a:ext cx="9142809" cy="1346836"/>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5"/>
          <p:cNvGrpSpPr/>
          <p:nvPr/>
        </p:nvGrpSpPr>
        <p:grpSpPr>
          <a:xfrm>
            <a:off x="2134910" y="3826782"/>
            <a:ext cx="7920594" cy="2269218"/>
            <a:chOff x="685800" y="3798242"/>
            <a:chExt cx="7816117" cy="2245995"/>
          </a:xfrm>
        </p:grpSpPr>
        <p:grpSp>
          <p:nvGrpSpPr>
            <p:cNvPr id="5" name="Group 2"/>
            <p:cNvGrpSpPr/>
            <p:nvPr/>
          </p:nvGrpSpPr>
          <p:grpSpPr>
            <a:xfrm>
              <a:off x="685800" y="3926205"/>
              <a:ext cx="2966755" cy="1997175"/>
              <a:chOff x="1586089" y="3855004"/>
              <a:chExt cx="2966755" cy="1997175"/>
            </a:xfrm>
          </p:grpSpPr>
          <p:pic>
            <p:nvPicPr>
              <p:cNvPr id="17" name="Picture 16"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00200" y="3855004"/>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39772" y="3884687"/>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87811" y="3891693"/>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27383" y="3921376"/>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86089" y="4838750"/>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25661" y="4868433"/>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73700" y="4875439"/>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13272" y="4905122"/>
                <a:ext cx="725461" cy="947057"/>
              </a:xfrm>
              <a:prstGeom prst="rect">
                <a:avLst/>
              </a:prstGeom>
              <a:noFill/>
              <a:extLst>
                <a:ext uri="{909E8E84-426E-40DD-AFC4-6F175D3DCCD1}">
                  <a14:hiddenFill xmlns:a14="http://schemas.microsoft.com/office/drawing/2010/main">
                    <a:solidFill>
                      <a:srgbClr val="FFFFFF"/>
                    </a:solidFill>
                  </a14:hiddenFill>
                </a:ext>
              </a:extLst>
            </p:spPr>
          </p:pic>
        </p:grpSp>
        <p:pic>
          <p:nvPicPr>
            <p:cNvPr id="19" name="Picture 18" descr="Related image"/>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28164" y="3798242"/>
              <a:ext cx="3773753" cy="2245995"/>
            </a:xfrm>
            <a:prstGeom prst="rect">
              <a:avLst/>
            </a:prstGeom>
            <a:noFill/>
          </p:spPr>
        </p:pic>
        <p:grpSp>
          <p:nvGrpSpPr>
            <p:cNvPr id="6" name="Group 29"/>
            <p:cNvGrpSpPr/>
            <p:nvPr/>
          </p:nvGrpSpPr>
          <p:grpSpPr>
            <a:xfrm>
              <a:off x="3647567" y="4787234"/>
              <a:ext cx="1054492" cy="304800"/>
              <a:chOff x="3493127" y="4750545"/>
              <a:chExt cx="1054492" cy="304800"/>
            </a:xfrm>
          </p:grpSpPr>
          <p:cxnSp>
            <p:nvCxnSpPr>
              <p:cNvPr id="21" name="Straight Arrow Connector 20"/>
              <p:cNvCxnSpPr/>
              <p:nvPr/>
            </p:nvCxnSpPr>
            <p:spPr>
              <a:xfrm>
                <a:off x="3557019" y="4902945"/>
                <a:ext cx="965458"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V="1">
                <a:off x="4354527" y="47505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4354527" y="49029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3514374" y="4909950"/>
                <a:ext cx="226854" cy="11925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flipV="1">
                <a:off x="3493127" y="4750545"/>
                <a:ext cx="240673" cy="15240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40178" y="1263893"/>
            <a:ext cx="7110058" cy="2352097"/>
          </a:xfrm>
          <a:prstGeom prst="rect">
            <a:avLst/>
          </a:prstGeom>
        </p:spPr>
      </p:pic>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many to many Relationships</a:t>
            </a:r>
          </a:p>
        </p:txBody>
      </p:sp>
    </p:spTree>
    <p:extLst>
      <p:ext uri="{BB962C8B-B14F-4D97-AF65-F5344CB8AC3E}">
        <p14:creationId xmlns:p14="http://schemas.microsoft.com/office/powerpoint/2010/main" val="1033695198"/>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1828562" y="1143000"/>
            <a:ext cx="8609479"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US" dirty="0"/>
              <a:t>SQL commands</a:t>
            </a:r>
          </a:p>
        </p:txBody>
      </p:sp>
      <p:pic>
        <p:nvPicPr>
          <p:cNvPr id="5" name="Picture 2" descr="https://cdncontribute.geeksforgeeks.org/wp-content/uploads/sql-command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72378" y="1981201"/>
            <a:ext cx="10321848" cy="4669631"/>
          </a:xfrm>
          <a:prstGeom prst="rect">
            <a:avLst/>
          </a:prstGeom>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4439694"/>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Comments in MySQL</a:t>
            </a:r>
          </a:p>
        </p:txBody>
      </p:sp>
      <p:sp>
        <p:nvSpPr>
          <p:cNvPr id="4" name="Rectangle 3"/>
          <p:cNvSpPr/>
          <p:nvPr/>
        </p:nvSpPr>
        <p:spPr>
          <a:xfrm>
            <a:off x="1676182" y="1065600"/>
            <a:ext cx="8838049"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following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a:t>
            </a:r>
          </a:p>
        </p:txBody>
      </p:sp>
    </p:spTree>
    <p:extLst>
      <p:ext uri="{BB962C8B-B14F-4D97-AF65-F5344CB8AC3E}">
        <p14:creationId xmlns:p14="http://schemas.microsoft.com/office/powerpoint/2010/main" val="1798213785"/>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85897669"/>
      </p:ext>
    </p:extLst>
  </p:cSld>
  <p:clrMapOvr>
    <a:masterClrMapping/>
  </p:clrMapOvr>
  <p:transition/>
</p:sld>
</file>

<file path=ppt/slides/slide3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Login</a:t>
            </a:r>
            <a:endParaRPr lang="en-US" sz="3600" dirty="0">
              <a:latin typeface="Arial" panose="020B0604020202020204" pitchFamily="34" charset="0"/>
              <a:cs typeface="Arial" panose="020B0604020202020204" pitchFamily="34" charset="0"/>
            </a:endParaRPr>
          </a:p>
        </p:txBody>
      </p:sp>
      <p:sp>
        <p:nvSpPr>
          <p:cNvPr id="4" name="Rectangle 3"/>
          <p:cNvSpPr/>
          <p:nvPr/>
        </p:nvSpPr>
        <p:spPr>
          <a:xfrm>
            <a:off x="1523802" y="968025"/>
            <a:ext cx="9142810" cy="1546577"/>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–hstp5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–psaleel user01</a:t>
            </a:r>
          </a:p>
        </p:txBody>
      </p:sp>
      <p:sp>
        <p:nvSpPr>
          <p:cNvPr id="2" name="Rectangle 1"/>
          <p:cNvSpPr/>
          <p:nvPr/>
        </p:nvSpPr>
        <p:spPr>
          <a:xfrm>
            <a:off x="1717453" y="153888"/>
            <a:ext cx="5121248" cy="400110"/>
          </a:xfrm>
          <a:prstGeom prst="rect">
            <a:avLst/>
          </a:prstGeom>
          <a:solidFill>
            <a:srgbClr val="EDE701"/>
          </a:solidFill>
        </p:spPr>
        <p:txBody>
          <a:bodyPr wrap="none">
            <a:spAutoFit/>
          </a:bodyPr>
          <a:lstStyle/>
          <a:p>
            <a:r>
              <a:rPr lang="en-IN" sz="2000" dirty="0">
                <a:latin typeface="Consolas" panose="020B0609020204030204" pitchFamily="49" charset="0"/>
                <a:ea typeface="Calibri" panose="020F0502020204030204" pitchFamily="34" charset="0"/>
              </a:rPr>
              <a:t>Default port for MySQL Server: </a:t>
            </a:r>
            <a:r>
              <a:rPr lang="en-IN" sz="2000" b="1" dirty="0">
                <a:latin typeface="Consolas" panose="020B0609020204030204" pitchFamily="49" charset="0"/>
                <a:ea typeface="Calibri" panose="020F0502020204030204" pitchFamily="34" charset="0"/>
              </a:rPr>
              <a:t>3306</a:t>
            </a:r>
            <a:endParaRPr lang="en-IN" sz="2000" b="1" dirty="0">
              <a:latin typeface="Consolas" panose="020B0609020204030204" pitchFamily="49" charset="0"/>
            </a:endParaRPr>
          </a:p>
        </p:txBody>
      </p:sp>
      <p:pic>
        <p:nvPicPr>
          <p:cNvPr id="5" name="Picture 4"/>
          <p:cNvPicPr>
            <a:picLocks noChangeAspect="1"/>
          </p:cNvPicPr>
          <p:nvPr/>
        </p:nvPicPr>
        <p:blipFill>
          <a:blip r:embed="rId2" cstate="print"/>
          <a:stretch>
            <a:fillRect/>
          </a:stretch>
        </p:blipFill>
        <p:spPr>
          <a:xfrm>
            <a:off x="1654248" y="2819400"/>
            <a:ext cx="8859983" cy="2840182"/>
          </a:xfrm>
          <a:prstGeom prst="rect">
            <a:avLst/>
          </a:prstGeom>
        </p:spPr>
      </p:pic>
    </p:spTree>
    <p:extLst>
      <p:ext uri="{BB962C8B-B14F-4D97-AF65-F5344CB8AC3E}">
        <p14:creationId xmlns:p14="http://schemas.microsoft.com/office/powerpoint/2010/main" val="943877492"/>
      </p:ext>
    </p:extLst>
  </p:cSld>
  <p:clrMapOvr>
    <a:masterClrMapping/>
  </p:clrMapOvr>
  <p:transition/>
</p:sld>
</file>

<file path=ppt/slides/slide3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i="1" dirty="0"/>
              <a:t>STORAGE ENGINES</a:t>
            </a:r>
            <a:endParaRPr lang="en-US" i="1" dirty="0"/>
          </a:p>
        </p:txBody>
      </p:sp>
      <p:sp>
        <p:nvSpPr>
          <p:cNvPr id="3" name="Rectangle 2"/>
          <p:cNvSpPr/>
          <p:nvPr/>
        </p:nvSpPr>
        <p:spPr>
          <a:xfrm>
            <a:off x="1688880" y="1330404"/>
            <a:ext cx="8825351" cy="1107996"/>
          </a:xfrm>
          <a:prstGeom prst="rect">
            <a:avLst/>
          </a:prstGeom>
        </p:spPr>
        <p:txBody>
          <a:bodyPr wrap="square">
            <a:spAutoFit/>
          </a:bodyPr>
          <a:lstStyle/>
          <a:p>
            <a:pPr algn="just"/>
            <a:r>
              <a:rPr lang="en-IN" sz="2200" dirty="0">
                <a:solidFill>
                  <a:srgbClr val="000000"/>
                </a:solidFill>
                <a:latin typeface="Segoe UI Light" panose="020B0502040204020203" pitchFamily="34"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200" b="1" dirty="0">
                <a:solidFill>
                  <a:srgbClr val="000000"/>
                </a:solidFill>
                <a:latin typeface="Segoe UI Light" panose="020B0502040204020203" pitchFamily="34" charset="0"/>
                <a:cs typeface="Segoe UI Light" panose="020B0502040204020203" pitchFamily="34" charset="0"/>
              </a:rPr>
              <a:t>transactional </a:t>
            </a:r>
            <a:r>
              <a:rPr lang="en-IN" sz="2200" dirty="0">
                <a:solidFill>
                  <a:srgbClr val="000000"/>
                </a:solidFill>
                <a:latin typeface="Segoe UI Light" panose="020B0502040204020203" pitchFamily="34" charset="0"/>
                <a:cs typeface="Segoe UI Light" panose="020B0502040204020203" pitchFamily="34" charset="0"/>
              </a:rPr>
              <a:t>and</a:t>
            </a:r>
            <a:r>
              <a:rPr lang="en-IN" sz="2200" b="1" dirty="0">
                <a:solidFill>
                  <a:srgbClr val="000000"/>
                </a:solidFill>
                <a:latin typeface="Segoe UI Light" panose="020B0502040204020203" pitchFamily="34" charset="0"/>
                <a:cs typeface="Segoe UI Light" panose="020B0502040204020203" pitchFamily="34" charset="0"/>
              </a:rPr>
              <a:t> non-transactional.</a:t>
            </a:r>
            <a:endParaRPr lang="en-IN" sz="2200" b="1" dirty="0">
              <a:latin typeface="Segoe UI Light" panose="020B0502040204020203" pitchFamily="34" charset="0"/>
              <a:cs typeface="Segoe UI Light" panose="020B0502040204020203" pitchFamily="34" charset="0"/>
            </a:endParaRPr>
          </a:p>
        </p:txBody>
      </p:sp>
      <p:sp>
        <p:nvSpPr>
          <p:cNvPr id="4" name="Rectangle 3"/>
          <p:cNvSpPr/>
          <p:nvPr/>
        </p:nvSpPr>
        <p:spPr>
          <a:xfrm>
            <a:off x="1638995" y="76200"/>
            <a:ext cx="8951428" cy="1107996"/>
          </a:xfrm>
          <a:prstGeom prst="rect">
            <a:avLst/>
          </a:prstGeom>
        </p:spPr>
        <p:txBody>
          <a:bodyPr wrap="square">
            <a:spAutoFit/>
          </a:bodyPr>
          <a:lstStyle/>
          <a:p>
            <a:r>
              <a:rPr lang="en-IN" sz="2200" dirty="0">
                <a:solidFill>
                  <a:schemeClr val="bg2">
                    <a:lumMod val="50000"/>
                  </a:schemeClr>
                </a:solidFill>
                <a:latin typeface="Segoe UI Light" panose="020B0502040204020203" pitchFamily="34" charset="0"/>
                <a:cs typeface="Segoe UI Light" panose="020B0502040204020203" pitchFamily="34" charset="0"/>
              </a:rPr>
              <a:t>Before MySQL version 5.5, MyISAM is the default storage engine when you create a table without specifying the storage engine explicitly. From version 5.5, MySQL uses </a:t>
            </a:r>
            <a:r>
              <a:rPr lang="en-IN" sz="2200" b="1" i="1" dirty="0">
                <a:solidFill>
                  <a:schemeClr val="bg2">
                    <a:lumMod val="50000"/>
                  </a:schemeClr>
                </a:solidFill>
                <a:latin typeface="Segoe UI Light" panose="020B0502040204020203" pitchFamily="34" charset="0"/>
                <a:cs typeface="Segoe UI Light" panose="020B0502040204020203" pitchFamily="34" charset="0"/>
              </a:rPr>
              <a:t>InnoDB as the default storage engine</a:t>
            </a:r>
            <a:r>
              <a:rPr lang="en-IN" sz="2200" dirty="0">
                <a:solidFill>
                  <a:schemeClr val="bg2">
                    <a:lumMod val="50000"/>
                  </a:schemeClr>
                </a:solidFill>
                <a:latin typeface="Segoe UI Light" panose="020B0502040204020203" pitchFamily="34" charset="0"/>
                <a:cs typeface="Segoe UI Light" panose="020B0502040204020203" pitchFamily="34" charset="0"/>
              </a:rPr>
              <a:t>.</a:t>
            </a:r>
          </a:p>
        </p:txBody>
      </p:sp>
      <p:graphicFrame>
        <p:nvGraphicFramePr>
          <p:cNvPr id="6" name="Table 5"/>
          <p:cNvGraphicFramePr>
            <a:graphicFrameLocks noGrp="1"/>
          </p:cNvGraphicFramePr>
          <p:nvPr/>
        </p:nvGraphicFramePr>
        <p:xfrm>
          <a:off x="1980942" y="4394200"/>
          <a:ext cx="8152338" cy="1854200"/>
        </p:xfrm>
        <a:graphic>
          <a:graphicData uri="http://schemas.openxmlformats.org/drawingml/2006/table">
            <a:tbl>
              <a:tblPr firstRow="1" bandRow="1">
                <a:tableStyleId>{D27102A9-8310-4765-A935-A1911B00CA55}</a:tableStyleId>
              </a:tblPr>
              <a:tblGrid>
                <a:gridCol w="4076169">
                  <a:extLst>
                    <a:ext uri="{9D8B030D-6E8A-4147-A177-3AD203B41FA5}">
                      <a16:colId xmlns:a16="http://schemas.microsoft.com/office/drawing/2014/main" val="20000"/>
                    </a:ext>
                  </a:extLst>
                </a:gridCol>
                <a:gridCol w="4076169">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marL="91428" marR="91428"/>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marL="91428" marR="91428"/>
                </a:tc>
                <a:extLst>
                  <a:ext uri="{0D108BD9-81ED-4DB2-BD59-A6C34878D82A}">
                    <a16:rowId xmlns:a16="http://schemas.microsoft.com/office/drawing/2014/main" val="10000"/>
                  </a:ext>
                </a:extLst>
              </a:tr>
              <a:tr h="370840">
                <a:tc>
                  <a:txBody>
                    <a:bodyPr/>
                    <a:lstStyle/>
                    <a:p>
                      <a:pPr algn="l"/>
                      <a:r>
                        <a:rPr lang="en-IN" sz="1800" dirty="0"/>
                        <a:t>MEMORY </a:t>
                      </a:r>
                    </a:p>
                  </a:txBody>
                  <a:tcPr marL="91428" marR="9142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marL="91428" marR="91428"/>
                </a:tc>
                <a:extLst>
                  <a:ext uri="{0D108BD9-81ED-4DB2-BD59-A6C34878D82A}">
                    <a16:rowId xmlns:a16="http://schemas.microsoft.com/office/drawing/2014/main" val="10001"/>
                  </a:ext>
                </a:extLst>
              </a:tr>
              <a:tr h="370840">
                <a:tc>
                  <a:txBody>
                    <a:bodyPr/>
                    <a:lstStyle/>
                    <a:p>
                      <a:pPr algn="l"/>
                      <a:r>
                        <a:rPr lang="en-IN" sz="1800" dirty="0"/>
                        <a:t>InnoDB</a:t>
                      </a:r>
                    </a:p>
                  </a:txBody>
                  <a:tcPr marL="91428" marR="91428"/>
                </a:tc>
                <a:tc>
                  <a:txBody>
                    <a:bodyPr/>
                    <a:lstStyle/>
                    <a:p>
                      <a:r>
                        <a:rPr lang="en-IN" sz="1800" dirty="0"/>
                        <a:t>.idb (data and index)</a:t>
                      </a:r>
                    </a:p>
                  </a:txBody>
                  <a:tcPr marL="91428" marR="91428"/>
                </a:tc>
                <a:extLst>
                  <a:ext uri="{0D108BD9-81ED-4DB2-BD59-A6C34878D82A}">
                    <a16:rowId xmlns:a16="http://schemas.microsoft.com/office/drawing/2014/main" val="10002"/>
                  </a:ext>
                </a:extLst>
              </a:tr>
              <a:tr h="370840">
                <a:tc>
                  <a:txBody>
                    <a:bodyPr/>
                    <a:lstStyle/>
                    <a:p>
                      <a:pPr algn="l"/>
                      <a:r>
                        <a:rPr lang="en-IN" sz="1800" dirty="0"/>
                        <a:t>MyISAM</a:t>
                      </a:r>
                    </a:p>
                  </a:txBody>
                  <a:tcPr marL="91428" marR="91428"/>
                </a:tc>
                <a:tc>
                  <a:txBody>
                    <a:bodyPr/>
                    <a:lstStyle/>
                    <a:p>
                      <a:r>
                        <a:rPr lang="en-IN" sz="1800" dirty="0"/>
                        <a:t>MYD (data), .MYI (index)</a:t>
                      </a:r>
                    </a:p>
                  </a:txBody>
                  <a:tcPr marL="91428" marR="91428"/>
                </a:tc>
                <a:extLst>
                  <a:ext uri="{0D108BD9-81ED-4DB2-BD59-A6C34878D82A}">
                    <a16:rowId xmlns:a16="http://schemas.microsoft.com/office/drawing/2014/main" val="10003"/>
                  </a:ext>
                </a:extLst>
              </a:tr>
              <a:tr h="370840">
                <a:tc>
                  <a:txBody>
                    <a:bodyPr/>
                    <a:lstStyle/>
                    <a:p>
                      <a:pPr algn="l"/>
                      <a:r>
                        <a:rPr lang="en-IN" sz="1800" dirty="0"/>
                        <a:t>CSV</a:t>
                      </a:r>
                    </a:p>
                  </a:txBody>
                  <a:tcPr marL="91428" marR="91428"/>
                </a:tc>
                <a:tc>
                  <a:txBody>
                    <a:bodyPr/>
                    <a:lstStyle/>
                    <a:p>
                      <a:r>
                        <a:rPr lang="en-IN" sz="1800" dirty="0"/>
                        <a:t>.CSV (data), CSM (metadata)</a:t>
                      </a:r>
                    </a:p>
                  </a:txBody>
                  <a:tcPr marL="91428" marR="91428"/>
                </a:tc>
                <a:extLst>
                  <a:ext uri="{0D108BD9-81ED-4DB2-BD59-A6C34878D82A}">
                    <a16:rowId xmlns:a16="http://schemas.microsoft.com/office/drawing/2014/main" val="10004"/>
                  </a:ext>
                </a:extLst>
              </a:tr>
            </a:tbl>
          </a:graphicData>
        </a:graphic>
      </p:graphicFrame>
      <p:sp>
        <p:nvSpPr>
          <p:cNvPr id="5" name="TextBox 4"/>
          <p:cNvSpPr txBox="1"/>
          <p:nvPr/>
        </p:nvSpPr>
        <p:spPr>
          <a:xfrm>
            <a:off x="1523803" y="3200906"/>
            <a:ext cx="8884506" cy="1015663"/>
          </a:xfrm>
          <a:prstGeom prst="rect">
            <a:avLst/>
          </a:prstGeom>
          <a:noFill/>
        </p:spPr>
        <p:txBody>
          <a:bodyPr wrap="square" rtlCol="0">
            <a:spAutoFit/>
          </a:bodyPr>
          <a:lstStyle/>
          <a:p>
            <a:r>
              <a:rPr lang="en-IN" dirty="0"/>
              <a:t>When you create  a table, MySQL creates a disk file that contains the table’s format (that is, its definition) . The format file has a basename that is the same name as the table name and an </a:t>
            </a:r>
            <a:r>
              <a:rPr lang="en-IN" sz="2400" dirty="0">
                <a:solidFill>
                  <a:srgbClr val="FE1212"/>
                </a:solidFill>
              </a:rPr>
              <a:t>.frm</a:t>
            </a:r>
            <a:r>
              <a:rPr lang="en-IN" dirty="0"/>
              <a:t> extension.</a:t>
            </a:r>
          </a:p>
        </p:txBody>
      </p:sp>
    </p:spTree>
    <p:extLst>
      <p:ext uri="{BB962C8B-B14F-4D97-AF65-F5344CB8AC3E}">
        <p14:creationId xmlns:p14="http://schemas.microsoft.com/office/powerpoint/2010/main" val="3414458270"/>
      </p:ext>
    </p:extLst>
  </p:cSld>
  <p:clrMapOvr>
    <a:masterClrMapping/>
  </p:clrMapOvr>
  <p:transition/>
</p:sld>
</file>

<file path=ppt/slides/slide3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3802" y="228600"/>
            <a:ext cx="4876165" cy="914400"/>
          </a:xfrm>
        </p:spPr>
        <p:txBody>
          <a:bodyPr>
            <a:normAutofit fontScale="90000"/>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676182" y="1425714"/>
            <a:ext cx="8761859" cy="400110"/>
          </a:xfrm>
          <a:prstGeom prst="rect">
            <a:avLst/>
          </a:prstGeom>
          <a:solidFill>
            <a:schemeClr val="bg1"/>
          </a:solidFill>
        </p:spPr>
        <p:txBody>
          <a:bodyPr wrap="square">
            <a:spAutoFit/>
          </a:bodyPr>
          <a:lstStyle/>
          <a:p>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1676182" y="3207603"/>
            <a:ext cx="3580934"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engines;</a:t>
            </a:r>
          </a:p>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STORAGE engines;</a:t>
            </a:r>
          </a:p>
        </p:txBody>
      </p:sp>
      <p:sp>
        <p:nvSpPr>
          <p:cNvPr id="4" name="Rectangle 3"/>
          <p:cNvSpPr/>
          <p:nvPr/>
        </p:nvSpPr>
        <p:spPr>
          <a:xfrm>
            <a:off x="6552347" y="2830708"/>
            <a:ext cx="4038074"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14277" y="1828800"/>
            <a:ext cx="8761859" cy="923330"/>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675192" y="4574255"/>
            <a:ext cx="8839039" cy="923330"/>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399967" y="76202"/>
            <a:ext cx="4190454" cy="1200329"/>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2677727795"/>
      </p:ext>
    </p:extLst>
  </p:cSld>
  <p:clrMapOvr>
    <a:masterClrMapping/>
  </p:clrMapOvr>
  <p:transition/>
</p:sld>
</file>

<file path=ppt/slides/slide3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76182" y="1371600"/>
            <a:ext cx="8838049" cy="3962400"/>
          </a:xfrm>
          <a:prstGeom prst="rect">
            <a:avLst/>
          </a:prstGeom>
        </p:spPr>
      </p:pic>
      <p:sp>
        <p:nvSpPr>
          <p:cNvPr id="3" name="Rectangle 2"/>
          <p:cNvSpPr/>
          <p:nvPr/>
        </p:nvSpPr>
        <p:spPr>
          <a:xfrm>
            <a:off x="1752372" y="5562602"/>
            <a:ext cx="6171397" cy="507831"/>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SET DEFAULT_STORAGE_ENGINE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669900"/>
                </a:solidFill>
                <a:latin typeface="Liberation Mono"/>
              </a:rPr>
              <a:t>InnoDB</a:t>
            </a:r>
            <a:r>
              <a:rPr lang="en-IN"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715741290"/>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1676182" y="762000"/>
            <a:ext cx="8838049" cy="5355312"/>
          </a:xfrm>
          <a:prstGeom prst="rect">
            <a:avLst/>
          </a:prstGeom>
        </p:spPr>
        <p:txBody>
          <a:bodyPr wrap="square">
            <a:spAutoFit/>
          </a:bodyPr>
          <a:lstStyle/>
          <a:p>
            <a:r>
              <a:rPr lang="en-IN" dirty="0">
                <a:solidFill>
                  <a:srgbClr val="0077AA"/>
                </a:solidFill>
                <a:latin typeface="Liberation Mono"/>
              </a:rPr>
              <a:t>CREATE [TEMPORARY] TABLE [IF NOT EXISTS] tbl_name</a:t>
            </a:r>
          </a:p>
          <a:p>
            <a:r>
              <a:rPr lang="en-IN" dirty="0">
                <a:solidFill>
                  <a:srgbClr val="0077AA"/>
                </a:solidFill>
                <a:latin typeface="Liberation Mono"/>
              </a:rPr>
              <a:t>    (create_definition,...)</a:t>
            </a:r>
          </a:p>
          <a:p>
            <a:r>
              <a:rPr lang="en-IN" dirty="0">
                <a:solidFill>
                  <a:srgbClr val="0077AA"/>
                </a:solidFill>
                <a:latin typeface="Liberation Mono"/>
              </a:rPr>
              <a:t>    [table_options]</a:t>
            </a:r>
          </a:p>
          <a:p>
            <a:r>
              <a:rPr lang="en-IN" dirty="0">
                <a:solidFill>
                  <a:srgbClr val="0077AA"/>
                </a:solidFill>
                <a:latin typeface="Liberation Mono"/>
              </a:rPr>
              <a:t>    [partition_options]</a:t>
            </a:r>
          </a:p>
          <a:p>
            <a:endParaRPr lang="en-IN" dirty="0">
              <a:solidFill>
                <a:srgbClr val="0077AA"/>
              </a:solidFill>
              <a:latin typeface="Liberation Mono"/>
            </a:endParaRPr>
          </a:p>
          <a:p>
            <a:r>
              <a:rPr lang="en-US" dirty="0">
                <a:solidFill>
                  <a:srgbClr val="0077AA"/>
                </a:solidFill>
                <a:latin typeface="Liberation Mono"/>
              </a:rPr>
              <a:t>create_definition:</a:t>
            </a:r>
          </a:p>
          <a:p>
            <a:r>
              <a:rPr lang="en-US" dirty="0">
                <a:solidFill>
                  <a:srgbClr val="0077AA"/>
                </a:solidFill>
                <a:latin typeface="Liberation Mono"/>
              </a:rPr>
              <a:t>    col_name column_definition</a:t>
            </a:r>
          </a:p>
          <a:p>
            <a:endParaRPr lang="en-US" dirty="0">
              <a:solidFill>
                <a:srgbClr val="0077AA"/>
              </a:solidFill>
              <a:latin typeface="Liberation Mono"/>
            </a:endParaRPr>
          </a:p>
          <a:p>
            <a:r>
              <a:rPr lang="en-US" dirty="0">
                <a:solidFill>
                  <a:srgbClr val="0077AA"/>
                </a:solidFill>
                <a:latin typeface="Liberation Mono"/>
              </a:rPr>
              <a:t>column_definition:</a:t>
            </a:r>
          </a:p>
          <a:p>
            <a:r>
              <a:rPr lang="en-US" dirty="0">
                <a:solidFill>
                  <a:srgbClr val="0077AA"/>
                </a:solidFill>
                <a:latin typeface="Liberation Mono"/>
              </a:rPr>
              <a:t>    data_type [NOT NULL | NULL] [DEFAULT default_value]</a:t>
            </a:r>
          </a:p>
          <a:p>
            <a:r>
              <a:rPr lang="en-US" dirty="0">
                <a:solidFill>
                  <a:srgbClr val="0077AA"/>
                </a:solidFill>
                <a:latin typeface="Liberation Mono"/>
              </a:rPr>
              <a:t>      [AUTO_INCREMENT] [UNIQUE [KEY] | [PRIMARY] KEY]</a:t>
            </a:r>
          </a:p>
          <a:p>
            <a:r>
              <a:rPr lang="en-US" dirty="0">
                <a:solidFill>
                  <a:srgbClr val="0077AA"/>
                </a:solidFill>
                <a:latin typeface="Liberation Mono"/>
              </a:rPr>
              <a:t>      [COMMENT 'string']</a:t>
            </a:r>
          </a:p>
          <a:p>
            <a:r>
              <a:rPr lang="en-US" dirty="0">
                <a:solidFill>
                  <a:srgbClr val="0077AA"/>
                </a:solidFill>
                <a:latin typeface="Liberation Mono"/>
              </a:rPr>
              <a:t>      [reference_definition]</a:t>
            </a:r>
          </a:p>
          <a:p>
            <a:r>
              <a:rPr lang="en-US" dirty="0">
                <a:solidFill>
                  <a:srgbClr val="0077AA"/>
                </a:solidFill>
                <a:latin typeface="Liberation Mono"/>
              </a:rPr>
              <a:t>  | data_type [GENERATED ALWAYS] AS (expression)</a:t>
            </a:r>
          </a:p>
          <a:p>
            <a:r>
              <a:rPr lang="en-US" dirty="0">
                <a:solidFill>
                  <a:srgbClr val="0077AA"/>
                </a:solidFill>
                <a:latin typeface="Liberation Mono"/>
              </a:rPr>
              <a:t>      [VIRTUAL] [UNIQUE [KEY]] [COMMENT comment]</a:t>
            </a:r>
          </a:p>
          <a:p>
            <a:r>
              <a:rPr lang="en-US" dirty="0">
                <a:solidFill>
                  <a:srgbClr val="0077AA"/>
                </a:solidFill>
                <a:latin typeface="Liberation Mono"/>
              </a:rPr>
              <a:t>      [NOT NULL | NULL] [[PRIMARY] KEY]</a:t>
            </a:r>
          </a:p>
          <a:p>
            <a:endParaRPr lang="en-US" dirty="0">
              <a:solidFill>
                <a:srgbClr val="0077AA"/>
              </a:solidFill>
              <a:latin typeface="Liberation Mono"/>
            </a:endParaRPr>
          </a:p>
          <a:p>
            <a:r>
              <a:rPr lang="en-IN" dirty="0">
                <a:solidFill>
                  <a:srgbClr val="0077AA"/>
                </a:solidFill>
                <a:latin typeface="Liberation Mono"/>
              </a:rPr>
              <a:t>table_options:</a:t>
            </a:r>
          </a:p>
          <a:p>
            <a:r>
              <a:rPr lang="en-IN" dirty="0">
                <a:solidFill>
                  <a:srgbClr val="0077AA"/>
                </a:solidFill>
                <a:latin typeface="Liberation Mono"/>
              </a:rPr>
              <a:t>ENGINE [=] engine_name</a:t>
            </a:r>
          </a:p>
        </p:txBody>
      </p:sp>
      <p:sp>
        <p:nvSpPr>
          <p:cNvPr id="5" name="Rectangle 4"/>
          <p:cNvSpPr/>
          <p:nvPr/>
        </p:nvSpPr>
        <p:spPr>
          <a:xfrm>
            <a:off x="7142712" y="5817479"/>
            <a:ext cx="5017527" cy="830997"/>
          </a:xfrm>
          <a:prstGeom prst="rect">
            <a:avLst/>
          </a:prstGeom>
        </p:spPr>
        <p:txBody>
          <a:bodyPr wrap="none">
            <a:spAutoFit/>
          </a:bodyPr>
          <a:lstStyle/>
          <a:p>
            <a:r>
              <a:rPr lang="en-US" sz="2400" dirty="0">
                <a:solidFill>
                  <a:srgbClr val="00B0F0"/>
                </a:solidFill>
              </a:rPr>
              <a:t>show engines;</a:t>
            </a:r>
          </a:p>
          <a:p>
            <a:r>
              <a:rPr lang="en-US" sz="2400" dirty="0">
                <a:solidFill>
                  <a:srgbClr val="00B0F0"/>
                </a:solidFill>
              </a:rPr>
              <a:t>set default_storage_engine = memory;</a:t>
            </a:r>
          </a:p>
        </p:txBody>
      </p:sp>
    </p:spTree>
    <p:extLst>
      <p:ext uri="{BB962C8B-B14F-4D97-AF65-F5344CB8AC3E}">
        <p14:creationId xmlns:p14="http://schemas.microsoft.com/office/powerpoint/2010/main" val="1299804971"/>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SHOW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423414226"/>
      </p:ext>
    </p:extLst>
  </p:cSld>
  <p:clrMapOvr>
    <a:masterClrMapping/>
  </p:clrMapOvr>
  <p:transition/>
</p:sld>
</file>

<file path=ppt/slides/slide3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1676182" y="2819400"/>
            <a:ext cx="8838049"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DATABASES;</a:t>
            </a:r>
          </a:p>
          <a:p>
            <a:pPr>
              <a:lnSpc>
                <a:spcPct val="150000"/>
              </a:lnSpc>
            </a:pPr>
            <a:r>
              <a:rPr lang="en-IN" dirty="0">
                <a:solidFill>
                  <a:srgbClr val="0077AA"/>
                </a:solidFill>
                <a:latin typeface="Liberation Mono"/>
                <a:ea typeface="Times New Roman" panose="02020603050405020304" pitchFamily="18" charset="0"/>
              </a:rPr>
              <a:t>SHOW SCHEMAS;</a:t>
            </a:r>
          </a:p>
          <a:p>
            <a:pPr>
              <a:lnSpc>
                <a:spcPct val="150000"/>
              </a:lnSpc>
            </a:pPr>
            <a:r>
              <a:rPr lang="en-IN" dirty="0">
                <a:solidFill>
                  <a:srgbClr val="0077AA"/>
                </a:solidFill>
                <a:latin typeface="Liberation Mono"/>
                <a:ea typeface="Times New Roman" panose="02020603050405020304" pitchFamily="18" charset="0"/>
              </a:rPr>
              <a:t>SHOW DATABASES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SCHEMAS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3961884" y="2325468"/>
            <a:ext cx="6476157"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1980942" y="1411071"/>
            <a:ext cx="4571405"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DATABASES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SCHEMAS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5" name="TextBox 4"/>
          <p:cNvSpPr txBox="1"/>
          <p:nvPr/>
        </p:nvSpPr>
        <p:spPr>
          <a:xfrm>
            <a:off x="1752372" y="5151060"/>
            <a:ext cx="8685669" cy="707886"/>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2535147421"/>
      </p:ext>
    </p:extLst>
  </p:cSld>
  <p:clrMapOvr>
    <a:masterClrMapping/>
  </p:clrMapOvr>
  <p:transition/>
</p:sld>
</file>

<file path=ppt/slides/slide3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USE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676182" y="3200400"/>
            <a:ext cx="8838049" cy="1446550"/>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The USE db_name statement tells MySQL to use the db_name database as the default (current) database for subsequent statements. The database remains the default until the end of the session or another USE statement is issued.</a:t>
            </a:r>
          </a:p>
        </p:txBody>
      </p:sp>
    </p:spTree>
    <p:extLst>
      <p:ext uri="{BB962C8B-B14F-4D97-AF65-F5344CB8AC3E}">
        <p14:creationId xmlns:p14="http://schemas.microsoft.com/office/powerpoint/2010/main" val="1626257679"/>
      </p:ext>
    </p:extLst>
  </p:cSld>
  <p:clrMapOvr>
    <a:masterClrMapping/>
  </p:clrMapOvr>
  <p:transition/>
</p:sld>
</file>

<file path=ppt/slides/slide3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1676182" y="3505200"/>
            <a:ext cx="8838049" cy="923330"/>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cs typeface="Arial" panose="020B0604020202020204" pitchFamily="34" charset="0"/>
              </a:rPr>
              <a:t>USE </a:t>
            </a:r>
            <a:r>
              <a:rPr lang="en-IN" dirty="0">
                <a:solidFill>
                  <a:srgbClr val="669900"/>
                </a:solidFill>
                <a:latin typeface="Arial" panose="020B0604020202020204" pitchFamily="34" charset="0"/>
                <a:cs typeface="Arial" panose="020B0604020202020204" pitchFamily="34" charset="0"/>
              </a:rPr>
              <a:t>db1</a:t>
            </a:r>
          </a:p>
          <a:p>
            <a:pPr>
              <a:lnSpc>
                <a:spcPct val="150000"/>
              </a:lnSpc>
            </a:pPr>
            <a:r>
              <a:rPr lang="en-IN" dirty="0">
                <a:solidFill>
                  <a:srgbClr val="0077AA"/>
                </a:solidFill>
                <a:latin typeface="Arial" panose="020B0604020202020204" pitchFamily="34" charset="0"/>
                <a:cs typeface="Arial" panose="020B0604020202020204" pitchFamily="34" charset="0"/>
              </a:rPr>
              <a:t>\U </a:t>
            </a:r>
            <a:r>
              <a:rPr lang="en-IN" dirty="0">
                <a:solidFill>
                  <a:srgbClr val="669900"/>
                </a:solidFill>
                <a:latin typeface="Arial" panose="020B0604020202020204" pitchFamily="34" charset="0"/>
                <a:cs typeface="Arial" panose="020B0604020202020204" pitchFamily="34" charset="0"/>
              </a:rPr>
              <a:t>db1</a:t>
            </a:r>
          </a:p>
        </p:txBody>
      </p:sp>
      <p:sp>
        <p:nvSpPr>
          <p:cNvPr id="4" name="Rectangle 3"/>
          <p:cNvSpPr/>
          <p:nvPr/>
        </p:nvSpPr>
        <p:spPr>
          <a:xfrm>
            <a:off x="3961884" y="2325468"/>
            <a:ext cx="6476157" cy="923330"/>
          </a:xfrm>
          <a:prstGeom prst="rect">
            <a:avLst/>
          </a:prstGeom>
          <a:solidFill>
            <a:srgbClr val="0070C0"/>
          </a:solidFill>
        </p:spPr>
        <p:txBody>
          <a:bodyPr wrap="square">
            <a:spAutoFit/>
          </a:bodyPr>
          <a:lstStyle/>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does not require a semicolon.</a:t>
            </a:r>
          </a:p>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1980943" y="1399402"/>
            <a:ext cx="1684858" cy="369332"/>
          </a:xfrm>
          <a:prstGeom prst="rect">
            <a:avLst/>
          </a:prstGeom>
        </p:spPr>
        <p:txBody>
          <a:bodyPr wrap="none">
            <a:spAutoFit/>
          </a:bodyPr>
          <a:lstStyle/>
          <a:p>
            <a:r>
              <a:rPr lang="en-IN" dirty="0">
                <a:solidFill>
                  <a:srgbClr val="0077AA"/>
                </a:solidFill>
                <a:latin typeface="Liberation Mono"/>
              </a:rPr>
              <a:t>USE</a:t>
            </a:r>
            <a:r>
              <a:rPr lang="en-IN" dirty="0">
                <a:solidFill>
                  <a:srgbClr val="000000"/>
                </a:solidFill>
                <a:latin typeface="Liberation Mono"/>
              </a:rPr>
              <a:t> </a:t>
            </a:r>
            <a:r>
              <a:rPr lang="en-IN" i="1" dirty="0">
                <a:solidFill>
                  <a:srgbClr val="000000"/>
                </a:solidFill>
                <a:latin typeface="Liberation Mono"/>
              </a:rPr>
              <a:t>db_name</a:t>
            </a:r>
            <a:endParaRPr lang="en-IN" dirty="0"/>
          </a:p>
        </p:txBody>
      </p:sp>
    </p:spTree>
    <p:extLst>
      <p:ext uri="{BB962C8B-B14F-4D97-AF65-F5344CB8AC3E}">
        <p14:creationId xmlns:p14="http://schemas.microsoft.com/office/powerpoint/2010/main" val="2995718037"/>
      </p:ext>
    </p:extLst>
  </p:cSld>
  <p:clrMapOvr>
    <a:masterClrMapping/>
  </p:clrMapOvr>
  <p:transition/>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4 &amp; 21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850276553"/>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Introduction</a:t>
            </a:r>
            <a:endParaRPr lang="en-US" sz="3600" b="1" i="1" dirty="0">
              <a:solidFill>
                <a:schemeClr val="bg1"/>
              </a:solidFill>
              <a:latin typeface="Arial" pitchFamily="34" charset="0"/>
              <a:cs typeface="Arial" pitchFamily="34" charset="0"/>
            </a:endParaRPr>
          </a:p>
        </p:txBody>
      </p:sp>
      <p:sp>
        <p:nvSpPr>
          <p:cNvPr id="7" name="Rectangle 6"/>
          <p:cNvSpPr/>
          <p:nvPr/>
        </p:nvSpPr>
        <p:spPr>
          <a:xfrm>
            <a:off x="1980942" y="1143001"/>
            <a:ext cx="8304719" cy="1015663"/>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92366279"/>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26086"/>
            <a:ext cx="8457099" cy="2862322"/>
          </a:xfrm>
          <a:prstGeom prst="rect">
            <a:avLst/>
          </a:prstGeom>
        </p:spPr>
        <p:txBody>
          <a:bodyPr wrap="square">
            <a:spAutoFit/>
          </a:bodyPr>
          <a:lstStyle/>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Three Level Architecture of DBMS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Physical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Conceptual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External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Need of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First Normal Form</a:t>
            </a:r>
          </a:p>
          <a:p>
            <a:pPr marL="800100" lvl="1" indent="-342900">
              <a:buFont typeface="+mj-lt"/>
              <a:buAutoNum type="arabicPeriod"/>
            </a:pPr>
            <a:r>
              <a:rPr lang="en-IN" dirty="0">
                <a:latin typeface="Calibri" panose="020F0502020204030204" pitchFamily="34" charset="0"/>
                <a:cs typeface="Times New Roman" panose="02020603050405020304" pitchFamily="18" charset="0"/>
              </a:rPr>
              <a:t>Second Normal Form</a:t>
            </a:r>
            <a:endParaRPr lang="en-US" dirty="0">
              <a:latin typeface="Calibri" panose="020F0502020204030204" pitchFamily="34" charset="0"/>
              <a:cs typeface="Times New Roman" panose="02020603050405020304" pitchFamily="18" charset="0"/>
            </a:endParaRPr>
          </a:p>
          <a:p>
            <a:pPr marL="800100" lvl="1" indent="-342900">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Third Normal Form</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2189481208"/>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77500" lnSpcReduction="20000"/>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The three levels of database architecture</a:t>
            </a:r>
          </a:p>
        </p:txBody>
      </p:sp>
    </p:spTree>
    <p:extLst>
      <p:ext uri="{BB962C8B-B14F-4D97-AF65-F5344CB8AC3E}">
        <p14:creationId xmlns:p14="http://schemas.microsoft.com/office/powerpoint/2010/main" val="3860626219"/>
      </p:ext>
    </p:extLst>
  </p:cSld>
  <p:clrMapOvr>
    <a:masterClrMapping/>
  </p:clrMapOvr>
  <p:transition/>
</p:sld>
</file>

<file path=ppt/slides/slide3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9357" y="1222178"/>
            <a:ext cx="8834875"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Physical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lowest level in the three level architecture. It is also known as the </a:t>
            </a:r>
            <a:r>
              <a:rPr lang="en-US" sz="2000" b="1" i="1" dirty="0">
                <a:latin typeface="Open sans"/>
                <a:cs typeface="Arial" panose="020B0604020202020204" pitchFamily="34" charset="0"/>
              </a:rPr>
              <a:t>internal level</a:t>
            </a:r>
            <a:r>
              <a:rPr lang="en-US" sz="2000" dirty="0">
                <a:latin typeface="Open sans"/>
                <a:cs typeface="Arial" panose="020B0604020202020204" pitchFamily="34" charset="0"/>
              </a:rPr>
              <a:t>. The physical level describes how data is actually stored in the database. In the lowest level, data is stored in the external hard drives in the form of bits, it can be said that the data is stored in files and folders.</a:t>
            </a:r>
            <a:endParaRPr lang="en-US" sz="2000" dirty="0">
              <a:solidFill>
                <a:srgbClr val="C00000"/>
              </a:solidFill>
              <a:latin typeface="Open sans"/>
              <a:cs typeface="Arial" panose="020B0604020202020204"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Physical Level</a:t>
            </a:r>
          </a:p>
        </p:txBody>
      </p:sp>
    </p:spTree>
    <p:extLst>
      <p:ext uri="{BB962C8B-B14F-4D97-AF65-F5344CB8AC3E}">
        <p14:creationId xmlns:p14="http://schemas.microsoft.com/office/powerpoint/2010/main" val="3474098058"/>
      </p:ext>
    </p:extLst>
  </p:cSld>
  <p:clrMapOvr>
    <a:masterClrMapping/>
  </p:clrMapOvr>
  <p:transition spd="slow"/>
</p:sld>
</file>

<file path=ppt/slides/slide3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Conceptual Level</a:t>
            </a:r>
          </a:p>
        </p:txBody>
      </p:sp>
      <p:sp>
        <p:nvSpPr>
          <p:cNvPr id="6" name="Rectangle 1"/>
          <p:cNvSpPr>
            <a:spLocks noChangeArrowheads="1"/>
          </p:cNvSpPr>
          <p:nvPr/>
        </p:nvSpPr>
        <p:spPr bwMode="auto">
          <a:xfrm>
            <a:off x="1679357" y="914400"/>
            <a:ext cx="883487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Conceptual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The conceptual level is at a higher level than the physical level. It is also known as the </a:t>
            </a:r>
            <a:r>
              <a:rPr lang="en-US" sz="2000" b="1" i="1" dirty="0">
                <a:latin typeface="Open sans"/>
                <a:cs typeface="Arial" panose="020B0604020202020204" pitchFamily="34" charset="0"/>
              </a:rPr>
              <a:t>logical level</a:t>
            </a:r>
            <a:r>
              <a:rPr lang="en-US" sz="2000" dirty="0">
                <a:latin typeface="Open sans"/>
                <a:cs typeface="Arial" panose="020B0604020202020204" pitchFamily="34" charset="0"/>
              </a:rPr>
              <a:t>. It describes how the database appears to the users conceptually and the relationships between various data tables. The conceptual level does not care for how the data in the database is actually stored.</a:t>
            </a:r>
            <a:endParaRPr lang="en-US" sz="2000" dirty="0">
              <a:solidFill>
                <a:srgbClr val="C00000"/>
              </a:solidFill>
              <a:latin typeface="Open sans"/>
              <a:cs typeface="Arial" panose="020B0604020202020204" pitchFamily="34" charset="0"/>
            </a:endParaRPr>
          </a:p>
        </p:txBody>
      </p:sp>
    </p:spTree>
    <p:extLst>
      <p:ext uri="{BB962C8B-B14F-4D97-AF65-F5344CB8AC3E}">
        <p14:creationId xmlns:p14="http://schemas.microsoft.com/office/powerpoint/2010/main" val="1985638699"/>
      </p:ext>
    </p:extLst>
  </p:cSld>
  <p:clrMapOvr>
    <a:masterClrMapping/>
  </p:clrMapOvr>
  <p:transition spd="slow"/>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ERP Table structure</a:t>
            </a:r>
            <a:endParaRPr lang="en-US" sz="4000" dirty="0">
              <a:solidFill>
                <a:srgbClr val="C41A1A"/>
              </a:solidFill>
            </a:endParaRPr>
          </a:p>
        </p:txBody>
      </p:sp>
    </p:spTree>
    <p:extLst>
      <p:ext uri="{BB962C8B-B14F-4D97-AF65-F5344CB8AC3E}">
        <p14:creationId xmlns:p14="http://schemas.microsoft.com/office/powerpoint/2010/main" val="3552185795"/>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External Level</a:t>
            </a:r>
          </a:p>
        </p:txBody>
      </p:sp>
      <p:sp>
        <p:nvSpPr>
          <p:cNvPr id="9" name="Rectangle 1"/>
          <p:cNvSpPr>
            <a:spLocks noChangeArrowheads="1"/>
          </p:cNvSpPr>
          <p:nvPr/>
        </p:nvSpPr>
        <p:spPr bwMode="auto">
          <a:xfrm>
            <a:off x="1679357" y="914400"/>
            <a:ext cx="883487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External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highest level in the three level architecture and closest to the user. It is also known as the </a:t>
            </a:r>
            <a:r>
              <a:rPr lang="en-US" sz="2000" b="1" i="1" dirty="0">
                <a:latin typeface="Open sans"/>
                <a:cs typeface="Arial" panose="020B0604020202020204" pitchFamily="34" charset="0"/>
              </a:rPr>
              <a:t>view level</a:t>
            </a:r>
            <a:r>
              <a:rPr lang="en-US" sz="2000" dirty="0">
                <a:latin typeface="Open sans"/>
                <a:cs typeface="Arial" panose="020B0604020202020204" pitchFamily="34" charset="0"/>
              </a:rPr>
              <a:t>. The external level only shows the relevant database content to the users in the form of views and hides the rest of the data. So different users can see the database as a different view as per their individual requirements.</a:t>
            </a:r>
            <a:endParaRPr lang="en-US" sz="2000" dirty="0">
              <a:solidFill>
                <a:srgbClr val="C00000"/>
              </a:solidFill>
              <a:latin typeface="Open sans"/>
              <a:cs typeface="Arial" panose="020B0604020202020204" pitchFamily="34" charset="0"/>
            </a:endParaRPr>
          </a:p>
        </p:txBody>
      </p:sp>
    </p:spTree>
    <p:extLst>
      <p:ext uri="{BB962C8B-B14F-4D97-AF65-F5344CB8AC3E}">
        <p14:creationId xmlns:p14="http://schemas.microsoft.com/office/powerpoint/2010/main" val="2066063075"/>
      </p:ext>
    </p:extLst>
  </p:cSld>
  <p:clrMapOvr>
    <a:masterClrMapping/>
  </p:clrMapOvr>
  <p:transition spd="slow"/>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1808926" y="3357562"/>
            <a:ext cx="8643998" cy="2400657"/>
          </a:xfrm>
          <a:prstGeom prst="rect">
            <a:avLst/>
          </a:prstGeom>
        </p:spPr>
        <p:txBody>
          <a:bodyPr wrap="square">
            <a:spAutoFit/>
          </a:bodyPr>
          <a:lstStyle/>
          <a:p>
            <a:r>
              <a:rPr lang="en-US" sz="2000" dirty="0">
                <a:solidFill>
                  <a:schemeClr val="tx2"/>
                </a:solidFill>
              </a:rPr>
              <a:t>Data modeling is the process of creating a data model for the data to be stored in a Database. This data model is a conceptual representation of</a:t>
            </a:r>
          </a:p>
          <a:p>
            <a:endParaRPr lang="en-US" sz="2000" dirty="0">
              <a:solidFill>
                <a:schemeClr val="tx2"/>
              </a:solidFill>
            </a:endParaRPr>
          </a:p>
          <a:p>
            <a:pPr>
              <a:lnSpc>
                <a:spcPct val="150000"/>
              </a:lnSpc>
              <a:buFont typeface="Arial" pitchFamily="34" charset="0"/>
              <a:buChar char="•"/>
            </a:pPr>
            <a:r>
              <a:rPr lang="en-US" sz="2000" dirty="0">
                <a:solidFill>
                  <a:schemeClr val="tx2"/>
                </a:solidFill>
              </a:rPr>
              <a:t>Data objects</a:t>
            </a:r>
          </a:p>
          <a:p>
            <a:pPr>
              <a:lnSpc>
                <a:spcPct val="150000"/>
              </a:lnSpc>
              <a:buFont typeface="Arial" pitchFamily="34" charset="0"/>
              <a:buChar char="•"/>
            </a:pPr>
            <a:r>
              <a:rPr lang="en-US" sz="2000" dirty="0">
                <a:solidFill>
                  <a:schemeClr val="tx2"/>
                </a:solidFill>
              </a:rPr>
              <a:t>The associations between different data objects</a:t>
            </a:r>
          </a:p>
          <a:p>
            <a:pPr>
              <a:lnSpc>
                <a:spcPct val="150000"/>
              </a:lnSpc>
              <a:buFont typeface="Arial" pitchFamily="34" charset="0"/>
              <a:buChar char="•"/>
            </a:pPr>
            <a:r>
              <a:rPr lang="en-US" sz="2000" dirty="0">
                <a:solidFill>
                  <a:schemeClr val="tx2"/>
                </a:solidFill>
              </a:rPr>
              <a:t>The rules.</a:t>
            </a:r>
          </a:p>
        </p:txBody>
      </p:sp>
    </p:spTree>
    <p:extLst>
      <p:ext uri="{BB962C8B-B14F-4D97-AF65-F5344CB8AC3E}">
        <p14:creationId xmlns:p14="http://schemas.microsoft.com/office/powerpoint/2010/main" val="225750419"/>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1752372" y="1222177"/>
            <a:ext cx="8685669"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b="1" dirty="0">
                <a:solidFill>
                  <a:schemeClr val="bg1"/>
                </a:solidFill>
                <a:latin typeface="Arial" pitchFamily="34" charset="0"/>
                <a:ea typeface="Arial Unicode MS" pitchFamily="34" charset="-128"/>
                <a:cs typeface="Arial" pitchFamily="34" charset="0"/>
              </a:rPr>
              <a:t>Data modeling</a:t>
            </a:r>
            <a:r>
              <a:rPr lang="en-US" sz="2400" dirty="0">
                <a:solidFill>
                  <a:schemeClr val="bg1"/>
                </a:solidFill>
                <a:latin typeface="Arial" pitchFamily="34" charset="0"/>
                <a:ea typeface="Arial Unicode MS" pitchFamily="34" charset="-128"/>
                <a:cs typeface="Arial" pitchFamily="34" charset="0"/>
              </a:rPr>
              <a:t> is a process used to define and analyze data requirements </a:t>
            </a:r>
            <a:r>
              <a:rPr lang="en-IN" sz="2400" dirty="0">
                <a:solidFill>
                  <a:schemeClr val="bg1"/>
                </a:solidFill>
                <a:latin typeface="Arial" pitchFamily="34" charset="0"/>
                <a:ea typeface="Arial Unicode MS" pitchFamily="34" charset="-128"/>
                <a:cs typeface="Arial" pitchFamily="34" charset="0"/>
              </a:rPr>
              <a:t>needed to support the business processes within the scope of corresponding systems in organizations.</a:t>
            </a:r>
            <a:endParaRPr lang="en-US" sz="1600" dirty="0">
              <a:solidFill>
                <a:schemeClr val="bg1"/>
              </a:solidFill>
              <a:latin typeface="Arial" pitchFamily="34" charset="0"/>
              <a:cs typeface="Arial" pitchFamily="34" charset="0"/>
            </a:endParaRPr>
          </a:p>
        </p:txBody>
      </p:sp>
      <p:sp>
        <p:nvSpPr>
          <p:cNvPr id="11" name="Rectangle 10"/>
          <p:cNvSpPr/>
          <p:nvPr/>
        </p:nvSpPr>
        <p:spPr>
          <a:xfrm>
            <a:off x="1676182" y="2895602"/>
            <a:ext cx="8761859" cy="830997"/>
          </a:xfrm>
          <a:prstGeom prst="rect">
            <a:avLst/>
          </a:prstGeom>
        </p:spPr>
        <p:txBody>
          <a:bodyPr wrap="square">
            <a:spAutoFit/>
          </a:bodyPr>
          <a:lstStyle/>
          <a:p>
            <a:pPr algn="ctr"/>
            <a:r>
              <a:rPr lang="en-US" sz="2400" b="1" dirty="0">
                <a:solidFill>
                  <a:srgbClr val="404040"/>
                </a:solidFill>
                <a:latin typeface="Arial" pitchFamily="34" charset="0"/>
                <a:ea typeface="Arial Unicode MS" pitchFamily="34" charset="-128"/>
                <a:cs typeface="Arial" pitchFamily="34" charset="0"/>
              </a:rPr>
              <a:t>Data modeling</a:t>
            </a:r>
            <a:r>
              <a:rPr lang="en-US" sz="2400" dirty="0">
                <a:latin typeface="Arial" pitchFamily="34" charset="0"/>
                <a:cs typeface="Arial" pitchFamily="34" charset="0"/>
              </a:rPr>
              <a:t> involves a progression from conceptual model to logical model to physical </a:t>
            </a:r>
            <a:r>
              <a:rPr lang="en-US" sz="2400" b="1" dirty="0">
                <a:latin typeface="Arial" pitchFamily="34" charset="0"/>
                <a:cs typeface="Arial" pitchFamily="34" charset="0"/>
              </a:rPr>
              <a:t>object</a:t>
            </a:r>
            <a:r>
              <a:rPr lang="en-US" sz="2400" dirty="0">
                <a:latin typeface="Arial" pitchFamily="34" charset="0"/>
                <a:cs typeface="Arial" pitchFamily="34" charset="0"/>
              </a:rPr>
              <a:t>.</a:t>
            </a: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Data Modeling</a:t>
            </a:r>
          </a:p>
        </p:txBody>
      </p:sp>
    </p:spTree>
    <p:extLst>
      <p:ext uri="{BB962C8B-B14F-4D97-AF65-F5344CB8AC3E}">
        <p14:creationId xmlns:p14="http://schemas.microsoft.com/office/powerpoint/2010/main" val="2355499622"/>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6182" y="762508"/>
            <a:ext cx="8761859"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spcBef>
                <a:spcPct val="0"/>
              </a:spcBef>
              <a:spcAft>
                <a:spcPct val="0"/>
              </a:spcAft>
            </a:pPr>
            <a:endParaRPr lang="en-US" sz="2000" dirty="0">
              <a:solidFill>
                <a:srgbClr val="000000"/>
              </a:solidFill>
              <a:latin typeface="Arial" pitchFamily="34" charset="0"/>
              <a:ea typeface="Times New Roman" pitchFamily="18" charset="0"/>
              <a:cs typeface="Arial" pitchFamily="34" charset="0"/>
            </a:endParaRPr>
          </a:p>
          <a:p>
            <a:pPr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3391657" y="2319358"/>
            <a:ext cx="5632507" cy="4038600"/>
          </a:xfrm>
          <a:prstGeom prst="rect">
            <a:avLst/>
          </a:prstGeom>
          <a:noFill/>
          <a:ln w="9525">
            <a:noFill/>
            <a:miter lim="800000"/>
            <a:headEnd/>
            <a:tailEnd/>
          </a:ln>
        </p:spPr>
      </p:pic>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Conceptual Model Design</a:t>
            </a:r>
          </a:p>
        </p:txBody>
      </p:sp>
    </p:spTree>
    <p:extLst>
      <p:ext uri="{BB962C8B-B14F-4D97-AF65-F5344CB8AC3E}">
        <p14:creationId xmlns:p14="http://schemas.microsoft.com/office/powerpoint/2010/main" val="229645638"/>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2681379" y="2729243"/>
            <a:ext cx="6628537" cy="3485839"/>
          </a:xfrm>
          <a:prstGeom prst="rect">
            <a:avLst/>
          </a:prstGeom>
          <a:noFill/>
          <a:ln w="9525">
            <a:noFill/>
            <a:miter lim="800000"/>
            <a:headEnd/>
            <a:tailEnd/>
          </a:ln>
        </p:spPr>
      </p:pic>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Logical Model Design</a:t>
            </a:r>
          </a:p>
        </p:txBody>
      </p:sp>
      <p:sp>
        <p:nvSpPr>
          <p:cNvPr id="9" name="Rectangle 1"/>
          <p:cNvSpPr>
            <a:spLocks noChangeArrowheads="1"/>
          </p:cNvSpPr>
          <p:nvPr/>
        </p:nvSpPr>
        <p:spPr bwMode="auto">
          <a:xfrm>
            <a:off x="1676182" y="762002"/>
            <a:ext cx="8761859"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eaLnBrk="0" fontAlgn="base" hangingPunct="0">
              <a:spcBef>
                <a:spcPct val="0"/>
              </a:spcBef>
              <a:spcAft>
                <a:spcPct val="0"/>
              </a:spcAft>
            </a:pPr>
            <a:endParaRPr lang="en-US" sz="2000" dirty="0">
              <a:solidFill>
                <a:srgbClr val="000000"/>
              </a:solidFill>
              <a:latin typeface="Arial" pitchFamily="34" charset="0"/>
              <a:ea typeface="Times New Roman" pitchFamily="18" charset="0"/>
              <a:cs typeface="Arial" pitchFamily="34" charset="0"/>
            </a:endParaRP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1000944046"/>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2971413" y="2590800"/>
            <a:ext cx="6399967" cy="3697458"/>
          </a:xfrm>
          <a:prstGeom prst="rect">
            <a:avLst/>
          </a:prstGeom>
          <a:noFill/>
          <a:ln w="9525">
            <a:noFill/>
            <a:miter lim="800000"/>
            <a:headEnd/>
            <a:tailEnd/>
          </a:ln>
        </p:spPr>
      </p:pic>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Physical Model Design</a:t>
            </a:r>
          </a:p>
        </p:txBody>
      </p:sp>
      <p:sp>
        <p:nvSpPr>
          <p:cNvPr id="8" name="Rectangle 1"/>
          <p:cNvSpPr>
            <a:spLocks noChangeArrowheads="1"/>
          </p:cNvSpPr>
          <p:nvPr/>
        </p:nvSpPr>
        <p:spPr bwMode="auto">
          <a:xfrm>
            <a:off x="1676182" y="762002"/>
            <a:ext cx="8761859"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eaLnBrk="0" fontAlgn="base" hangingPunct="0">
              <a:spcBef>
                <a:spcPct val="0"/>
              </a:spcBef>
              <a:spcAft>
                <a:spcPct val="0"/>
              </a:spcAft>
            </a:pPr>
            <a:endParaRPr lang="en-US" sz="2000" dirty="0">
              <a:solidFill>
                <a:srgbClr val="000000"/>
              </a:solidFill>
              <a:latin typeface="Arial" pitchFamily="34" charset="0"/>
              <a:ea typeface="Times New Roman" pitchFamily="18" charset="0"/>
              <a:cs typeface="Arial" pitchFamily="34" charset="0"/>
            </a:endParaRP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1392073883"/>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180" y="990601"/>
          <a:ext cx="8838053" cy="4953001"/>
        </p:xfrm>
        <a:graphic>
          <a:graphicData uri="http://schemas.openxmlformats.org/drawingml/2006/table">
            <a:tbl>
              <a:tblPr>
                <a:tableStyleId>{5DA37D80-6434-44D0-A028-1B22A696006F}</a:tableStyleId>
              </a:tblPr>
              <a:tblGrid>
                <a:gridCol w="3047605">
                  <a:extLst>
                    <a:ext uri="{9D8B030D-6E8A-4147-A177-3AD203B41FA5}">
                      <a16:colId xmlns:a16="http://schemas.microsoft.com/office/drawing/2014/main" val="20000"/>
                    </a:ext>
                  </a:extLst>
                </a:gridCol>
                <a:gridCol w="1904752">
                  <a:extLst>
                    <a:ext uri="{9D8B030D-6E8A-4147-A177-3AD203B41FA5}">
                      <a16:colId xmlns:a16="http://schemas.microsoft.com/office/drawing/2014/main" val="20001"/>
                    </a:ext>
                  </a:extLst>
                </a:gridCol>
                <a:gridCol w="1980942">
                  <a:extLst>
                    <a:ext uri="{9D8B030D-6E8A-4147-A177-3AD203B41FA5}">
                      <a16:colId xmlns:a16="http://schemas.microsoft.com/office/drawing/2014/main" val="20002"/>
                    </a:ext>
                  </a:extLst>
                </a:gridCol>
                <a:gridCol w="1904754">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Data Modeling</a:t>
            </a:r>
          </a:p>
        </p:txBody>
      </p:sp>
    </p:spTree>
    <p:extLst>
      <p:ext uri="{BB962C8B-B14F-4D97-AF65-F5344CB8AC3E}">
        <p14:creationId xmlns:p14="http://schemas.microsoft.com/office/powerpoint/2010/main" val="33113316"/>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406347" y="3276600"/>
            <a:ext cx="11479306" cy="707886"/>
          </a:xfrm>
          <a:prstGeom prst="rect">
            <a:avLst/>
          </a:prstGeom>
          <a:solidFill>
            <a:schemeClr val="bg1"/>
          </a:solidFill>
        </p:spPr>
        <p:txBody>
          <a:bodyPr wrap="square">
            <a:spAutoFit/>
          </a:bodyPr>
          <a:lstStyle/>
          <a:p>
            <a:r>
              <a:rPr lang="en-IN" sz="2000" dirty="0">
                <a:solidFill>
                  <a:srgbClr val="006C86"/>
                </a:solidFill>
                <a:latin typeface="Segoe UI Light" panose="020B0502040204020203" pitchFamily="34" charset="0"/>
                <a:cs typeface="Segoe UI Light" panose="020B0502040204020203" pitchFamily="34" charset="0"/>
              </a:rPr>
              <a:t>There are three types of anomalies that occur when the database is not normalized. These are – </a:t>
            </a:r>
            <a:r>
              <a:rPr lang="en-IN" sz="2000" b="1" i="1" dirty="0">
                <a:solidFill>
                  <a:srgbClr val="006C86"/>
                </a:solidFill>
                <a:latin typeface="Segoe UI Light" panose="020B0502040204020203" pitchFamily="34" charset="0"/>
                <a:cs typeface="Segoe UI Light" panose="020B0502040204020203" pitchFamily="34" charset="0"/>
              </a:rPr>
              <a:t>Insertion</a:t>
            </a:r>
            <a:r>
              <a:rPr lang="en-IN" sz="2000" b="1" dirty="0">
                <a:solidFill>
                  <a:srgbClr val="006C86"/>
                </a:solidFill>
                <a:latin typeface="Segoe UI Light" panose="020B0502040204020203" pitchFamily="34" charset="0"/>
                <a:cs typeface="Segoe UI Light" panose="020B0502040204020203" pitchFamily="34" charset="0"/>
              </a:rPr>
              <a:t>, </a:t>
            </a:r>
            <a:r>
              <a:rPr lang="en-IN" sz="2000" b="1" i="1" dirty="0">
                <a:solidFill>
                  <a:srgbClr val="006C86"/>
                </a:solidFill>
                <a:latin typeface="Segoe UI Light" panose="020B0502040204020203" pitchFamily="34" charset="0"/>
                <a:cs typeface="Segoe UI Light" panose="020B0502040204020203" pitchFamily="34" charset="0"/>
              </a:rPr>
              <a:t>updation</a:t>
            </a:r>
            <a:r>
              <a:rPr lang="en-IN" sz="2000" b="1" dirty="0">
                <a:solidFill>
                  <a:srgbClr val="006C86"/>
                </a:solidFill>
                <a:latin typeface="Segoe UI Light" panose="020B0502040204020203" pitchFamily="34" charset="0"/>
                <a:cs typeface="Segoe UI Light" panose="020B0502040204020203" pitchFamily="34" charset="0"/>
              </a:rPr>
              <a:t> </a:t>
            </a:r>
            <a:r>
              <a:rPr lang="en-IN" sz="2000" dirty="0">
                <a:solidFill>
                  <a:srgbClr val="006C86"/>
                </a:solidFill>
                <a:latin typeface="Segoe UI Light" panose="020B0502040204020203" pitchFamily="34" charset="0"/>
                <a:cs typeface="Segoe UI Light" panose="020B0502040204020203" pitchFamily="34" charset="0"/>
              </a:rPr>
              <a:t>and</a:t>
            </a:r>
            <a:r>
              <a:rPr lang="en-IN" sz="2000" b="1" dirty="0">
                <a:solidFill>
                  <a:srgbClr val="006C86"/>
                </a:solidFill>
                <a:latin typeface="Segoe UI Light" panose="020B0502040204020203" pitchFamily="34" charset="0"/>
                <a:cs typeface="Segoe UI Light" panose="020B0502040204020203" pitchFamily="34" charset="0"/>
              </a:rPr>
              <a:t> </a:t>
            </a:r>
            <a:r>
              <a:rPr lang="en-IN" sz="2000" b="1" i="1" dirty="0">
                <a:solidFill>
                  <a:srgbClr val="006C86"/>
                </a:solidFill>
                <a:latin typeface="Segoe UI Light" panose="020B0502040204020203" pitchFamily="34" charset="0"/>
                <a:cs typeface="Segoe UI Light" panose="020B0502040204020203" pitchFamily="34" charset="0"/>
              </a:rPr>
              <a:t>deletion</a:t>
            </a:r>
            <a:r>
              <a:rPr lang="en-IN" sz="2000" b="1" dirty="0">
                <a:solidFill>
                  <a:srgbClr val="006C86"/>
                </a:solidFill>
                <a:latin typeface="Segoe UI Light" panose="020B0502040204020203" pitchFamily="34" charset="0"/>
                <a:cs typeface="Segoe UI Light" panose="020B0502040204020203" pitchFamily="34" charset="0"/>
              </a:rPr>
              <a:t> </a:t>
            </a:r>
            <a:r>
              <a:rPr lang="en-IN" sz="2000" dirty="0">
                <a:solidFill>
                  <a:srgbClr val="006C86"/>
                </a:solidFill>
                <a:latin typeface="Segoe UI Light" panose="020B0502040204020203" pitchFamily="34" charset="0"/>
                <a:cs typeface="Segoe UI Light" panose="020B0502040204020203" pitchFamily="34" charset="0"/>
              </a:rPr>
              <a:t>anomaly.</a:t>
            </a:r>
          </a:p>
        </p:txBody>
      </p:sp>
      <p:sp>
        <p:nvSpPr>
          <p:cNvPr id="6" name="Rectangle 5"/>
          <p:cNvSpPr/>
          <p:nvPr/>
        </p:nvSpPr>
        <p:spPr>
          <a:xfrm>
            <a:off x="2566814" y="1484784"/>
            <a:ext cx="6696744" cy="707886"/>
          </a:xfrm>
          <a:prstGeom prst="rect">
            <a:avLst/>
          </a:prstGeom>
        </p:spPr>
        <p:txBody>
          <a:bodyPr wrap="square">
            <a:spAutoFit/>
          </a:bodyPr>
          <a:lstStyle/>
          <a:p>
            <a:r>
              <a:rPr lang="en-US" sz="2000" dirty="0">
                <a:solidFill>
                  <a:srgbClr val="006C86"/>
                </a:solidFill>
                <a:latin typeface="Segoe UI Light" pitchFamily="34" charset="0"/>
                <a:cs typeface="Segoe UI Light" pitchFamily="34" charset="0"/>
              </a:rPr>
              <a:t>Problems that can occure in poorly planned, un-normalized database where all the data is stored in one table.</a:t>
            </a:r>
          </a:p>
        </p:txBody>
      </p:sp>
    </p:spTree>
    <p:extLst>
      <p:ext uri="{BB962C8B-B14F-4D97-AF65-F5344CB8AC3E}">
        <p14:creationId xmlns:p14="http://schemas.microsoft.com/office/powerpoint/2010/main" val="3921954587"/>
      </p:ext>
    </p:extLst>
  </p:cSld>
  <p:clrMapOvr>
    <a:masterClrMapping/>
  </p:clrMapOvr>
  <p:transition/>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2">
              <a:lumMod val="10000"/>
            </a:schemeClr>
          </a:solidFill>
        </p:spPr>
        <p:txBody>
          <a:bodyPr wrap="square">
            <a:spAutoFit/>
          </a:bodyPr>
          <a:lstStyle/>
          <a:p>
            <a:pPr lvl="0" algn="r"/>
            <a:r>
              <a:rPr lang="en-US" sz="3200" b="1" i="1" dirty="0">
                <a:solidFill>
                  <a:srgbClr val="FFFF00"/>
                </a:solidFill>
                <a:latin typeface="Arial" pitchFamily="34" charset="0"/>
                <a:cs typeface="Arial" pitchFamily="34" charset="0"/>
              </a:rPr>
              <a:t>Anomalies in DBMS - Example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203174" y="838200"/>
            <a:ext cx="11784066" cy="461665"/>
          </a:xfrm>
          <a:prstGeom prst="rect">
            <a:avLst/>
          </a:prstGeom>
        </p:spPr>
        <p:txBody>
          <a:bodyPr wrap="square">
            <a:spAutoFit/>
          </a:bodyPr>
          <a:lstStyle/>
          <a:p>
            <a:r>
              <a:rPr lang="en-US" sz="2400" b="1" dirty="0"/>
              <a:t>Student</a:t>
            </a:r>
            <a:r>
              <a:rPr lang="en-US" sz="2400" dirty="0"/>
              <a:t> table.</a:t>
            </a:r>
            <a:endParaRPr lang="en-IN" sz="24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nvGraphicFramePr>
        <p:xfrm>
          <a:off x="308728"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Bkon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626531917"/>
      </p:ext>
    </p:extLst>
  </p:cSld>
  <p:clrMapOvr>
    <a:masterClrMapping/>
  </p:clrMapOvr>
  <p:transition/>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INSERT, UPDATE, and DELETE </a:t>
            </a:r>
            <a:r>
              <a:rPr lang="en-IN" sz="3200" b="1" i="1" dirty="0">
                <a:solidFill>
                  <a:srgbClr val="FFFF00"/>
                </a:solidFill>
                <a:latin typeface="Arial" pitchFamily="34" charset="0"/>
                <a:cs typeface="Arial" pitchFamily="34" charset="0"/>
              </a:rPr>
              <a:t>ANOMALY</a:t>
            </a:r>
          </a:p>
        </p:txBody>
      </p:sp>
      <p:sp>
        <p:nvSpPr>
          <p:cNvPr id="2" name="Rectangle 1"/>
          <p:cNvSpPr/>
          <p:nvPr/>
        </p:nvSpPr>
        <p:spPr>
          <a:xfrm>
            <a:off x="203174" y="1015568"/>
            <a:ext cx="11784066" cy="1200329"/>
          </a:xfrm>
          <a:prstGeom prst="rect">
            <a:avLst/>
          </a:prstGeom>
          <a:solidFill>
            <a:schemeClr val="bg1"/>
          </a:solidFill>
        </p:spPr>
        <p:txBody>
          <a:bodyPr wrap="square">
            <a:spAutoFit/>
          </a:bodyPr>
          <a:lstStyle/>
          <a:p>
            <a:r>
              <a:rPr lang="en-IN" b="1" dirty="0">
                <a:solidFill>
                  <a:srgbClr val="006C86"/>
                </a:solidFill>
                <a:latin typeface="Arial" panose="020B0604020202020204" pitchFamily="34" charset="0"/>
                <a:cs typeface="Arial" panose="020B0604020202020204" pitchFamily="34" charset="0"/>
              </a:rPr>
              <a:t>Insert anomaly</a:t>
            </a:r>
            <a:r>
              <a:rPr lang="en-IN" dirty="0">
                <a:solidFill>
                  <a:srgbClr val="006C86"/>
                </a:solidFill>
                <a:latin typeface="Arial" panose="020B0604020202020204" pitchFamily="34" charset="0"/>
                <a:cs typeface="Arial" panose="020B0604020202020204" pitchFamily="34" charset="0"/>
              </a:rPr>
              <a:t>: </a:t>
            </a:r>
            <a:r>
              <a:rPr lang="en-IN" dirty="0"/>
              <a:t>What if we want to add new branch the student table? In this case as the student Rollno  is a primary key, is will not allow you to insert new branch. </a:t>
            </a:r>
            <a:r>
              <a:rPr lang="en-US" dirty="0"/>
              <a:t>Also, if we have to insert data of 100 students of same branch, then the branch information will be repeated for all those 100 students.</a:t>
            </a:r>
          </a:p>
          <a:p>
            <a:r>
              <a:rPr lang="en-US" dirty="0"/>
              <a:t>These scenarios are nothing but </a:t>
            </a:r>
            <a:r>
              <a:rPr lang="en-US" b="1" dirty="0"/>
              <a:t>Insertion anomalies</a:t>
            </a:r>
            <a:r>
              <a:rPr lang="en-US" dirty="0"/>
              <a:t>.</a:t>
            </a:r>
          </a:p>
        </p:txBody>
      </p:sp>
      <p:sp>
        <p:nvSpPr>
          <p:cNvPr id="3" name="Rectangle 2"/>
          <p:cNvSpPr/>
          <p:nvPr/>
        </p:nvSpPr>
        <p:spPr>
          <a:xfrm>
            <a:off x="190550" y="2564904"/>
            <a:ext cx="11784066" cy="646331"/>
          </a:xfrm>
          <a:prstGeom prst="rect">
            <a:avLst/>
          </a:prstGeom>
          <a:solidFill>
            <a:schemeClr val="bg1"/>
          </a:solidFill>
        </p:spPr>
        <p:txBody>
          <a:bodyPr wrap="square">
            <a:spAutoFit/>
          </a:bodyPr>
          <a:lstStyle/>
          <a:p>
            <a:r>
              <a:rPr lang="en-IN" b="1" dirty="0">
                <a:solidFill>
                  <a:srgbClr val="006C86"/>
                </a:solidFill>
                <a:latin typeface="Arial" panose="020B0604020202020204" pitchFamily="34" charset="0"/>
                <a:cs typeface="Arial" panose="020B0604020202020204" pitchFamily="34" charset="0"/>
              </a:rPr>
              <a:t>Update anomaly: </a:t>
            </a:r>
            <a:r>
              <a:rPr lang="en-US" dirty="0"/>
              <a:t>What if </a:t>
            </a:r>
            <a:r>
              <a:rPr lang="en-US" b="1" dirty="0"/>
              <a:t>Mr. X </a:t>
            </a:r>
            <a:r>
              <a:rPr lang="en-US" dirty="0"/>
              <a:t>telephone number changes? In that case all the student records will have to be updated, and if by mistake we miss any record, it will lead to data inconsistency. This is </a:t>
            </a:r>
            <a:r>
              <a:rPr lang="en-US" b="1" dirty="0"/>
              <a:t>Updation anomaly</a:t>
            </a:r>
            <a:r>
              <a:rPr lang="en-US" dirty="0"/>
              <a:t>.</a:t>
            </a:r>
            <a:endParaRPr lang="en-IN" dirty="0">
              <a:latin typeface="Arial" panose="020B0604020202020204" pitchFamily="34" charset="0"/>
              <a:cs typeface="Arial" panose="020B0604020202020204" pitchFamily="34" charset="0"/>
            </a:endParaRPr>
          </a:p>
        </p:txBody>
      </p:sp>
      <p:sp>
        <p:nvSpPr>
          <p:cNvPr id="5" name="Rectangle 4"/>
          <p:cNvSpPr/>
          <p:nvPr/>
        </p:nvSpPr>
        <p:spPr>
          <a:xfrm>
            <a:off x="190550" y="3645024"/>
            <a:ext cx="11784066" cy="923330"/>
          </a:xfrm>
          <a:prstGeom prst="rect">
            <a:avLst/>
          </a:prstGeom>
          <a:solidFill>
            <a:schemeClr val="bg1"/>
          </a:solidFill>
        </p:spPr>
        <p:txBody>
          <a:bodyPr wrap="square">
            <a:spAutoFit/>
          </a:bodyPr>
          <a:lstStyle/>
          <a:p>
            <a:r>
              <a:rPr lang="en-IN" b="1" dirty="0">
                <a:solidFill>
                  <a:srgbClr val="006C86"/>
                </a:solidFill>
                <a:latin typeface="Arial" panose="020B0604020202020204" pitchFamily="34" charset="0"/>
                <a:cs typeface="Arial" panose="020B0604020202020204" pitchFamily="34" charset="0"/>
              </a:rPr>
              <a:t>Delete anomaly: </a:t>
            </a:r>
            <a:r>
              <a:rPr lang="en-US" dirty="0"/>
              <a:t>In our </a:t>
            </a:r>
            <a:r>
              <a:rPr lang="en-US" b="1" dirty="0"/>
              <a:t>Student</a:t>
            </a:r>
            <a:r>
              <a:rPr lang="en-US" dirty="0"/>
              <a:t> table, two different informations are kept together, Student information and Branch information. Hence, at the end of the academic year, if student records are deleted, we will also lose the branch information. This is </a:t>
            </a:r>
            <a:r>
              <a:rPr lang="en-US" b="1" dirty="0"/>
              <a:t>Deletion anomaly.</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40868320"/>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2" name="Rectangle 1"/>
          <p:cNvSpPr/>
          <p:nvPr/>
        </p:nvSpPr>
        <p:spPr>
          <a:xfrm>
            <a:off x="238783" y="473540"/>
            <a:ext cx="15119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EMPLOYEE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1175402547"/>
              </p:ext>
            </p:extLst>
          </p:nvPr>
        </p:nvGraphicFramePr>
        <p:xfrm>
          <a:off x="255606" y="990600"/>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namelast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rPr>
                        <a:t>mobile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dirty="0" err="1">
                          <a:effectLst/>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6" name="Rectangle 5"/>
          <p:cNvSpPr/>
          <p:nvPr/>
        </p:nvSpPr>
        <p:spPr>
          <a:xfrm>
            <a:off x="6476157" y="473540"/>
            <a:ext cx="1853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DEPARTMENT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2816872271"/>
              </p:ext>
            </p:extLst>
          </p:nvPr>
        </p:nvGraphicFramePr>
        <p:xfrm>
          <a:off x="5942827" y="990600"/>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4" name="Rectangle 13"/>
          <p:cNvSpPr/>
          <p:nvPr/>
        </p:nvSpPr>
        <p:spPr>
          <a:xfrm>
            <a:off x="231858" y="3593068"/>
            <a:ext cx="141417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PRODUCT </a:t>
            </a:r>
            <a:endParaRPr lang="en-US" dirty="0"/>
          </a:p>
        </p:txBody>
      </p:sp>
      <p:graphicFrame>
        <p:nvGraphicFramePr>
          <p:cNvPr id="15" name="Table 14"/>
          <p:cNvGraphicFramePr>
            <a:graphicFrameLocks noGrp="1"/>
          </p:cNvGraphicFramePr>
          <p:nvPr>
            <p:extLst>
              <p:ext uri="{D42A27DB-BD31-4B8C-83A1-F6EECF244321}">
                <p14:modId xmlns:p14="http://schemas.microsoft.com/office/powerpoint/2010/main" val="1057122708"/>
              </p:ext>
            </p:extLst>
          </p:nvPr>
        </p:nvGraphicFramePr>
        <p:xfrm>
          <a:off x="238784" y="4114802"/>
          <a:ext cx="5518702" cy="110166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varchar(45)</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a:lnSpc>
                          <a:spcPct val="107000"/>
                        </a:lnSpc>
                        <a:spcAft>
                          <a:spcPts val="0"/>
                        </a:spcAft>
                      </a:pPr>
                      <a:r>
                        <a:rPr lang="en-IN" sz="1800" dirty="0">
                          <a:effectLst/>
                        </a:rPr>
                        <a:t>       manufacturer</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6" name="Rectangle 15"/>
          <p:cNvSpPr/>
          <p:nvPr/>
        </p:nvSpPr>
        <p:spPr>
          <a:xfrm>
            <a:off x="6471209" y="3593068"/>
            <a:ext cx="11913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REGION </a:t>
            </a:r>
            <a:endParaRPr lang="en-US" dirty="0"/>
          </a:p>
        </p:txBody>
      </p:sp>
      <p:graphicFrame>
        <p:nvGraphicFramePr>
          <p:cNvPr id="17" name="Table 16"/>
          <p:cNvGraphicFramePr>
            <a:graphicFrameLocks noGrp="1"/>
          </p:cNvGraphicFramePr>
          <p:nvPr>
            <p:extLst>
              <p:ext uri="{D42A27DB-BD31-4B8C-83A1-F6EECF244321}">
                <p14:modId xmlns:p14="http://schemas.microsoft.com/office/powerpoint/2010/main" val="2175972884"/>
              </p:ext>
            </p:extLst>
          </p:nvPr>
        </p:nvGraphicFramePr>
        <p:xfrm>
          <a:off x="5942827" y="4114802"/>
          <a:ext cx="5518702" cy="82734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719694380"/>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1752372" y="3276600"/>
            <a:ext cx="8761859" cy="1015663"/>
          </a:xfrm>
          <a:prstGeom prst="rect">
            <a:avLst/>
          </a:prstGeom>
        </p:spPr>
        <p:txBody>
          <a:bodyPr wrap="square">
            <a:spAutoFit/>
          </a:bodyPr>
          <a:lstStyle/>
          <a:p>
            <a:r>
              <a:rPr lang="en-US" sz="2000" dirty="0">
                <a:latin typeface="Open sans"/>
                <a:cs typeface="Arial" panose="020B0604020202020204"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1676182" y="838202"/>
            <a:ext cx="8838049" cy="1200329"/>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To understand normalization in database with example tables, let’s assume that we are supposed to store the details of </a:t>
            </a:r>
            <a:r>
              <a:rPr lang="en-US" sz="2400" b="1" dirty="0">
                <a:latin typeface="Segoe UI Light" panose="020B0502040204020203" pitchFamily="34" charset="0"/>
                <a:cs typeface="Segoe UI Light" panose="020B0502040204020203" pitchFamily="34" charset="0"/>
              </a:rPr>
              <a:t>courses</a:t>
            </a:r>
            <a:r>
              <a:rPr lang="en-US" sz="2400" dirty="0">
                <a:latin typeface="Segoe UI Light" panose="020B0502040204020203" pitchFamily="34" charset="0"/>
                <a:cs typeface="Segoe UI Light" panose="020B0502040204020203" pitchFamily="34" charset="0"/>
              </a:rPr>
              <a:t> and </a:t>
            </a:r>
            <a:r>
              <a:rPr lang="en-US" sz="2400" b="1" dirty="0">
                <a:latin typeface="Segoe UI Light" panose="020B0502040204020203" pitchFamily="34" charset="0"/>
                <a:cs typeface="Segoe UI Light" panose="020B0502040204020203" pitchFamily="34" charset="0"/>
              </a:rPr>
              <a:t>instructors</a:t>
            </a:r>
            <a:r>
              <a:rPr lang="en-US" sz="2400" dirty="0">
                <a:latin typeface="Segoe UI Light" panose="020B0502040204020203" pitchFamily="34" charset="0"/>
                <a:cs typeface="Segoe UI Light" panose="020B0502040204020203" pitchFamily="34" charset="0"/>
              </a:rPr>
              <a:t> in a university.</a:t>
            </a:r>
            <a:endParaRPr lang="en-IN" sz="2400" dirty="0">
              <a:latin typeface="Segoe UI Light" panose="020B0502040204020203" pitchFamily="34"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271432737"/>
              </p:ext>
            </p:extLst>
          </p:nvPr>
        </p:nvGraphicFramePr>
        <p:xfrm>
          <a:off x="1523803" y="2255520"/>
          <a:ext cx="9142808" cy="1706880"/>
        </p:xfrm>
        <a:graphic>
          <a:graphicData uri="http://schemas.openxmlformats.org/drawingml/2006/table">
            <a:tbl>
              <a:tblPr/>
              <a:tblGrid>
                <a:gridCol w="1812798">
                  <a:extLst>
                    <a:ext uri="{9D8B030D-6E8A-4147-A177-3AD203B41FA5}">
                      <a16:colId xmlns:a16="http://schemas.microsoft.com/office/drawing/2014/main" val="20000"/>
                    </a:ext>
                  </a:extLst>
                </a:gridCol>
                <a:gridCol w="2128067">
                  <a:extLst>
                    <a:ext uri="{9D8B030D-6E8A-4147-A177-3AD203B41FA5}">
                      <a16:colId xmlns:a16="http://schemas.microsoft.com/office/drawing/2014/main" val="20001"/>
                    </a:ext>
                  </a:extLst>
                </a:gridCol>
                <a:gridCol w="2128067">
                  <a:extLst>
                    <a:ext uri="{9D8B030D-6E8A-4147-A177-3AD203B41FA5}">
                      <a16:colId xmlns:a16="http://schemas.microsoft.com/office/drawing/2014/main" val="20002"/>
                    </a:ext>
                  </a:extLst>
                </a:gridCol>
                <a:gridCol w="307387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phone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Lecture Hall 20</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+1 6519272918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CS Auditorium</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1676183" y="2420831"/>
            <a:ext cx="18470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1676182" y="4237672"/>
            <a:ext cx="8761859" cy="1938992"/>
          </a:xfrm>
          <a:prstGeom prst="rect">
            <a:avLst/>
          </a:prstGeom>
        </p:spPr>
        <p:txBody>
          <a:bodyPr wrap="square">
            <a:spAutoFit/>
          </a:bodyPr>
          <a:lstStyle/>
          <a:p>
            <a:pPr algn="just"/>
            <a:r>
              <a:rPr lang="en-US" sz="2000" dirty="0">
                <a:solidFill>
                  <a:srgbClr val="333333"/>
                </a:solidFill>
                <a:latin typeface="Open sans"/>
              </a:rPr>
              <a:t>At first, this design seems to be good. However, issues start to develop once we need to modify information. For instance, suppose, </a:t>
            </a:r>
            <a:r>
              <a:rPr lang="en-US" sz="2000" dirty="0">
                <a:solidFill>
                  <a:srgbClr val="C41A1A"/>
                </a:solidFill>
                <a:latin typeface="Open sans"/>
              </a:rPr>
              <a:t>if Prof. Ronald changed his mobile number. In such a situation, we will have to make edits in 2 places</a:t>
            </a:r>
            <a:r>
              <a:rPr lang="en-US" sz="2000" b="1" dirty="0">
                <a:solidFill>
                  <a:srgbClr val="333333"/>
                </a:solidFill>
                <a:latin typeface="Open sans"/>
              </a:rPr>
              <a:t>. </a:t>
            </a:r>
            <a:r>
              <a:rPr lang="en-US" sz="2000" dirty="0">
                <a:solidFill>
                  <a:srgbClr val="333333"/>
                </a:solidFill>
                <a:latin typeface="Open sans"/>
              </a:rPr>
              <a:t>What if someone just edited the mobile number against </a:t>
            </a:r>
            <a:r>
              <a:rPr lang="en-US" sz="2000" b="1" dirty="0">
                <a:solidFill>
                  <a:srgbClr val="0070C0"/>
                </a:solidFill>
                <a:latin typeface="Open sans"/>
              </a:rPr>
              <a:t>CS101</a:t>
            </a:r>
            <a:r>
              <a:rPr lang="en-US" sz="2000" dirty="0">
                <a:solidFill>
                  <a:srgbClr val="333333"/>
                </a:solidFill>
                <a:latin typeface="Open sans"/>
              </a:rPr>
              <a:t>, but forgot to edit it for </a:t>
            </a:r>
            <a:r>
              <a:rPr lang="en-US" sz="2000" b="1" dirty="0">
                <a:solidFill>
                  <a:srgbClr val="0070C0"/>
                </a:solidFill>
                <a:latin typeface="Open sans"/>
              </a:rPr>
              <a:t>CS154</a:t>
            </a:r>
            <a:r>
              <a:rPr lang="en-US" sz="2000" dirty="0">
                <a:solidFill>
                  <a:srgbClr val="333333"/>
                </a:solidFill>
                <a:latin typeface="Open sans"/>
              </a:rPr>
              <a:t>? This will lead to stale/wrong information in the database.</a:t>
            </a:r>
            <a:endParaRPr lang="en-US" sz="2000" dirty="0"/>
          </a:p>
        </p:txBody>
      </p:sp>
    </p:spTree>
    <p:extLst>
      <p:ext uri="{BB962C8B-B14F-4D97-AF65-F5344CB8AC3E}">
        <p14:creationId xmlns:p14="http://schemas.microsoft.com/office/powerpoint/2010/main" val="2867332006"/>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2860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1676182" y="838202"/>
            <a:ext cx="8838049" cy="830997"/>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This problem, however, can be easily tackled by dividing our table into 2 simpler tables.</a:t>
            </a:r>
            <a:endParaRPr lang="en-IN" sz="2400" dirty="0">
              <a:latin typeface="Segoe UI Light" panose="020B0502040204020203" pitchFamily="34"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2887171470"/>
              </p:ext>
            </p:extLst>
          </p:nvPr>
        </p:nvGraphicFramePr>
        <p:xfrm>
          <a:off x="1536664" y="2308969"/>
          <a:ext cx="9129948" cy="1280160"/>
        </p:xfrm>
        <a:graphic>
          <a:graphicData uri="http://schemas.openxmlformats.org/drawingml/2006/table">
            <a:tbl>
              <a:tblPr/>
              <a:tblGrid>
                <a:gridCol w="3043316">
                  <a:extLst>
                    <a:ext uri="{9D8B030D-6E8A-4147-A177-3AD203B41FA5}">
                      <a16:colId xmlns:a16="http://schemas.microsoft.com/office/drawing/2014/main" val="20000"/>
                    </a:ext>
                  </a:extLst>
                </a:gridCol>
                <a:gridCol w="3043316">
                  <a:extLst>
                    <a:ext uri="{9D8B030D-6E8A-4147-A177-3AD203B41FA5}">
                      <a16:colId xmlns:a16="http://schemas.microsoft.com/office/drawing/2014/main" val="20001"/>
                    </a:ext>
                  </a:extLst>
                </a:gridCol>
                <a:gridCol w="3043316">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+1 6519272918</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1055756385"/>
              </p:ext>
            </p:extLst>
          </p:nvPr>
        </p:nvGraphicFramePr>
        <p:xfrm>
          <a:off x="1529739" y="4389120"/>
          <a:ext cx="9142809" cy="1706880"/>
        </p:xfrm>
        <a:graphic>
          <a:graphicData uri="http://schemas.openxmlformats.org/drawingml/2006/table">
            <a:tbl>
              <a:tblPr/>
              <a:tblGrid>
                <a:gridCol w="3047603">
                  <a:extLst>
                    <a:ext uri="{9D8B030D-6E8A-4147-A177-3AD203B41FA5}">
                      <a16:colId xmlns:a16="http://schemas.microsoft.com/office/drawing/2014/main" val="20000"/>
                    </a:ext>
                  </a:extLst>
                </a:gridCol>
                <a:gridCol w="3047603">
                  <a:extLst>
                    <a:ext uri="{9D8B030D-6E8A-4147-A177-3AD203B41FA5}">
                      <a16:colId xmlns:a16="http://schemas.microsoft.com/office/drawing/2014/main" val="20001"/>
                    </a:ext>
                  </a:extLst>
                </a:gridCol>
                <a:gridCol w="3047603">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20</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 Auditorium</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1523802" y="1752600"/>
            <a:ext cx="2257568" cy="369332"/>
          </a:xfrm>
          <a:prstGeom prst="rect">
            <a:avLst/>
          </a:prstGeom>
        </p:spPr>
        <p:txBody>
          <a:bodyPr wrap="non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1523802" y="3872751"/>
            <a:ext cx="1975477" cy="369332"/>
          </a:xfrm>
          <a:prstGeom prst="rect">
            <a:avLst/>
          </a:prstGeom>
        </p:spPr>
        <p:txBody>
          <a:bodyPr wrap="non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11" name="Rectangle 10"/>
          <p:cNvSpPr/>
          <p:nvPr/>
        </p:nvSpPr>
        <p:spPr>
          <a:xfrm>
            <a:off x="1486694" y="1556792"/>
            <a:ext cx="9217024" cy="2523768"/>
          </a:xfrm>
          <a:prstGeom prst="rect">
            <a:avLst/>
          </a:prstGeom>
        </p:spPr>
        <p:txBody>
          <a:bodyPr wrap="square">
            <a:spAutoFit/>
          </a:bodyPr>
          <a:lstStyle/>
          <a:p>
            <a:r>
              <a:rPr lang="en-US" sz="2000" b="1" dirty="0"/>
              <a:t>For a table to be in the First Normal Form, it should follow the following 4 rules:</a:t>
            </a:r>
          </a:p>
          <a:p>
            <a:endParaRPr lang="en-US" dirty="0"/>
          </a:p>
          <a:p>
            <a:pPr marL="457200" indent="-457200">
              <a:lnSpc>
                <a:spcPct val="150000"/>
              </a:lnSpc>
              <a:buFont typeface="+mj-lt"/>
              <a:buAutoNum type="arabicPeriod"/>
            </a:pPr>
            <a:r>
              <a:rPr lang="en-US" sz="2000" dirty="0"/>
              <a:t>It should only have single(atomic) valued attributes/columns.</a:t>
            </a:r>
          </a:p>
          <a:p>
            <a:pPr marL="457200" indent="-457200">
              <a:lnSpc>
                <a:spcPct val="150000"/>
              </a:lnSpc>
              <a:buFont typeface="+mj-lt"/>
              <a:buAutoNum type="arabicPeriod"/>
            </a:pPr>
            <a:r>
              <a:rPr lang="en-US" sz="2000" dirty="0"/>
              <a:t>Values stored in a column should be of the same domain</a:t>
            </a:r>
          </a:p>
          <a:p>
            <a:pPr marL="457200" indent="-457200">
              <a:lnSpc>
                <a:spcPct val="150000"/>
              </a:lnSpc>
              <a:buFont typeface="+mj-lt"/>
              <a:buAutoNum type="arabicPeriod"/>
            </a:pPr>
            <a:r>
              <a:rPr lang="en-US" sz="2000" dirty="0"/>
              <a:t>All the columns in a table should have unique names.</a:t>
            </a:r>
          </a:p>
          <a:p>
            <a:pPr marL="457200" indent="-457200">
              <a:lnSpc>
                <a:spcPct val="150000"/>
              </a:lnSpc>
              <a:buFont typeface="+mj-lt"/>
              <a:buAutoNum type="arabicPeriod"/>
            </a:pPr>
            <a:r>
              <a:rPr lang="en-US" sz="2000" dirty="0"/>
              <a:t>And the order in which data is stored, does not matter.</a:t>
            </a:r>
          </a:p>
        </p:txBody>
      </p:sp>
    </p:spTree>
    <p:extLst>
      <p:ext uri="{BB962C8B-B14F-4D97-AF65-F5344CB8AC3E}">
        <p14:creationId xmlns:p14="http://schemas.microsoft.com/office/powerpoint/2010/main" val="3957101609"/>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8" name="Rectangle 7"/>
          <p:cNvSpPr/>
          <p:nvPr/>
        </p:nvSpPr>
        <p:spPr>
          <a:xfrm>
            <a:off x="1676182" y="838202"/>
            <a:ext cx="8838049" cy="830997"/>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The First normal form simply says that each cell of a table should contain exactly one value.</a:t>
            </a:r>
            <a:endParaRPr lang="en-IN" sz="2400" dirty="0">
              <a:latin typeface="Segoe UI Light" panose="020B0502040204020203" pitchFamily="34"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549854271"/>
              </p:ext>
            </p:extLst>
          </p:nvPr>
        </p:nvGraphicFramePr>
        <p:xfrm>
          <a:off x="1523802" y="1752600"/>
          <a:ext cx="9142810" cy="1334546"/>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 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sp>
        <p:nvSpPr>
          <p:cNvPr id="4" name="Rectangle 3"/>
          <p:cNvSpPr/>
          <p:nvPr/>
        </p:nvSpPr>
        <p:spPr>
          <a:xfrm>
            <a:off x="1676182" y="3276602"/>
            <a:ext cx="8838049" cy="1323439"/>
          </a:xfrm>
          <a:prstGeom prst="rect">
            <a:avLst/>
          </a:prstGeom>
        </p:spPr>
        <p:txBody>
          <a:bodyPr wrap="square">
            <a:spAutoFit/>
          </a:bodyPr>
          <a:lstStyle/>
          <a:p>
            <a:pPr algn="just"/>
            <a:r>
              <a:rPr lang="en-US" sz="2000" dirty="0">
                <a:solidFill>
                  <a:srgbClr val="333333"/>
                </a:solidFill>
                <a:latin typeface="Open sans"/>
              </a:rPr>
              <a:t>Here, the issue is that in the first row, we are storing 2 courses against </a:t>
            </a:r>
            <a:r>
              <a:rPr lang="en-US" sz="2000" dirty="0">
                <a:solidFill>
                  <a:srgbClr val="222222"/>
                </a:solidFill>
              </a:rPr>
              <a:t>Prof. </a:t>
            </a:r>
            <a:r>
              <a:rPr lang="en-US" sz="2000">
                <a:solidFill>
                  <a:srgbClr val="222222"/>
                </a:solidFill>
              </a:rPr>
              <a:t>Ronald</a:t>
            </a:r>
            <a:r>
              <a:rPr lang="en-US" sz="2000">
                <a:solidFill>
                  <a:srgbClr val="333333"/>
                </a:solidFill>
                <a:latin typeface="Open sans"/>
              </a:rPr>
              <a:t>.</a:t>
            </a:r>
            <a:r>
              <a:rPr lang="en-US" sz="2000" dirty="0">
                <a:solidFill>
                  <a:srgbClr val="333333"/>
                </a:solidFill>
                <a:latin typeface="Open sans"/>
              </a:rPr>
              <a:t> A better method would be to store the courses separately. This way, if we want to edit some information related to </a:t>
            </a:r>
            <a:r>
              <a:rPr lang="en-US" sz="2000" b="1" dirty="0">
                <a:solidFill>
                  <a:srgbClr val="0070C0"/>
                </a:solidFill>
                <a:latin typeface="Open sans"/>
              </a:rPr>
              <a:t>CS101</a:t>
            </a:r>
            <a:r>
              <a:rPr lang="en-US" sz="2000" dirty="0">
                <a:solidFill>
                  <a:srgbClr val="333333"/>
                </a:solidFill>
                <a:latin typeface="Open sans"/>
              </a:rPr>
              <a:t>, we do not have to touch the data corresponding to </a:t>
            </a:r>
            <a:r>
              <a:rPr lang="en-US" sz="2000" b="1" dirty="0">
                <a:solidFill>
                  <a:srgbClr val="0070C0"/>
                </a:solidFill>
                <a:latin typeface="Open sans"/>
              </a:rPr>
              <a:t>CS154</a:t>
            </a:r>
            <a:r>
              <a:rPr lang="en-US" sz="2000" dirty="0">
                <a:solidFill>
                  <a:srgbClr val="333333"/>
                </a:solidFill>
                <a:latin typeface="Open sans"/>
              </a:rPr>
              <a:t>.</a:t>
            </a:r>
          </a:p>
        </p:txBody>
      </p:sp>
      <p:graphicFrame>
        <p:nvGraphicFramePr>
          <p:cNvPr id="5" name="Table 4"/>
          <p:cNvGraphicFramePr>
            <a:graphicFrameLocks noGrp="1"/>
          </p:cNvGraphicFramePr>
          <p:nvPr>
            <p:extLst>
              <p:ext uri="{D42A27DB-BD31-4B8C-83A1-F6EECF244321}">
                <p14:modId xmlns:p14="http://schemas.microsoft.com/office/powerpoint/2010/main" val="1297513087"/>
              </p:ext>
            </p:extLst>
          </p:nvPr>
        </p:nvGraphicFramePr>
        <p:xfrm>
          <a:off x="1523802" y="4922520"/>
          <a:ext cx="9142810" cy="1706880"/>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9" name="Rectangle 8"/>
          <p:cNvSpPr/>
          <p:nvPr/>
        </p:nvSpPr>
        <p:spPr>
          <a:xfrm>
            <a:off x="2710830" y="1556792"/>
            <a:ext cx="6092825" cy="1631216"/>
          </a:xfrm>
          <a:prstGeom prst="rect">
            <a:avLst/>
          </a:prstGeom>
        </p:spPr>
        <p:txBody>
          <a:bodyPr>
            <a:spAutoFit/>
          </a:bodyPr>
          <a:lstStyle/>
          <a:p>
            <a:r>
              <a:rPr lang="en-US" sz="2000" b="1" dirty="0"/>
              <a:t>For a table to be in the Second Normal Form</a:t>
            </a:r>
          </a:p>
          <a:p>
            <a:endParaRPr lang="en-US" sz="2000" b="1" dirty="0"/>
          </a:p>
          <a:p>
            <a:pPr marL="457200" indent="-457200">
              <a:lnSpc>
                <a:spcPct val="150000"/>
              </a:lnSpc>
              <a:buFont typeface="+mj-lt"/>
              <a:buAutoNum type="arabicPeriod"/>
            </a:pPr>
            <a:r>
              <a:rPr lang="en-US" sz="2000" dirty="0"/>
              <a:t>It should be in the First Normal form.</a:t>
            </a:r>
          </a:p>
          <a:p>
            <a:pPr marL="457200" indent="-457200">
              <a:lnSpc>
                <a:spcPct val="150000"/>
              </a:lnSpc>
              <a:buFont typeface="+mj-lt"/>
              <a:buAutoNum type="arabicPeriod"/>
            </a:pPr>
            <a:r>
              <a:rPr lang="en-US" sz="2000" dirty="0"/>
              <a:t>And, it should not have Partial Dependency</a:t>
            </a:r>
            <a:r>
              <a:rPr lang="en-US" dirty="0"/>
              <a:t>.</a:t>
            </a:r>
          </a:p>
        </p:txBody>
      </p:sp>
    </p:spTree>
    <p:extLst>
      <p:ext uri="{BB962C8B-B14F-4D97-AF65-F5344CB8AC3E}">
        <p14:creationId xmlns:p14="http://schemas.microsoft.com/office/powerpoint/2010/main" val="3983721001"/>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8" name="Rectangle 7"/>
          <p:cNvSpPr/>
          <p:nvPr/>
        </p:nvSpPr>
        <p:spPr>
          <a:xfrm>
            <a:off x="1599992" y="838200"/>
            <a:ext cx="8990430" cy="1569660"/>
          </a:xfrm>
          <a:prstGeom prst="rect">
            <a:avLst/>
          </a:prstGeom>
        </p:spPr>
        <p:txBody>
          <a:bodyPr wrap="square">
            <a:spAutoFit/>
          </a:bodyPr>
          <a:lstStyle/>
          <a:p>
            <a:r>
              <a:rPr lang="en-US" sz="2400" dirty="0">
                <a:latin typeface="Segoe UI Light" panose="020B0502040204020203" pitchFamily="34"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sz="2400" b="1" dirty="0">
                <a:solidFill>
                  <a:srgbClr val="0070C0"/>
                </a:solidFill>
                <a:latin typeface="Segoe UI Light" panose="020B0502040204020203" pitchFamily="34"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sz="2400" b="1" dirty="0">
                <a:solidFill>
                  <a:srgbClr val="0070C0"/>
                </a:solidFill>
                <a:latin typeface="Segoe UI Light" panose="020B0502040204020203" pitchFamily="34" charset="0"/>
                <a:cs typeface="Segoe UI Light" panose="020B0502040204020203" pitchFamily="34" charset="0"/>
              </a:rPr>
              <a:t>The primary key of the table should compose of exactly 1 column</a:t>
            </a:r>
            <a:r>
              <a:rPr lang="en-US" sz="2400" dirty="0">
                <a:solidFill>
                  <a:srgbClr val="0070C0"/>
                </a:solidFill>
                <a:latin typeface="Segoe UI Light" panose="020B0502040204020203" pitchFamily="34" charset="0"/>
                <a:cs typeface="Segoe UI Light" panose="020B0502040204020203" pitchFamily="34" charset="0"/>
              </a:rPr>
              <a:t>.</a:t>
            </a:r>
          </a:p>
        </p:txBody>
      </p:sp>
      <p:sp>
        <p:nvSpPr>
          <p:cNvPr id="3" name="Rectangle 2"/>
          <p:cNvSpPr/>
          <p:nvPr/>
        </p:nvSpPr>
        <p:spPr>
          <a:xfrm>
            <a:off x="1676182" y="2590802"/>
            <a:ext cx="8838049" cy="1323439"/>
          </a:xfrm>
          <a:prstGeom prst="rect">
            <a:avLst/>
          </a:prstGeom>
        </p:spPr>
        <p:txBody>
          <a:bodyPr wrap="square">
            <a:spAutoFit/>
          </a:bodyPr>
          <a:lstStyle/>
          <a:p>
            <a:pPr algn="just"/>
            <a:r>
              <a:rPr lang="en-US" sz="2000" dirty="0">
                <a:solidFill>
                  <a:srgbClr val="333333"/>
                </a:solidFill>
                <a:latin typeface="Open sans"/>
              </a:rPr>
              <a:t>Let us take another example of storing student enrollment in various courses. Each student may enroll in multiple courses. Similarly, each course may have multiple enrollments.</a:t>
            </a:r>
          </a:p>
          <a:p>
            <a:pPr algn="just"/>
            <a:r>
              <a:rPr lang="en-US" sz="2000" dirty="0"/>
              <a:t>A sample table may look like this (</a:t>
            </a:r>
            <a:r>
              <a:rPr lang="en-US" sz="2000" b="1" dirty="0">
                <a:solidFill>
                  <a:srgbClr val="006C86"/>
                </a:solidFill>
              </a:rPr>
              <a:t>student name and course code</a:t>
            </a:r>
            <a:r>
              <a:rPr lang="en-US" sz="2000" dirty="0"/>
              <a:t>)</a:t>
            </a:r>
            <a:endParaRPr lang="en-US" sz="2000" dirty="0">
              <a:solidFill>
                <a:srgbClr val="333333"/>
              </a:solidFill>
              <a:latin typeface="Open sans"/>
            </a:endParaRPr>
          </a:p>
        </p:txBody>
      </p:sp>
      <p:graphicFrame>
        <p:nvGraphicFramePr>
          <p:cNvPr id="4" name="Table 3"/>
          <p:cNvGraphicFramePr>
            <a:graphicFrameLocks noGrp="1"/>
          </p:cNvGraphicFramePr>
          <p:nvPr>
            <p:extLst>
              <p:ext uri="{D42A27DB-BD31-4B8C-83A1-F6EECF244321}">
                <p14:modId xmlns:p14="http://schemas.microsoft.com/office/powerpoint/2010/main" val="1031253679"/>
              </p:ext>
            </p:extLst>
          </p:nvPr>
        </p:nvGraphicFramePr>
        <p:xfrm>
          <a:off x="1567335" y="4191000"/>
          <a:ext cx="9099276" cy="2133600"/>
        </p:xfrm>
        <a:graphic>
          <a:graphicData uri="http://schemas.openxmlformats.org/drawingml/2006/table">
            <a:tbl>
              <a:tblPr/>
              <a:tblGrid>
                <a:gridCol w="4549638">
                  <a:extLst>
                    <a:ext uri="{9D8B030D-6E8A-4147-A177-3AD203B41FA5}">
                      <a16:colId xmlns:a16="http://schemas.microsoft.com/office/drawing/2014/main" val="20000"/>
                    </a:ext>
                  </a:extLst>
                </a:gridCol>
                <a:gridCol w="4549638">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Rajat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Raman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983721001"/>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808794" y="571480"/>
            <a:ext cx="10144196" cy="1200329"/>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As per the second normal form definition, our enrollments table above isn’t in second normal form. To achieve the same (1NF to 2NF), we can rather break it into 2 tables</a:t>
            </a:r>
            <a:endParaRPr lang="en-IN" sz="2400" dirty="0">
              <a:latin typeface="Segoe UI Light" panose="020B0502040204020203" pitchFamily="34" charset="0"/>
              <a:cs typeface="Segoe UI Light" panose="020B0502040204020203" pitchFamily="34" charset="0"/>
            </a:endParaRPr>
          </a:p>
        </p:txBody>
      </p:sp>
      <p:sp>
        <p:nvSpPr>
          <p:cNvPr id="10" name="Rectangle 9"/>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2056134691"/>
              </p:ext>
            </p:extLst>
          </p:nvPr>
        </p:nvGraphicFramePr>
        <p:xfrm>
          <a:off x="1523802" y="2288846"/>
          <a:ext cx="9142810" cy="1706880"/>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Rajat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Raman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3</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1" name="Rectangle 10"/>
          <p:cNvSpPr/>
          <p:nvPr/>
        </p:nvSpPr>
        <p:spPr>
          <a:xfrm>
            <a:off x="1523802" y="1785926"/>
            <a:ext cx="2039588" cy="369332"/>
          </a:xfrm>
          <a:prstGeom prst="rect">
            <a:avLst/>
          </a:prstGeom>
        </p:spPr>
        <p:txBody>
          <a:bodyPr wrap="none">
            <a:spAutoFit/>
          </a:bodyPr>
          <a:lstStyle/>
          <a:p>
            <a:r>
              <a:rPr lang="en-US" b="1" dirty="0">
                <a:solidFill>
                  <a:srgbClr val="006C86"/>
                </a:solidFill>
                <a:latin typeface="Open sans"/>
              </a:rPr>
              <a:t>Table 1 (Student)</a:t>
            </a:r>
            <a:endParaRPr lang="en-US" dirty="0">
              <a:solidFill>
                <a:srgbClr val="006C86"/>
              </a:solidFill>
            </a:endParaRPr>
          </a:p>
        </p:txBody>
      </p:sp>
      <p:sp>
        <p:nvSpPr>
          <p:cNvPr id="12" name="Rectangle 11"/>
          <p:cNvSpPr/>
          <p:nvPr/>
        </p:nvSpPr>
        <p:spPr>
          <a:xfrm>
            <a:off x="1523802" y="4159794"/>
            <a:ext cx="2103700" cy="369332"/>
          </a:xfrm>
          <a:prstGeom prst="rect">
            <a:avLst/>
          </a:prstGeom>
        </p:spPr>
        <p:txBody>
          <a:bodyPr wrap="none">
            <a:spAutoFit/>
          </a:bodyPr>
          <a:lstStyle/>
          <a:p>
            <a:r>
              <a:rPr lang="en-US" b="1" dirty="0">
                <a:solidFill>
                  <a:srgbClr val="006C86"/>
                </a:solidFill>
                <a:latin typeface="Open sans"/>
              </a:rPr>
              <a:t>Table 2 (Courses)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993486030"/>
              </p:ext>
            </p:extLst>
          </p:nvPr>
        </p:nvGraphicFramePr>
        <p:xfrm>
          <a:off x="1545568" y="4605326"/>
          <a:ext cx="9121042" cy="2133600"/>
        </p:xfrm>
        <a:graphic>
          <a:graphicData uri="http://schemas.openxmlformats.org/drawingml/2006/table">
            <a:tbl>
              <a:tblPr/>
              <a:tblGrid>
                <a:gridCol w="4560521">
                  <a:extLst>
                    <a:ext uri="{9D8B030D-6E8A-4147-A177-3AD203B41FA5}">
                      <a16:colId xmlns:a16="http://schemas.microsoft.com/office/drawing/2014/main" val="20000"/>
                    </a:ext>
                  </a:extLst>
                </a:gridCol>
                <a:gridCol w="456052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3</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4209179547"/>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9" name="Rectangle 8"/>
          <p:cNvSpPr/>
          <p:nvPr/>
        </p:nvSpPr>
        <p:spPr>
          <a:xfrm>
            <a:off x="2782838" y="1844824"/>
            <a:ext cx="6092825" cy="1631216"/>
          </a:xfrm>
          <a:prstGeom prst="rect">
            <a:avLst/>
          </a:prstGeom>
        </p:spPr>
        <p:txBody>
          <a:bodyPr>
            <a:spAutoFit/>
          </a:bodyPr>
          <a:lstStyle/>
          <a:p>
            <a:r>
              <a:rPr lang="en-US" sz="2000" b="1" dirty="0"/>
              <a:t>A table is said to be in the Third Normal Form when,</a:t>
            </a:r>
          </a:p>
          <a:p>
            <a:endParaRPr lang="en-US" sz="2000" b="1" dirty="0"/>
          </a:p>
          <a:p>
            <a:pPr marL="457200" indent="-457200">
              <a:lnSpc>
                <a:spcPct val="150000"/>
              </a:lnSpc>
              <a:buFont typeface="+mj-lt"/>
              <a:buAutoNum type="arabicPeriod"/>
            </a:pPr>
            <a:r>
              <a:rPr lang="en-US" sz="2000" dirty="0"/>
              <a:t>It is in the Second Normal form.</a:t>
            </a:r>
          </a:p>
          <a:p>
            <a:pPr marL="457200" indent="-457200">
              <a:lnSpc>
                <a:spcPct val="150000"/>
              </a:lnSpc>
              <a:buFont typeface="+mj-lt"/>
              <a:buAutoNum type="arabicPeriod"/>
            </a:pPr>
            <a:r>
              <a:rPr lang="en-US" sz="2000" dirty="0"/>
              <a:t>And, it doesn't have Transitive Dependency.</a:t>
            </a:r>
          </a:p>
        </p:txBody>
      </p:sp>
    </p:spTree>
    <p:extLst>
      <p:ext uri="{BB962C8B-B14F-4D97-AF65-F5344CB8AC3E}">
        <p14:creationId xmlns:p14="http://schemas.microsoft.com/office/powerpoint/2010/main" val="847042617"/>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8" name="Rectangle 7"/>
          <p:cNvSpPr/>
          <p:nvPr/>
        </p:nvSpPr>
        <p:spPr>
          <a:xfrm>
            <a:off x="1676182" y="838200"/>
            <a:ext cx="8838049" cy="1938992"/>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Column A is said to be functionally dependent on column B if changing the value of A may require a change in the value of B.</a:t>
            </a:r>
          </a:p>
          <a:p>
            <a:pPr algn="just"/>
            <a:r>
              <a:rPr lang="en-US" sz="2400" dirty="0">
                <a:latin typeface="Segoe UI Light" panose="020B0502040204020203" pitchFamily="34"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sz="2400" dirty="0">
              <a:latin typeface="Segoe UI Light" panose="020B0502040204020203" pitchFamily="34"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108957532"/>
              </p:ext>
            </p:extLst>
          </p:nvPr>
        </p:nvGraphicFramePr>
        <p:xfrm>
          <a:off x="1523802" y="3291840"/>
          <a:ext cx="9142809" cy="1706880"/>
        </p:xfrm>
        <a:graphic>
          <a:graphicData uri="http://schemas.openxmlformats.org/drawingml/2006/table">
            <a:tbl>
              <a:tblPr/>
              <a:tblGrid>
                <a:gridCol w="1828562">
                  <a:extLst>
                    <a:ext uri="{9D8B030D-6E8A-4147-A177-3AD203B41FA5}">
                      <a16:colId xmlns:a16="http://schemas.microsoft.com/office/drawing/2014/main" val="20000"/>
                    </a:ext>
                  </a:extLst>
                </a:gridCol>
                <a:gridCol w="2133322">
                  <a:extLst>
                    <a:ext uri="{9D8B030D-6E8A-4147-A177-3AD203B41FA5}">
                      <a16:colId xmlns:a16="http://schemas.microsoft.com/office/drawing/2014/main" val="20001"/>
                    </a:ext>
                  </a:extLst>
                </a:gridCol>
                <a:gridCol w="2133322">
                  <a:extLst>
                    <a:ext uri="{9D8B030D-6E8A-4147-A177-3AD203B41FA5}">
                      <a16:colId xmlns:a16="http://schemas.microsoft.com/office/drawing/2014/main" val="20002"/>
                    </a:ext>
                  </a:extLst>
                </a:gridCol>
                <a:gridCol w="3047603">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Auditorium building</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Lecture Hall 19</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Campus Table structure</a:t>
            </a:r>
            <a:endParaRPr lang="en-US" sz="4000" dirty="0">
              <a:solidFill>
                <a:srgbClr val="C41A1A"/>
              </a:solidFill>
            </a:endParaRPr>
          </a:p>
        </p:txBody>
      </p:sp>
    </p:spTree>
    <p:extLst>
      <p:ext uri="{BB962C8B-B14F-4D97-AF65-F5344CB8AC3E}">
        <p14:creationId xmlns:p14="http://schemas.microsoft.com/office/powerpoint/2010/main" val="1516017654"/>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4" name="Rectangle 3"/>
          <p:cNvSpPr/>
          <p:nvPr/>
        </p:nvSpPr>
        <p:spPr>
          <a:xfrm>
            <a:off x="1589107" y="873325"/>
            <a:ext cx="9001314" cy="1323439"/>
          </a:xfrm>
          <a:prstGeom prst="rect">
            <a:avLst/>
          </a:prstGeom>
        </p:spPr>
        <p:txBody>
          <a:bodyPr wrap="square">
            <a:spAutoFit/>
          </a:bodyPr>
          <a:lstStyle/>
          <a:p>
            <a:r>
              <a:rPr lang="en-US" sz="2000" dirty="0">
                <a:latin typeface="Segoe UI Light" pitchFamily="34" charset="0"/>
                <a:cs typeface="Segoe UI Light"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sp>
        <p:nvSpPr>
          <p:cNvPr id="9" name="Rectangle 8"/>
          <p:cNvSpPr/>
          <p:nvPr/>
        </p:nvSpPr>
        <p:spPr>
          <a:xfrm>
            <a:off x="1665297" y="2343090"/>
            <a:ext cx="8848934" cy="400110"/>
          </a:xfrm>
          <a:prstGeom prst="rect">
            <a:avLst/>
          </a:prstGeom>
        </p:spPr>
        <p:txBody>
          <a:bodyPr wrap="square">
            <a:spAutoFit/>
          </a:bodyPr>
          <a:lstStyle/>
          <a:p>
            <a:r>
              <a:rPr lang="en-US" sz="2000" dirty="0">
                <a:solidFill>
                  <a:srgbClr val="C41A1A"/>
                </a:solidFill>
                <a:latin typeface="Helvetica" panose="020B0604020202020204" pitchFamily="34" charset="0"/>
              </a:rPr>
              <a:t>Third normal form avoids this by breaking this into separate tables</a:t>
            </a:r>
            <a:endParaRPr lang="en-US" sz="2000" dirty="0">
              <a:solidFill>
                <a:srgbClr val="C41A1A"/>
              </a:solidFill>
            </a:endParaRPr>
          </a:p>
        </p:txBody>
      </p:sp>
      <p:graphicFrame>
        <p:nvGraphicFramePr>
          <p:cNvPr id="12" name="Table 11"/>
          <p:cNvGraphicFramePr>
            <a:graphicFrameLocks noGrp="1"/>
          </p:cNvGraphicFramePr>
          <p:nvPr>
            <p:extLst>
              <p:ext uri="{D42A27DB-BD31-4B8C-83A1-F6EECF244321}">
                <p14:modId xmlns:p14="http://schemas.microsoft.com/office/powerpoint/2010/main" val="3366835948"/>
              </p:ext>
            </p:extLst>
          </p:nvPr>
        </p:nvGraphicFramePr>
        <p:xfrm>
          <a:off x="1523802" y="2834640"/>
          <a:ext cx="9142809" cy="1706880"/>
        </p:xfrm>
        <a:graphic>
          <a:graphicData uri="http://schemas.openxmlformats.org/drawingml/2006/table">
            <a:tbl>
              <a:tblPr/>
              <a:tblGrid>
                <a:gridCol w="3047603">
                  <a:extLst>
                    <a:ext uri="{9D8B030D-6E8A-4147-A177-3AD203B41FA5}">
                      <a16:colId xmlns:a16="http://schemas.microsoft.com/office/drawing/2014/main" val="20000"/>
                    </a:ext>
                  </a:extLst>
                </a:gridCol>
                <a:gridCol w="3047603">
                  <a:extLst>
                    <a:ext uri="{9D8B030D-6E8A-4147-A177-3AD203B41FA5}">
                      <a16:colId xmlns:a16="http://schemas.microsoft.com/office/drawing/2014/main" val="20001"/>
                    </a:ext>
                  </a:extLst>
                </a:gridCol>
                <a:gridCol w="304760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Auditorium building,</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Lecture Hall 19</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1676182" y="4800600"/>
            <a:ext cx="8838049" cy="400110"/>
          </a:xfrm>
          <a:prstGeom prst="rect">
            <a:avLst/>
          </a:prstGeom>
        </p:spPr>
        <p:txBody>
          <a:bodyPr wrap="square">
            <a:spAutoFit/>
          </a:bodyPr>
          <a:lstStyle/>
          <a:p>
            <a:r>
              <a:rPr lang="en-US" sz="2000" dirty="0">
                <a:solidFill>
                  <a:srgbClr val="C41A1A"/>
                </a:solidFill>
                <a:latin typeface="Helvetica" panose="020B0604020202020204" pitchFamily="34" charset="0"/>
              </a:rPr>
              <a:t>Here, the third column is the ID of the professor who’s taking the course.</a:t>
            </a:r>
          </a:p>
        </p:txBody>
      </p:sp>
      <p:graphicFrame>
        <p:nvGraphicFramePr>
          <p:cNvPr id="14" name="Table 13"/>
          <p:cNvGraphicFramePr>
            <a:graphicFrameLocks noGrp="1"/>
          </p:cNvGraphicFramePr>
          <p:nvPr>
            <p:extLst>
              <p:ext uri="{D42A27DB-BD31-4B8C-83A1-F6EECF244321}">
                <p14:modId xmlns:p14="http://schemas.microsoft.com/office/powerpoint/2010/main" val="891458083"/>
              </p:ext>
            </p:extLst>
          </p:nvPr>
        </p:nvGraphicFramePr>
        <p:xfrm>
          <a:off x="1523801" y="5425440"/>
          <a:ext cx="9066621" cy="1280160"/>
        </p:xfrm>
        <a:graphic>
          <a:graphicData uri="http://schemas.openxmlformats.org/drawingml/2006/table">
            <a:tbl>
              <a:tblPr/>
              <a:tblGrid>
                <a:gridCol w="3022207">
                  <a:extLst>
                    <a:ext uri="{9D8B030D-6E8A-4147-A177-3AD203B41FA5}">
                      <a16:colId xmlns:a16="http://schemas.microsoft.com/office/drawing/2014/main" val="20000"/>
                    </a:ext>
                  </a:extLst>
                </a:gridCol>
                <a:gridCol w="3022207">
                  <a:extLst>
                    <a:ext uri="{9D8B030D-6E8A-4147-A177-3AD203B41FA5}">
                      <a16:colId xmlns:a16="http://schemas.microsoft.com/office/drawing/2014/main" val="20001"/>
                    </a:ext>
                  </a:extLst>
                </a:gridCol>
                <a:gridCol w="3022207">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604514155"/>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3" name="Rectangle 2"/>
          <p:cNvSpPr/>
          <p:nvPr/>
        </p:nvSpPr>
        <p:spPr>
          <a:xfrm>
            <a:off x="1665297" y="1065074"/>
            <a:ext cx="9001314" cy="1631216"/>
          </a:xfrm>
          <a:prstGeom prst="rect">
            <a:avLst/>
          </a:prstGeom>
        </p:spPr>
        <p:txBody>
          <a:bodyPr wrap="square">
            <a:spAutoFit/>
          </a:bodyPr>
          <a:lstStyle/>
          <a:p>
            <a:r>
              <a:rPr lang="en-US" sz="2000" dirty="0">
                <a:latin typeface="Helvetica" panose="020B0604020202020204" pitchFamily="34" charset="0"/>
              </a:rPr>
              <a:t>Therefore, in the third normal form, the following conditions are required:</a:t>
            </a:r>
          </a:p>
          <a:p>
            <a:endParaRPr lang="en-US" sz="2000" dirty="0">
              <a:latin typeface="Helvetica" panose="020B0604020202020204" pitchFamily="34" charset="0"/>
            </a:endParaRPr>
          </a:p>
          <a:p>
            <a:pPr>
              <a:lnSpc>
                <a:spcPct val="150000"/>
              </a:lnSpc>
              <a:buFont typeface="Arial" panose="020B0604020202020204" pitchFamily="34" charset="0"/>
              <a:buChar char="•"/>
            </a:pPr>
            <a:r>
              <a:rPr lang="en-US" sz="2000" dirty="0">
                <a:latin typeface="Helvetica" panose="020B0604020202020204" pitchFamily="34" charset="0"/>
              </a:rPr>
              <a:t>The table should be in the second normal form.</a:t>
            </a:r>
          </a:p>
          <a:p>
            <a:pPr>
              <a:lnSpc>
                <a:spcPct val="150000"/>
              </a:lnSpc>
              <a:buFont typeface="Arial" panose="020B0604020202020204" pitchFamily="34" charset="0"/>
              <a:buChar char="•"/>
            </a:pPr>
            <a:r>
              <a:rPr lang="en-US" sz="2000" dirty="0">
                <a:latin typeface="Helvetica" panose="020B0604020202020204" pitchFamily="34"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793227120"/>
              </p:ext>
            </p:extLst>
          </p:nvPr>
        </p:nvGraphicFramePr>
        <p:xfrm>
          <a:off x="228570" y="3350895"/>
          <a:ext cx="11580893" cy="2135505"/>
        </p:xfrm>
        <a:graphic>
          <a:graphicData uri="http://schemas.openxmlformats.org/drawingml/2006/table">
            <a:tbl>
              <a:tblPr>
                <a:tableStyleId>{69C7853C-536D-4A76-A0AE-DD22124D55A5}</a:tableStyleId>
              </a:tblPr>
              <a:tblGrid>
                <a:gridCol w="2209512">
                  <a:extLst>
                    <a:ext uri="{9D8B030D-6E8A-4147-A177-3AD203B41FA5}">
                      <a16:colId xmlns:a16="http://schemas.microsoft.com/office/drawing/2014/main" val="20000"/>
                    </a:ext>
                  </a:extLst>
                </a:gridCol>
                <a:gridCol w="2438083">
                  <a:extLst>
                    <a:ext uri="{9D8B030D-6E8A-4147-A177-3AD203B41FA5}">
                      <a16:colId xmlns:a16="http://schemas.microsoft.com/office/drawing/2014/main" val="20001"/>
                    </a:ext>
                  </a:extLst>
                </a:gridCol>
                <a:gridCol w="2514273">
                  <a:extLst>
                    <a:ext uri="{9D8B030D-6E8A-4147-A177-3AD203B41FA5}">
                      <a16:colId xmlns:a16="http://schemas.microsoft.com/office/drawing/2014/main" val="20002"/>
                    </a:ext>
                  </a:extLst>
                </a:gridCol>
                <a:gridCol w="2492581">
                  <a:extLst>
                    <a:ext uri="{9D8B030D-6E8A-4147-A177-3AD203B41FA5}">
                      <a16:colId xmlns:a16="http://schemas.microsoft.com/office/drawing/2014/main" val="20003"/>
                    </a:ext>
                  </a:extLst>
                </a:gridCol>
                <a:gridCol w="1926444">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9524" marR="952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9524" marR="952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9524" marR="9524" marT="9525" marB="0" anchor="ctr"/>
                </a:tc>
                <a:tc>
                  <a:txBody>
                    <a:bodyPr/>
                    <a:lstStyle/>
                    <a:p>
                      <a:pPr algn="l" fontAlgn="b"/>
                      <a:r>
                        <a:rPr lang="en-US" sz="1800" u="none" strike="noStrike" dirty="0">
                          <a:effectLst/>
                        </a:rPr>
                        <a:t>Bus, Cycle</a:t>
                      </a:r>
                      <a:r>
                        <a:rPr lang="en-US" sz="1800" u="none" strike="noStrike">
                          <a:effectLst/>
                        </a:rPr>
                        <a:t>,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228571" y="160338"/>
            <a:ext cx="4140942"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228570" y="802720"/>
            <a:ext cx="11657083"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13, 14, 16</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04752" y="1219202"/>
            <a:ext cx="4571405" cy="1676741"/>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MYSQL Programming</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Cursor</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Stored Procedures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Functions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Exceptions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1050342669"/>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1599992" y="3352802"/>
            <a:ext cx="8990430" cy="1200329"/>
          </a:xfrm>
          <a:prstGeom prst="rect">
            <a:avLst/>
          </a:prstGeom>
        </p:spPr>
        <p:txBody>
          <a:bodyPr wrap="square">
            <a:spAutoFit/>
          </a:bodyPr>
          <a:lstStyle/>
          <a:p>
            <a:pPr algn="just"/>
            <a:r>
              <a:rPr lang="en-IN" sz="2400" dirty="0">
                <a:solidFill>
                  <a:schemeClr val="accent2">
                    <a:lumMod val="50000"/>
                  </a:schemeClr>
                </a:solidFill>
                <a:latin typeface="Segoe UI Light" panose="020B0502040204020203" pitchFamily="34"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91138925"/>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sp>
        <p:nvSpPr>
          <p:cNvPr id="3" name="Rectangle 2"/>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896070"/>
            <a:ext cx="8761859" cy="2308324"/>
          </a:xfrm>
          <a:prstGeom prst="rect">
            <a:avLst/>
          </a:prstGeom>
          <a:solidFill>
            <a:schemeClr val="bg1"/>
          </a:solidFill>
        </p:spPr>
        <p:txBody>
          <a:bodyPr wrap="square">
            <a:spAutoFit/>
          </a:bodyPr>
          <a:lstStyle/>
          <a:p>
            <a:r>
              <a:rPr lang="en-IN" dirty="0">
                <a:solidFill>
                  <a:srgbClr val="0077AA"/>
                </a:solidFill>
                <a:latin typeface="Liberation Mono"/>
              </a:rPr>
              <a:t>CREATE PROCEDURE sp_name ([proc_parameter[,...]])</a:t>
            </a:r>
          </a:p>
          <a:p>
            <a:r>
              <a:rPr lang="en-IN" dirty="0">
                <a:solidFill>
                  <a:srgbClr val="0077AA"/>
                </a:solidFill>
                <a:latin typeface="Liberation Mono"/>
              </a:rPr>
              <a:t>proc_parameter:</a:t>
            </a:r>
          </a:p>
          <a:p>
            <a:r>
              <a:rPr lang="en-IN" dirty="0">
                <a:solidFill>
                  <a:srgbClr val="0077AA"/>
                </a:solidFill>
                <a:latin typeface="Liberation Mono"/>
              </a:rPr>
              <a:t>    [ IN | OUT | INOUT ] param_name type</a:t>
            </a:r>
          </a:p>
          <a:p>
            <a:endParaRPr lang="en-IN" dirty="0">
              <a:solidFill>
                <a:srgbClr val="0077AA"/>
              </a:solidFill>
              <a:latin typeface="Liberation Mono"/>
            </a:endParaRPr>
          </a:p>
          <a:p>
            <a:endParaRPr lang="en-IN" dirty="0">
              <a:solidFill>
                <a:srgbClr val="0077AA"/>
              </a:solidFill>
              <a:latin typeface="Liberation Mono"/>
            </a:endParaRPr>
          </a:p>
          <a:p>
            <a:r>
              <a:rPr lang="en-IN" dirty="0">
                <a:solidFill>
                  <a:srgbClr val="0077AA"/>
                </a:solidFill>
                <a:latin typeface="Liberation Mono"/>
              </a:rPr>
              <a:t>CREATE FUNCTION sp_name ([func_parameter[,...]])</a:t>
            </a:r>
          </a:p>
          <a:p>
            <a:r>
              <a:rPr lang="en-IN" dirty="0">
                <a:solidFill>
                  <a:srgbClr val="0077AA"/>
                </a:solidFill>
                <a:latin typeface="Liberation Mono"/>
              </a:rPr>
              <a:t>    RETURNS type</a:t>
            </a:r>
          </a:p>
          <a:p>
            <a:endParaRPr lang="en-IN" dirty="0">
              <a:solidFill>
                <a:srgbClr val="298AE5"/>
              </a:solidFill>
              <a:latin typeface="Arial" panose="020B0604020202020204" pitchFamily="34" charset="0"/>
              <a:cs typeface="Arial" panose="020B0604020202020204" pitchFamily="34" charset="0"/>
            </a:endParaRPr>
          </a:p>
        </p:txBody>
      </p:sp>
      <p:sp>
        <p:nvSpPr>
          <p:cNvPr id="2" name="Rectangle 1"/>
          <p:cNvSpPr/>
          <p:nvPr/>
        </p:nvSpPr>
        <p:spPr>
          <a:xfrm>
            <a:off x="1676182" y="4114802"/>
            <a:ext cx="883804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MyProcedure;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MyProcedure()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'Infoway Technologies, Pune';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8104912" y="1814622"/>
            <a:ext cx="2035870"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7512940" y="2341840"/>
            <a:ext cx="3940116" cy="923330"/>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Tree>
    <p:extLst>
      <p:ext uri="{BB962C8B-B14F-4D97-AF65-F5344CB8AC3E}">
        <p14:creationId xmlns:p14="http://schemas.microsoft.com/office/powerpoint/2010/main" val="3663519791"/>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4038602"/>
            <a:ext cx="8838049" cy="1015663"/>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b="1" dirty="0"/>
              <a:t>Parameter</a:t>
            </a:r>
            <a:r>
              <a:rPr lang="en-IN" sz="2000" dirty="0"/>
              <a:t> is variable in the declaration of </a:t>
            </a:r>
            <a:r>
              <a:rPr lang="en-IN" sz="2000" b="1" i="1" dirty="0"/>
              <a:t>procedure</a:t>
            </a:r>
            <a:r>
              <a:rPr lang="en-IN" sz="2000" dirty="0"/>
              <a:t> or a </a:t>
            </a:r>
            <a:r>
              <a:rPr lang="en-IN" sz="2000" b="1" i="1" dirty="0"/>
              <a:t>function</a:t>
            </a:r>
            <a:r>
              <a:rPr lang="en-IN" sz="2000" dirty="0"/>
              <a:t>.</a:t>
            </a:r>
          </a:p>
          <a:p>
            <a:pPr marL="342900" indent="-342900">
              <a:buFont typeface="Arial" panose="020B0604020202020204" pitchFamily="34" charset="0"/>
              <a:buChar char="•"/>
            </a:pPr>
            <a:r>
              <a:rPr lang="en-IN" sz="2000" b="1" dirty="0"/>
              <a:t>Argument</a:t>
            </a:r>
            <a:r>
              <a:rPr lang="en-IN" sz="2000" dirty="0"/>
              <a:t> is the actual value of this variable that gets passed to a </a:t>
            </a:r>
            <a:r>
              <a:rPr lang="en-IN" sz="2000" b="1" i="1" dirty="0"/>
              <a:t>procedure</a:t>
            </a:r>
            <a:r>
              <a:rPr lang="en-IN" sz="2000" dirty="0"/>
              <a:t> or a </a:t>
            </a:r>
            <a:r>
              <a:rPr lang="en-IN" sz="2000" b="1" i="1" dirty="0"/>
              <a:t>function</a:t>
            </a:r>
            <a:r>
              <a:rPr lang="en-IN" sz="2000" dirty="0"/>
              <a:t>.</a:t>
            </a:r>
          </a:p>
        </p:txBody>
      </p:sp>
      <p:sp>
        <p:nvSpPr>
          <p:cNvPr id="5" name="Rectangle 4"/>
          <p:cNvSpPr/>
          <p:nvPr/>
        </p:nvSpPr>
        <p:spPr>
          <a:xfrm>
            <a:off x="1678547" y="247473"/>
            <a:ext cx="8782530" cy="1200329"/>
          </a:xfrm>
          <a:prstGeom prst="rect">
            <a:avLst/>
          </a:prstGeom>
        </p:spPr>
        <p:txBody>
          <a:bodyPr wrap="square">
            <a:spAutoFit/>
          </a:bodyPr>
          <a:lstStyle/>
          <a:p>
            <a:pPr algn="just"/>
            <a:r>
              <a:rPr lang="en-IN" dirty="0">
                <a:solidFill>
                  <a:srgbClr val="006C86"/>
                </a:solidFill>
                <a:latin typeface="Open Sans"/>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transition/>
</p:sld>
</file>

<file path=ppt/slides/slide3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grpSp>
        <p:nvGrpSpPr>
          <p:cNvPr id="2" name="Group 2"/>
          <p:cNvGrpSpPr/>
          <p:nvPr/>
        </p:nvGrpSpPr>
        <p:grpSpPr>
          <a:xfrm>
            <a:off x="2159488" y="1078468"/>
            <a:ext cx="7366899" cy="4255532"/>
            <a:chOff x="177800" y="914400"/>
            <a:chExt cx="6698053"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466035"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378179"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1027326215"/>
              </p:ext>
            </p:extLst>
          </p:nvPr>
        </p:nvGraphicFramePr>
        <p:xfrm>
          <a:off x="185033" y="929640"/>
          <a:ext cx="5104736" cy="2057400"/>
        </p:xfrm>
        <a:graphic>
          <a:graphicData uri="http://schemas.openxmlformats.org/drawingml/2006/table">
            <a:tbl>
              <a:tblPr firstRow="1" firstCol="1" bandRow="1">
                <a:tableStyleId>{69C7853C-536D-4A76-A0AE-DD22124D55A5}</a:tableStyleId>
              </a:tblPr>
              <a:tblGrid>
                <a:gridCol w="2567050">
                  <a:extLst>
                    <a:ext uri="{9D8B030D-6E8A-4147-A177-3AD203B41FA5}">
                      <a16:colId xmlns:a16="http://schemas.microsoft.com/office/drawing/2014/main" val="20000"/>
                    </a:ext>
                  </a:extLst>
                </a:gridCol>
                <a:gridCol w="2537686">
                  <a:extLst>
                    <a:ext uri="{9D8B030D-6E8A-4147-A177-3AD203B41FA5}">
                      <a16:colId xmlns:a16="http://schemas.microsoft.com/office/drawing/2014/main" val="20001"/>
                    </a:ext>
                  </a:extLst>
                </a:gridCol>
              </a:tblGrid>
              <a:tr h="39624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Datatype (size)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47244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summery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varchar(1024)</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bl>
          </a:graphicData>
        </a:graphic>
      </p:graphicFrame>
      <p:sp>
        <p:nvSpPr>
          <p:cNvPr id="7" name="Rectangle 6"/>
          <p:cNvSpPr/>
          <p:nvPr/>
        </p:nvSpPr>
        <p:spPr>
          <a:xfrm>
            <a:off x="152381" y="484108"/>
            <a:ext cx="120898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sp>
        <p:nvSpPr>
          <p:cNvPr id="8" name="Rectangle 7"/>
          <p:cNvSpPr/>
          <p:nvPr/>
        </p:nvSpPr>
        <p:spPr>
          <a:xfrm>
            <a:off x="5986001" y="484108"/>
            <a:ext cx="133241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9" name="Table 8"/>
          <p:cNvGraphicFramePr>
            <a:graphicFrameLocks noGrp="1"/>
          </p:cNvGraphicFramePr>
          <p:nvPr/>
        </p:nvGraphicFramePr>
        <p:xfrm>
          <a:off x="5833621" y="929640"/>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10" name="Rectangle 9"/>
          <p:cNvSpPr/>
          <p:nvPr/>
        </p:nvSpPr>
        <p:spPr>
          <a:xfrm>
            <a:off x="304760" y="3200400"/>
            <a:ext cx="126720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 </a:t>
            </a:r>
            <a:endParaRPr lang="en-US" dirty="0"/>
          </a:p>
        </p:txBody>
      </p:sp>
      <p:graphicFrame>
        <p:nvGraphicFramePr>
          <p:cNvPr id="11" name="Table 10"/>
          <p:cNvGraphicFramePr>
            <a:graphicFrameLocks noGrp="1"/>
          </p:cNvGraphicFramePr>
          <p:nvPr/>
        </p:nvGraphicFramePr>
        <p:xfrm>
          <a:off x="161905" y="3581400"/>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12" name="Rectangle 11"/>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p14="http://schemas.microsoft.com/office/powerpoint/2010/main" val="355827210"/>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sp>
        <p:nvSpPr>
          <p:cNvPr id="2" name="Rectangle 1"/>
          <p:cNvSpPr/>
          <p:nvPr/>
        </p:nvSpPr>
        <p:spPr>
          <a:xfrm>
            <a:off x="1523174" y="871478"/>
            <a:ext cx="9276808" cy="3170099"/>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2000" dirty="0"/>
          </a:p>
          <a:p>
            <a:pPr marL="285750" indent="-285750">
              <a:buFont typeface="Arial" panose="020B0604020202020204" pitchFamily="34" charset="0"/>
              <a:buChar char="•"/>
            </a:pPr>
            <a:r>
              <a:rPr lang="en-IN" sz="2000" dirty="0"/>
              <a:t>Functions are normally used for computations where as procedures are normally used for executing business logic.</a:t>
            </a:r>
          </a:p>
          <a:p>
            <a:pPr marL="285750" indent="-285750">
              <a:buFont typeface="Arial" panose="020B0604020202020204" pitchFamily="34" charset="0"/>
              <a:buChar char="•"/>
            </a:pPr>
            <a:endParaRPr lang="en-IN" sz="2000" dirty="0"/>
          </a:p>
          <a:p>
            <a:pPr marL="285750" indent="-285750">
              <a:buFont typeface="Arial" panose="020B0604020202020204" pitchFamily="34" charset="0"/>
              <a:buChar char="•"/>
            </a:pPr>
            <a:r>
              <a:rPr lang="en-IN" sz="2000" dirty="0"/>
              <a:t>A Function returns 1 value only. Procedure can return multiple values (max 1024).</a:t>
            </a:r>
          </a:p>
          <a:p>
            <a:pPr marL="285750" indent="-285750">
              <a:buFont typeface="Arial" panose="020B0604020202020204" pitchFamily="34" charset="0"/>
              <a:buChar char="•"/>
            </a:pPr>
            <a:endParaRPr lang="en-IN" sz="2000" dirty="0"/>
          </a:p>
          <a:p>
            <a:pPr marL="285750" indent="-285750">
              <a:buFont typeface="Arial" panose="020B0604020202020204" pitchFamily="34" charset="0"/>
              <a:buChar char="•"/>
            </a:pPr>
            <a:r>
              <a:rPr lang="en-IN" sz="2000" dirty="0"/>
              <a:t>A function can be called directly by SQL statement like select func_name from dual while procedures cannot.</a:t>
            </a:r>
          </a:p>
        </p:txBody>
      </p:sp>
      <p:sp>
        <p:nvSpPr>
          <p:cNvPr id="3" name="Rectangle 2"/>
          <p:cNvSpPr/>
          <p:nvPr/>
        </p:nvSpPr>
        <p:spPr>
          <a:xfrm>
            <a:off x="1676182" y="4500570"/>
            <a:ext cx="8838049" cy="1200329"/>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a:t>
            </a:r>
            <a:r>
              <a:rPr lang="en-IN" sz="2400" b="1" dirty="0">
                <a:solidFill>
                  <a:srgbClr val="0070C0"/>
                </a:solidFill>
                <a:latin typeface="Segoe UI Light" panose="020B0502040204020203" pitchFamily="34" charset="0"/>
                <a:cs typeface="Segoe UI Light" panose="020B0502040204020203" pitchFamily="34" charset="0"/>
              </a:rPr>
              <a:t>CALL</a:t>
            </a:r>
            <a:r>
              <a:rPr lang="en-IN" sz="2400" dirty="0">
                <a:solidFill>
                  <a:srgbClr val="0070C0"/>
                </a:solidFill>
                <a:latin typeface="Segoe UI Light" panose="020B0502040204020203" pitchFamily="34" charset="0"/>
                <a:cs typeface="Segoe UI Light" panose="020B0502040204020203" pitchFamily="34" charset="0"/>
              </a:rPr>
              <a:t> statement.</a:t>
            </a:r>
          </a:p>
        </p:txBody>
      </p:sp>
    </p:spTree>
    <p:extLst>
      <p:ext uri="{BB962C8B-B14F-4D97-AF65-F5344CB8AC3E}">
        <p14:creationId xmlns:p14="http://schemas.microsoft.com/office/powerpoint/2010/main" val="3333021521"/>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1077218"/>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Calling Procedure from Function and contrariwise</a:t>
            </a:r>
          </a:p>
        </p:txBody>
      </p:sp>
      <p:grpSp>
        <p:nvGrpSpPr>
          <p:cNvPr id="5" name="Group 11"/>
          <p:cNvGrpSpPr/>
          <p:nvPr/>
        </p:nvGrpSpPr>
        <p:grpSpPr>
          <a:xfrm>
            <a:off x="1599992" y="1066798"/>
            <a:ext cx="8990430" cy="5355312"/>
            <a:chOff x="76200" y="762000"/>
            <a:chExt cx="8991600" cy="5355312"/>
          </a:xfrm>
        </p:grpSpPr>
        <p:sp>
          <p:nvSpPr>
            <p:cNvPr id="2" name="Rectangle 1"/>
            <p:cNvSpPr/>
            <p:nvPr/>
          </p:nvSpPr>
          <p:spPr>
            <a:xfrm>
              <a:off x="76200" y="762000"/>
              <a:ext cx="8991600" cy="535531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F1() returns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call p1(x);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into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584775"/>
            </a:xfrm>
            <a:prstGeom prst="rect">
              <a:avLst/>
            </a:prstGeom>
          </p:spPr>
          <p:txBody>
            <a:bodyPr wrap="square">
              <a:spAutoFit/>
            </a:bodyPr>
            <a:lstStyle/>
            <a:p>
              <a:r>
                <a:rPr lang="en-IN" sz="1600" dirty="0">
                  <a:solidFill>
                    <a:srgbClr val="FF0000"/>
                  </a:solidFill>
                </a:rPr>
                <a:t> // ERROR 1415 (0A000): Not allowed to </a:t>
              </a:r>
            </a:p>
            <a:p>
              <a:r>
                <a:rPr lang="en-IN" sz="1600" dirty="0">
                  <a:solidFill>
                    <a:srgbClr val="FF0000"/>
                  </a:solidFill>
                </a:rPr>
                <a:t>    return a result set from a function</a:t>
              </a:r>
            </a:p>
          </p:txBody>
        </p:sp>
        <p:grpSp>
          <p:nvGrpSpPr>
            <p:cNvPr id="6" name="Group 8"/>
            <p:cNvGrpSpPr/>
            <p:nvPr/>
          </p:nvGrpSpPr>
          <p:grpSpPr>
            <a:xfrm>
              <a:off x="1981201" y="5467350"/>
              <a:ext cx="2172295" cy="560804"/>
              <a:chOff x="1981200" y="5467350"/>
              <a:chExt cx="2233984" cy="560804"/>
            </a:xfrm>
          </p:grpSpPr>
          <p:grpSp>
            <p:nvGrpSpPr>
              <p:cNvPr id="9" name="Group 5"/>
              <p:cNvGrpSpPr/>
              <p:nvPr/>
            </p:nvGrpSpPr>
            <p:grpSpPr>
              <a:xfrm>
                <a:off x="1981200" y="5467350"/>
                <a:ext cx="876300" cy="381000"/>
                <a:chOff x="1981200" y="5323116"/>
                <a:chExt cx="876300" cy="381000"/>
              </a:xfrm>
            </p:grpSpPr>
            <p:cxnSp>
              <p:nvCxnSpPr>
                <p:cNvPr id="13" name="Straight Connector 12"/>
                <p:cNvCxnSpPr/>
                <p:nvPr/>
              </p:nvCxnSpPr>
              <p:spPr>
                <a:xfrm>
                  <a:off x="1981200" y="5323116"/>
                  <a:ext cx="0" cy="38100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441141" cy="338554"/>
              </a:xfrm>
              <a:prstGeom prst="rect">
                <a:avLst/>
              </a:prstGeom>
              <a:noFill/>
            </p:spPr>
            <p:txBody>
              <a:bodyPr wrap="none" rtlCol="0">
                <a:spAutoFit/>
              </a:bodyPr>
              <a:lstStyle/>
              <a:p>
                <a:r>
                  <a:rPr lang="en-IN" sz="1600" dirty="0">
                    <a:solidFill>
                      <a:srgbClr val="00B050"/>
                    </a:solidFill>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584775"/>
            </a:xfrm>
            <a:prstGeom prst="rect">
              <a:avLst/>
            </a:prstGeom>
          </p:spPr>
          <p:txBody>
            <a:bodyPr wrap="square">
              <a:spAutoFit/>
            </a:bodyPr>
            <a:lstStyle/>
            <a:p>
              <a:r>
                <a:rPr lang="en-IN" sz="1600" dirty="0">
                  <a:solidFill>
                    <a:srgbClr val="FF0000"/>
                  </a:solidFill>
                </a:rPr>
                <a:t> // ERROR 1415 (0A000): Not allowed to </a:t>
              </a:r>
            </a:p>
            <a:p>
              <a:r>
                <a:rPr lang="en-IN" sz="1600" dirty="0">
                  <a:solidFill>
                    <a:srgbClr val="FF0000"/>
                  </a:solidFill>
                </a:rPr>
                <a:t>    return a result set from a function</a:t>
              </a:r>
            </a:p>
          </p:txBody>
        </p:sp>
        <p:cxnSp>
          <p:nvCxnSpPr>
            <p:cNvPr id="15" name="Straight Arrow Connector 14"/>
            <p:cNvCxnSpPr/>
            <p:nvPr/>
          </p:nvCxnSpPr>
          <p:spPr>
            <a:xfrm>
              <a:off x="2774495" y="2342288"/>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4860134"/>
      </p:ext>
    </p:extLst>
  </p:cSld>
  <p:clrMapOvr>
    <a:masterClrMapping/>
  </p:clrMapOvr>
  <p:transition/>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SOURCE and CALL Stored Procedure</a:t>
            </a:r>
          </a:p>
        </p:txBody>
      </p:sp>
      <p:sp>
        <p:nvSpPr>
          <p:cNvPr id="3" name="Rectangle 2"/>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438870"/>
            <a:ext cx="8761859" cy="923330"/>
          </a:xfrm>
          <a:prstGeom prst="rect">
            <a:avLst/>
          </a:prstGeom>
          <a:solidFill>
            <a:schemeClr val="bg1"/>
          </a:solidFill>
        </p:spPr>
        <p:txBody>
          <a:bodyPr wrap="square">
            <a:spAutoFit/>
          </a:bodyPr>
          <a:lstStyle/>
          <a:p>
            <a:pPr>
              <a:lnSpc>
                <a:spcPct val="150000"/>
              </a:lnSpc>
            </a:pPr>
            <a:r>
              <a:rPr lang="en-IN" dirty="0">
                <a:solidFill>
                  <a:srgbClr val="0077AA"/>
                </a:solidFill>
                <a:latin typeface="Liberation Mono"/>
              </a:rPr>
              <a:t>source </a:t>
            </a:r>
            <a:r>
              <a:rPr lang="en-IN" i="1" dirty="0">
                <a:solidFill>
                  <a:srgbClr val="000000"/>
                </a:solidFill>
                <a:latin typeface="Liberation Mono"/>
              </a:rPr>
              <a:t>file_name.sql</a:t>
            </a:r>
          </a:p>
          <a:p>
            <a:pPr>
              <a:lnSpc>
                <a:spcPct val="150000"/>
              </a:lnSpc>
            </a:pPr>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1676182" y="2438402"/>
            <a:ext cx="8838049"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1599992" y="349627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1676182" y="5334002"/>
            <a:ext cx="8838049"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1599992" y="4549916"/>
            <a:ext cx="4571405" cy="646331"/>
          </a:xfrm>
          <a:prstGeom prst="rect">
            <a:avLst/>
          </a:prstGeom>
        </p:spPr>
        <p:txBody>
          <a:bodyPr>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1676182" y="319611"/>
            <a:ext cx="8838049" cy="1569660"/>
          </a:xfrm>
          <a:prstGeom prst="rect">
            <a:avLst/>
          </a:prstGeom>
          <a:solidFill>
            <a:schemeClr val="bg1"/>
          </a:solidFill>
        </p:spPr>
        <p:txBody>
          <a:bodyPr wrap="square">
            <a:spAutoFit/>
          </a:bodyPr>
          <a:lstStyle/>
          <a:p>
            <a:pPr algn="just"/>
            <a:r>
              <a:rPr lang="en-IN" sz="2400" dirty="0">
                <a:solidFill>
                  <a:srgbClr val="0070C0"/>
                </a:solidFill>
                <a:latin typeface="Segoe UI Light" pitchFamily="34" charset="0"/>
                <a:cs typeface="Segoe UI Light"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Compound-Statement</a:t>
            </a:r>
          </a:p>
        </p:txBody>
      </p:sp>
      <p:sp>
        <p:nvSpPr>
          <p:cNvPr id="3" name="Rectangle 2"/>
          <p:cNvSpPr/>
          <p:nvPr/>
        </p:nvSpPr>
        <p:spPr>
          <a:xfrm>
            <a:off x="1676182" y="299845"/>
            <a:ext cx="8838049" cy="1200329"/>
          </a:xfrm>
          <a:prstGeom prst="rect">
            <a:avLst/>
          </a:prstGeom>
          <a:solidFill>
            <a:schemeClr val="bg1"/>
          </a:solidFill>
        </p:spPr>
        <p:txBody>
          <a:bodyPr wrap="square">
            <a:spAutoFit/>
          </a:bodyPr>
          <a:lstStyle/>
          <a:p>
            <a:pPr algn="just"/>
            <a:r>
              <a:rPr lang="en-IN" sz="2400" dirty="0">
                <a:solidFill>
                  <a:srgbClr val="0070C0"/>
                </a:solidFill>
                <a:latin typeface="Segoe UI Light" pitchFamily="34" charset="0"/>
                <a:cs typeface="Segoe UI Light" pitchFamily="34" charset="0"/>
              </a:rPr>
              <a:t>A compound statement is a block that can contain other blocks; declarations for variables, condition handlers, and cursors; and flow control constructs such as loops and conditional tests.</a:t>
            </a:r>
          </a:p>
        </p:txBody>
      </p:sp>
    </p:spTree>
    <p:extLst>
      <p:ext uri="{BB962C8B-B14F-4D97-AF65-F5344CB8AC3E}">
        <p14:creationId xmlns:p14="http://schemas.microsoft.com/office/powerpoint/2010/main" val="2198085191"/>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BEGIN ... END</a:t>
            </a:r>
          </a:p>
        </p:txBody>
      </p:sp>
      <p:sp>
        <p:nvSpPr>
          <p:cNvPr id="3" name="Rectangle 2"/>
          <p:cNvSpPr/>
          <p:nvPr/>
        </p:nvSpPr>
        <p:spPr>
          <a:xfrm>
            <a:off x="1599992" y="838200"/>
            <a:ext cx="899043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2934298"/>
            <a:ext cx="8761859" cy="923330"/>
          </a:xfrm>
          <a:prstGeom prst="rect">
            <a:avLst/>
          </a:prstGeom>
          <a:solidFill>
            <a:schemeClr val="bg1"/>
          </a:solidFill>
        </p:spPr>
        <p:txBody>
          <a:bodyPr wrap="square">
            <a:spAutoFit/>
          </a:bodyPr>
          <a:lstStyle/>
          <a:p>
            <a:r>
              <a:rPr lang="en-IN" dirty="0">
                <a:solidFill>
                  <a:srgbClr val="0077AA"/>
                </a:solidFill>
                <a:latin typeface="Liberation Mono"/>
              </a:rPr>
              <a:t>[begin_label:] BEGIN</a:t>
            </a:r>
          </a:p>
          <a:p>
            <a:r>
              <a:rPr lang="en-IN" dirty="0">
                <a:solidFill>
                  <a:srgbClr val="0077AA"/>
                </a:solidFill>
                <a:latin typeface="Liberation Mono"/>
              </a:rPr>
              <a:t>       [statement_list]</a:t>
            </a:r>
          </a:p>
          <a:p>
            <a:r>
              <a:rPr lang="en-IN" dirty="0">
                <a:solidFill>
                  <a:srgbClr val="0077AA"/>
                </a:solidFill>
                <a:latin typeface="Liberation Mono"/>
              </a:rPr>
              <a:t>END [end_label]</a:t>
            </a:r>
          </a:p>
        </p:txBody>
      </p:sp>
    </p:spTree>
    <p:extLst>
      <p:ext uri="{BB962C8B-B14F-4D97-AF65-F5344CB8AC3E}">
        <p14:creationId xmlns:p14="http://schemas.microsoft.com/office/powerpoint/2010/main" val="3692780797"/>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4" name="Rectangle 3"/>
          <p:cNvSpPr/>
          <p:nvPr/>
        </p:nvSpPr>
        <p:spPr>
          <a:xfrm>
            <a:off x="880233" y="3342877"/>
            <a:ext cx="10429948" cy="2800767"/>
          </a:xfrm>
          <a:prstGeom prst="rect">
            <a:avLst/>
          </a:prstGeom>
        </p:spPr>
        <p:txBody>
          <a:bodyPr wrap="square">
            <a:spAutoFit/>
          </a:bodyPr>
          <a:lstStyle/>
          <a:p>
            <a:pPr marL="342900" indent="-342900" algn="just">
              <a:buFont typeface="Arial" panose="020B0604020202020204" pitchFamily="34" charset="0"/>
              <a:buChar char="•"/>
            </a:pPr>
            <a:r>
              <a:rPr lang="en-IN" sz="2200" dirty="0">
                <a:solidFill>
                  <a:srgbClr val="476D59"/>
                </a:solidFill>
                <a:latin typeface="Segoe UI Light" panose="020B0502040204020203" pitchFamily="34" charset="0"/>
                <a:cs typeface="Segoe UI Light" panose="020B0502040204020203" pitchFamily="34" charset="0"/>
              </a:rPr>
              <a:t>First, you specify the variable name after the DECLARE keyword. The variable name must follow the naming rules of MySQL table column names.</a:t>
            </a:r>
          </a:p>
          <a:p>
            <a:pPr algn="just"/>
            <a:endParaRPr lang="en-IN" sz="2200" dirty="0">
              <a:solidFill>
                <a:srgbClr val="476D59"/>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200" dirty="0">
                <a:solidFill>
                  <a:srgbClr val="476D59"/>
                </a:solidFill>
                <a:latin typeface="Segoe UI Light" panose="020B0502040204020203" pitchFamily="34" charset="0"/>
                <a:cs typeface="Segoe UI Light" panose="020B0502040204020203" pitchFamily="34" charset="0"/>
              </a:rPr>
              <a:t>Second, you specify the data type of the variable and its size. A variable can have any MySQL data types such as INT, VARCHAR , and DATETIME.</a:t>
            </a:r>
          </a:p>
          <a:p>
            <a:pPr algn="just"/>
            <a:endParaRPr lang="en-IN" sz="2200" dirty="0">
              <a:solidFill>
                <a:srgbClr val="476D59"/>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200" dirty="0">
                <a:solidFill>
                  <a:srgbClr val="476D59"/>
                </a:solidFill>
                <a:latin typeface="Segoe UI Light" panose="020B0502040204020203" pitchFamily="34" charset="0"/>
                <a:cs typeface="Segoe UI Light" panose="020B0502040204020203" pitchFamily="34" charset="0"/>
              </a:rPr>
              <a:t>Third, when you declare a variable, its initial value is NULL. You can assign the variable a default value using the </a:t>
            </a:r>
            <a:r>
              <a:rPr lang="en-IN" sz="2200" i="1" dirty="0">
                <a:solidFill>
                  <a:srgbClr val="476D59"/>
                </a:solidFill>
                <a:latin typeface="Segoe UI Light" panose="020B0502040204020203" pitchFamily="34" charset="0"/>
                <a:cs typeface="Segoe UI Light" panose="020B0502040204020203" pitchFamily="34" charset="0"/>
              </a:rPr>
              <a:t>DEFAULT</a:t>
            </a:r>
            <a:r>
              <a:rPr lang="en-IN" sz="2200" dirty="0">
                <a:solidFill>
                  <a:srgbClr val="476D59"/>
                </a:solidFill>
                <a:latin typeface="Segoe UI Light" panose="020B0502040204020203" pitchFamily="34" charset="0"/>
                <a:cs typeface="Segoe UI Light" panose="020B0502040204020203" pitchFamily="34" charset="0"/>
              </a:rPr>
              <a:t> keyword.</a:t>
            </a:r>
          </a:p>
        </p:txBody>
      </p:sp>
      <p:graphicFrame>
        <p:nvGraphicFramePr>
          <p:cNvPr id="3" name="Table 2"/>
          <p:cNvGraphicFramePr>
            <a:graphicFrameLocks noGrp="1"/>
          </p:cNvGraphicFramePr>
          <p:nvPr>
            <p:extLst>
              <p:ext uri="{D42A27DB-BD31-4B8C-83A1-F6EECF244321}">
                <p14:modId xmlns:p14="http://schemas.microsoft.com/office/powerpoint/2010/main" val="1794187762"/>
              </p:ext>
            </p:extLst>
          </p:nvPr>
        </p:nvGraphicFramePr>
        <p:xfrm>
          <a:off x="1676182" y="487680"/>
          <a:ext cx="8838049" cy="426720"/>
        </p:xfrm>
        <a:graphic>
          <a:graphicData uri="http://schemas.openxmlformats.org/drawingml/2006/table">
            <a:tbl>
              <a:tblPr/>
              <a:tblGrid>
                <a:gridCol w="8838049">
                  <a:extLst>
                    <a:ext uri="{9D8B030D-6E8A-4147-A177-3AD203B41FA5}">
                      <a16:colId xmlns:a16="http://schemas.microsoft.com/office/drawing/2014/main" val="20000"/>
                    </a:ext>
                  </a:extLst>
                </a:gridCol>
              </a:tblGrid>
              <a:tr h="0">
                <a:tc>
                  <a:txBody>
                    <a:bodyPr/>
                    <a:lstStyle/>
                    <a:p>
                      <a:pPr algn="l" fontAlgn="t" latinLnBrk="1"/>
                      <a:r>
                        <a:rPr lang="en-IN" sz="2200" dirty="0">
                          <a:solidFill>
                            <a:schemeClr val="tx1"/>
                          </a:solidFill>
                          <a:effectLst/>
                          <a:latin typeface="inherit"/>
                        </a:rPr>
                        <a:t>DECLARE variable_name datatype(size) DEFAULT default_value;</a:t>
                      </a:r>
                    </a:p>
                  </a:txBody>
                  <a:tcPr marL="91428" marR="91428">
                    <a:lnL>
                      <a:noFill/>
                    </a:lnL>
                    <a:lnR>
                      <a:noFill/>
                    </a:lnR>
                    <a:lnT>
                      <a:noFill/>
                    </a:lnT>
                    <a:lnB>
                      <a:noFill/>
                    </a:lnB>
                    <a:solidFill>
                      <a:schemeClr val="bg1"/>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1676182" y="2"/>
            <a:ext cx="2798348" cy="461665"/>
          </a:xfrm>
          <a:prstGeom prst="rect">
            <a:avLst/>
          </a:prstGeom>
        </p:spPr>
        <p:txBody>
          <a:bodyPr wrap="square">
            <a:spAutoFit/>
          </a:bodyPr>
          <a:lstStyle/>
          <a:p>
            <a:r>
              <a:rPr lang="en-IN" sz="2400" dirty="0">
                <a:solidFill>
                  <a:srgbClr val="000000"/>
                </a:solidFill>
                <a:latin typeface="Open Sans"/>
              </a:rPr>
              <a:t>Declaring variables</a:t>
            </a:r>
          </a:p>
        </p:txBody>
      </p:sp>
      <p:sp>
        <p:nvSpPr>
          <p:cNvPr id="7" name="Rectangle 6"/>
          <p:cNvSpPr/>
          <p:nvPr/>
        </p:nvSpPr>
        <p:spPr>
          <a:xfrm>
            <a:off x="1523174" y="1109947"/>
            <a:ext cx="2840472" cy="461665"/>
          </a:xfrm>
          <a:prstGeom prst="rect">
            <a:avLst/>
          </a:prstGeom>
        </p:spPr>
        <p:txBody>
          <a:bodyPr wrap="square">
            <a:spAutoFit/>
          </a:bodyPr>
          <a:lstStyle/>
          <a:p>
            <a:r>
              <a:rPr lang="en-IN" sz="2400"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3534138799"/>
              </p:ext>
            </p:extLst>
          </p:nvPr>
        </p:nvGraphicFramePr>
        <p:xfrm>
          <a:off x="1615538" y="1645912"/>
          <a:ext cx="4693982" cy="640080"/>
        </p:xfrm>
        <a:graphic>
          <a:graphicData uri="http://schemas.openxmlformats.org/drawingml/2006/table">
            <a:tbl>
              <a:tblPr/>
              <a:tblGrid>
                <a:gridCol w="208256">
                  <a:extLst>
                    <a:ext uri="{9D8B030D-6E8A-4147-A177-3AD203B41FA5}">
                      <a16:colId xmlns:a16="http://schemas.microsoft.com/office/drawing/2014/main" val="20000"/>
                    </a:ext>
                  </a:extLst>
                </a:gridCol>
                <a:gridCol w="4485726">
                  <a:extLst>
                    <a:ext uri="{9D8B030D-6E8A-4147-A177-3AD203B41FA5}">
                      <a16:colId xmlns:a16="http://schemas.microsoft.com/office/drawing/2014/main" val="20001"/>
                    </a:ext>
                  </a:extLst>
                </a:gridCol>
              </a:tblGrid>
              <a:tr h="640080">
                <a:tc>
                  <a:txBody>
                    <a:bodyPr/>
                    <a:lstStyle/>
                    <a:p>
                      <a:pPr algn="ctr" fontAlgn="t"/>
                      <a:r>
                        <a:rPr lang="en-IN" dirty="0">
                          <a:solidFill>
                            <a:srgbClr val="0070C0"/>
                          </a:solidFill>
                          <a:effectLst/>
                          <a:latin typeface="inherit"/>
                        </a:rPr>
                        <a:t>1</a:t>
                      </a:r>
                    </a:p>
                    <a:p>
                      <a:pPr algn="ctr" fontAlgn="t"/>
                      <a:r>
                        <a:rPr lang="en-IN" dirty="0">
                          <a:solidFill>
                            <a:srgbClr val="0070C0"/>
                          </a:solidFill>
                          <a:effectLst/>
                          <a:latin typeface="inherit"/>
                        </a:rPr>
                        <a:t>2</a:t>
                      </a:r>
                    </a:p>
                  </a:txBody>
                  <a:tcPr marL="91428" marR="91428">
                    <a:lnL>
                      <a:noFill/>
                    </a:lnL>
                    <a:lnR w="9525" cap="flat" cmpd="sng" algn="ctr">
                      <a:solidFill>
                        <a:srgbClr val="333333"/>
                      </a:solidFill>
                      <a:prstDash val="solid"/>
                      <a:round/>
                      <a:headEnd type="none" w="med" len="med"/>
                      <a:tailEnd type="none" w="med" len="med"/>
                    </a:lnR>
                    <a:lnT>
                      <a:noFill/>
                    </a:lnT>
                    <a:lnB>
                      <a:noFill/>
                    </a:lnB>
                    <a:solidFill>
                      <a:schemeClr val="bg1"/>
                    </a:solidFill>
                  </a:tcPr>
                </a:tc>
                <a:tc>
                  <a:txBody>
                    <a:bodyPr/>
                    <a:lstStyle/>
                    <a:p>
                      <a:pPr algn="l" fontAlgn="t" latinLnBrk="1"/>
                      <a:r>
                        <a:rPr lang="en-IN" dirty="0">
                          <a:solidFill>
                            <a:srgbClr val="0070C0"/>
                          </a:solidFill>
                          <a:effectLst/>
                          <a:latin typeface="inherit"/>
                        </a:rPr>
                        <a:t>DECLARE z INT DEFAULT 0;</a:t>
                      </a:r>
                    </a:p>
                    <a:p>
                      <a:pPr algn="l" fontAlgn="t" latinLnBrk="1"/>
                      <a:r>
                        <a:rPr lang="en-IN" dirty="0">
                          <a:solidFill>
                            <a:srgbClr val="0070C0"/>
                          </a:solidFill>
                          <a:effectLst/>
                          <a:latin typeface="inherit"/>
                        </a:rPr>
                        <a:t>SET z = 10;</a:t>
                      </a:r>
                    </a:p>
                  </a:txBody>
                  <a:tcPr marL="91428" marR="91428">
                    <a:lnL w="9525" cap="flat" cmpd="sng" algn="ctr">
                      <a:solidFill>
                        <a:srgbClr val="333333"/>
                      </a:solidFill>
                      <a:prstDash val="solid"/>
                      <a:round/>
                      <a:headEnd type="none" w="med" len="med"/>
                      <a:tailEnd type="none" w="med" len="med"/>
                    </a:lnL>
                    <a:lnR>
                      <a:noFill/>
                    </a:lnR>
                    <a:lnT>
                      <a:noFill/>
                    </a:lnT>
                    <a:lnB>
                      <a:noFill/>
                    </a:lnB>
                    <a:solidFill>
                      <a:schemeClr val="bg1"/>
                    </a:solidFill>
                  </a:tcPr>
                </a:tc>
                <a:extLst>
                  <a:ext uri="{0D108BD9-81ED-4DB2-BD59-A6C34878D82A}">
                    <a16:rowId xmlns:a16="http://schemas.microsoft.com/office/drawing/2014/main" val="10000"/>
                  </a:ext>
                </a:extLst>
              </a:tr>
            </a:tbl>
          </a:graphicData>
        </a:graphic>
      </p:graphicFrame>
      <p:sp>
        <p:nvSpPr>
          <p:cNvPr id="6" name="Rectangle 5"/>
          <p:cNvSpPr/>
          <p:nvPr/>
        </p:nvSpPr>
        <p:spPr>
          <a:xfrm>
            <a:off x="6595272" y="1071546"/>
            <a:ext cx="5429288" cy="1061829"/>
          </a:xfrm>
          <a:prstGeom prst="rect">
            <a:avLst/>
          </a:prstGeom>
          <a:solidFill>
            <a:schemeClr val="bg1"/>
          </a:solidFill>
        </p:spPr>
        <p:txBody>
          <a:bodyPr wrap="square">
            <a:spAutoFit/>
          </a:bodyPr>
          <a:lstStyle/>
          <a:p>
            <a:r>
              <a:rPr lang="en-IN" sz="2100" dirty="0">
                <a:solidFill>
                  <a:srgbClr val="006C86"/>
                </a:solidFill>
              </a:rPr>
              <a:t>DECLARE </a:t>
            </a:r>
            <a:r>
              <a:rPr lang="en-IN" sz="2100" dirty="0">
                <a:solidFill>
                  <a:schemeClr val="tx2">
                    <a:lumMod val="75000"/>
                  </a:schemeClr>
                </a:solidFill>
              </a:rPr>
              <a:t>is permitted only inside a </a:t>
            </a:r>
            <a:r>
              <a:rPr lang="en-IN" sz="2100" dirty="0">
                <a:solidFill>
                  <a:srgbClr val="006C86"/>
                </a:solidFill>
              </a:rPr>
              <a:t>BEGIN ... END</a:t>
            </a:r>
            <a:r>
              <a:rPr lang="en-IN" sz="2100" dirty="0">
                <a:solidFill>
                  <a:schemeClr val="tx2">
                    <a:lumMod val="75000"/>
                  </a:schemeClr>
                </a:solidFill>
              </a:rPr>
              <a:t> compound statement and must be at its start, before any other statements.</a:t>
            </a:r>
          </a:p>
        </p:txBody>
      </p:sp>
    </p:spTree>
    <p:extLst>
      <p:ext uri="{BB962C8B-B14F-4D97-AF65-F5344CB8AC3E}">
        <p14:creationId xmlns:p14="http://schemas.microsoft.com/office/powerpoint/2010/main" val="346512444"/>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85711" y="1"/>
            <a:ext cx="10742801"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Local Variable DECLARE and User-Defined Variables </a:t>
            </a:r>
          </a:p>
        </p:txBody>
      </p:sp>
      <p:sp>
        <p:nvSpPr>
          <p:cNvPr id="3" name="Rectangle 2"/>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828800"/>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6" name="Rectangle 5"/>
          <p:cNvSpPr/>
          <p:nvPr/>
        </p:nvSpPr>
        <p:spPr>
          <a:xfrm>
            <a:off x="1599992" y="2362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599992" y="3124200"/>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grpSp>
        <p:nvGrpSpPr>
          <p:cNvPr id="10" name="Group 9"/>
          <p:cNvGrpSpPr/>
          <p:nvPr/>
        </p:nvGrpSpPr>
        <p:grpSpPr>
          <a:xfrm>
            <a:off x="380166" y="3884450"/>
            <a:ext cx="11144328" cy="2330632"/>
            <a:chOff x="380166" y="3884450"/>
            <a:chExt cx="11144328" cy="2330632"/>
          </a:xfrm>
        </p:grpSpPr>
        <p:sp>
          <p:nvSpPr>
            <p:cNvPr id="2" name="Rectangle 1"/>
            <p:cNvSpPr/>
            <p:nvPr/>
          </p:nvSpPr>
          <p:spPr>
            <a:xfrm>
              <a:off x="380166" y="3884450"/>
              <a:ext cx="5572165" cy="2308324"/>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DROP PROCEDURE IF EXISTS MyProcedure;</a:t>
              </a:r>
            </a:p>
            <a:p>
              <a:r>
                <a:rPr lang="en-IN" dirty="0">
                  <a:latin typeface="Arial" panose="020B0604020202020204" pitchFamily="34" charset="0"/>
                  <a:cs typeface="Arial" panose="020B0604020202020204" pitchFamily="34" charset="0"/>
                </a:rPr>
                <a:t>delimiter $$</a:t>
              </a:r>
            </a:p>
            <a:p>
              <a:r>
                <a:rPr lang="en-IN" dirty="0">
                  <a:latin typeface="Arial" panose="020B0604020202020204" pitchFamily="34" charset="0"/>
                  <a:cs typeface="Arial" panose="020B0604020202020204" pitchFamily="34" charset="0"/>
                </a:rPr>
                <a:t>CREATE PROCEDURE MyProcedure()</a:t>
              </a:r>
            </a:p>
            <a:p>
              <a:r>
                <a:rPr lang="en-IN" dirty="0">
                  <a:latin typeface="Arial" panose="020B0604020202020204" pitchFamily="34" charset="0"/>
                  <a:cs typeface="Arial" panose="020B0604020202020204" pitchFamily="34" charset="0"/>
                </a:rPr>
                <a:t> </a:t>
              </a:r>
              <a:r>
                <a:rPr lang="en-IN" b="1" dirty="0">
                  <a:solidFill>
                    <a:srgbClr val="FF0000"/>
                  </a:solidFill>
                  <a:latin typeface="Arial" panose="020B0604020202020204" pitchFamily="34" charset="0"/>
                  <a:cs typeface="Arial" panose="020B0604020202020204" pitchFamily="34" charset="0"/>
                </a:rPr>
                <a:t>beginLabel</a:t>
              </a:r>
              <a:r>
                <a:rPr lang="en-IN" dirty="0">
                  <a:latin typeface="Arial" panose="020B0604020202020204" pitchFamily="34" charset="0"/>
                  <a:cs typeface="Arial" panose="020B0604020202020204" pitchFamily="34" charset="0"/>
                </a:rPr>
                <a:t>: begin</a:t>
              </a:r>
            </a:p>
            <a:p>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declare x varchar(12) default 'Infoway'; </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SELECT x;</a:t>
              </a:r>
            </a:p>
            <a:p>
              <a:r>
                <a:rPr lang="en-IN" dirty="0">
                  <a:latin typeface="Arial" panose="020B0604020202020204" pitchFamily="34" charset="0"/>
                  <a:cs typeface="Arial" panose="020B0604020202020204" pitchFamily="34" charset="0"/>
                </a:rPr>
                <a:t>     end </a:t>
              </a:r>
              <a:r>
                <a:rPr lang="en-IN" b="1" dirty="0">
                  <a:solidFill>
                    <a:srgbClr val="FF0000"/>
                  </a:solidFill>
                  <a:latin typeface="Arial" panose="020B0604020202020204" pitchFamily="34" charset="0"/>
                  <a:cs typeface="Arial" panose="020B0604020202020204" pitchFamily="34" charset="0"/>
                </a:rPr>
                <a:t>beginLabel </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delimiter ;</a:t>
              </a:r>
            </a:p>
          </p:txBody>
        </p:sp>
        <p:sp>
          <p:nvSpPr>
            <p:cNvPr id="8" name="Rectangle 7"/>
            <p:cNvSpPr/>
            <p:nvPr/>
          </p:nvSpPr>
          <p:spPr>
            <a:xfrm>
              <a:off x="6151959" y="3906758"/>
              <a:ext cx="5372535" cy="2308324"/>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DROP PROCEDURE IF EXISTS MyProcedure;</a:t>
              </a:r>
            </a:p>
            <a:p>
              <a:r>
                <a:rPr lang="en-IN" dirty="0">
                  <a:latin typeface="Arial" panose="020B0604020202020204" pitchFamily="34" charset="0"/>
                  <a:cs typeface="Arial" panose="020B0604020202020204" pitchFamily="34" charset="0"/>
                </a:rPr>
                <a:t>delimiter $$</a:t>
              </a:r>
            </a:p>
            <a:p>
              <a:r>
                <a:rPr lang="en-IN" dirty="0">
                  <a:latin typeface="Arial" panose="020B0604020202020204" pitchFamily="34" charset="0"/>
                  <a:cs typeface="Arial" panose="020B0604020202020204" pitchFamily="34" charset="0"/>
                </a:rPr>
                <a:t>CREATE PROCEDURE MyProcedure()</a:t>
              </a:r>
            </a:p>
            <a:p>
              <a:r>
                <a:rPr lang="en-IN" dirty="0">
                  <a:latin typeface="Arial" panose="020B0604020202020204" pitchFamily="34" charset="0"/>
                  <a:cs typeface="Arial" panose="020B0604020202020204" pitchFamily="34" charset="0"/>
                </a:rPr>
                <a:t> </a:t>
              </a:r>
              <a:r>
                <a:rPr lang="en-IN" b="1" dirty="0">
                  <a:solidFill>
                    <a:srgbClr val="FF0000"/>
                  </a:solidFill>
                  <a:latin typeface="Arial" panose="020B0604020202020204" pitchFamily="34" charset="0"/>
                  <a:cs typeface="Arial" panose="020B0604020202020204" pitchFamily="34" charset="0"/>
                </a:rPr>
                <a:t>beginLabel</a:t>
              </a:r>
              <a:r>
                <a:rPr lang="en-IN" dirty="0">
                  <a:latin typeface="Arial" panose="020B0604020202020204" pitchFamily="34" charset="0"/>
                  <a:cs typeface="Arial" panose="020B0604020202020204" pitchFamily="34" charset="0"/>
                </a:rPr>
                <a:t>: begin</a:t>
              </a:r>
            </a:p>
            <a:p>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set @x = 'Infoway';</a:t>
              </a:r>
            </a:p>
            <a:p>
              <a:r>
                <a:rPr lang="en-IN" dirty="0">
                  <a:latin typeface="Arial" panose="020B0604020202020204" pitchFamily="34" charset="0"/>
                  <a:cs typeface="Arial" panose="020B0604020202020204" pitchFamily="34" charset="0"/>
                </a:rPr>
                <a:t>        SELECT @x;</a:t>
              </a:r>
            </a:p>
            <a:p>
              <a:r>
                <a:rPr lang="en-IN" dirty="0">
                  <a:latin typeface="Arial" panose="020B0604020202020204" pitchFamily="34" charset="0"/>
                  <a:cs typeface="Arial" panose="020B0604020202020204" pitchFamily="34" charset="0"/>
                </a:rPr>
                <a:t>     end </a:t>
              </a:r>
              <a:r>
                <a:rPr lang="en-IN" b="1" dirty="0">
                  <a:solidFill>
                    <a:srgbClr val="FF0000"/>
                  </a:solidFill>
                  <a:latin typeface="Arial" panose="020B0604020202020204" pitchFamily="34" charset="0"/>
                  <a:cs typeface="Arial" panose="020B0604020202020204" pitchFamily="34" charset="0"/>
                </a:rPr>
                <a:t>beginLabel </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delimiter ;</a:t>
              </a:r>
            </a:p>
          </p:txBody>
        </p:sp>
      </p:grpSp>
      <p:cxnSp>
        <p:nvCxnSpPr>
          <p:cNvPr id="9" name="Straight Connector 8"/>
          <p:cNvCxnSpPr/>
          <p:nvPr/>
        </p:nvCxnSpPr>
        <p:spPr>
          <a:xfrm>
            <a:off x="1523802" y="22860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3" name="Rectangle 2"/>
          <p:cNvSpPr/>
          <p:nvPr/>
        </p:nvSpPr>
        <p:spPr>
          <a:xfrm>
            <a:off x="1828562" y="3869486"/>
            <a:ext cx="8533289" cy="1631216"/>
          </a:xfrm>
          <a:prstGeom prst="rect">
            <a:avLst/>
          </a:prstGeom>
        </p:spPr>
        <p:txBody>
          <a:bodyPr wrap="square">
            <a:spAutoFit/>
          </a:bodyPr>
          <a:lstStyle/>
          <a:p>
            <a:r>
              <a:rPr lang="en-IN" sz="2000" b="1" dirty="0"/>
              <a:t>PRI</a:t>
            </a:r>
            <a:r>
              <a:rPr lang="en-IN" sz="2000" dirty="0"/>
              <a:t> =&gt; primary key</a:t>
            </a:r>
          </a:p>
          <a:p>
            <a:r>
              <a:rPr lang="en-IN" sz="2000" b="1" dirty="0"/>
              <a:t>UNI</a:t>
            </a:r>
            <a:r>
              <a:rPr lang="en-IN" sz="2000" dirty="0"/>
              <a:t> =&gt; unique key</a:t>
            </a:r>
          </a:p>
          <a:p>
            <a:r>
              <a:rPr lang="en-IN" sz="2000" b="1" dirty="0"/>
              <a:t>MUL</a:t>
            </a:r>
            <a:r>
              <a:rPr lang="en-IN" sz="2000" dirty="0"/>
              <a:t>=&gt; is basically an index that is neither a </a:t>
            </a:r>
            <a:r>
              <a:rPr lang="en-IN" sz="2000" b="1" dirty="0">
                <a:solidFill>
                  <a:srgbClr val="0089A4"/>
                </a:solidFill>
              </a:rPr>
              <a:t>primary</a:t>
            </a:r>
            <a:r>
              <a:rPr lang="en-IN" sz="2000" dirty="0">
                <a:solidFill>
                  <a:srgbClr val="0089A4"/>
                </a:solidFill>
              </a:rPr>
              <a:t> </a:t>
            </a:r>
            <a:r>
              <a:rPr lang="en-IN" sz="2000" b="1" dirty="0">
                <a:solidFill>
                  <a:srgbClr val="0089A4"/>
                </a:solidFill>
              </a:rPr>
              <a:t>key</a:t>
            </a:r>
            <a:r>
              <a:rPr lang="en-IN" sz="2000" dirty="0">
                <a:solidFill>
                  <a:srgbClr val="0089A4"/>
                </a:solidFill>
              </a:rPr>
              <a:t> </a:t>
            </a:r>
            <a:r>
              <a:rPr lang="en-IN" sz="2000" dirty="0"/>
              <a:t>nor a </a:t>
            </a:r>
            <a:r>
              <a:rPr lang="en-IN" sz="2000" b="1" dirty="0">
                <a:solidFill>
                  <a:srgbClr val="0089A4"/>
                </a:solidFill>
              </a:rPr>
              <a:t>unique</a:t>
            </a:r>
            <a:r>
              <a:rPr lang="en-IN" sz="2000" dirty="0"/>
              <a:t> </a:t>
            </a:r>
            <a:r>
              <a:rPr lang="en-IN" sz="2000" b="1" dirty="0">
                <a:solidFill>
                  <a:srgbClr val="0089A4"/>
                </a:solidFill>
              </a:rPr>
              <a:t>key</a:t>
            </a:r>
            <a:r>
              <a:rPr lang="en-IN" sz="2000" dirty="0"/>
              <a:t>. The name comes from "multiple" because multiple occurrences of the same value are allowed.</a:t>
            </a:r>
          </a:p>
        </p:txBody>
      </p:sp>
      <p:sp>
        <p:nvSpPr>
          <p:cNvPr id="4" name="Rectangle 3"/>
          <p:cNvSpPr/>
          <p:nvPr/>
        </p:nvSpPr>
        <p:spPr>
          <a:xfrm>
            <a:off x="1676182" y="404664"/>
            <a:ext cx="8838049" cy="707886"/>
          </a:xfrm>
          <a:prstGeom prst="rect">
            <a:avLst/>
          </a:prstGeom>
          <a:solidFill>
            <a:schemeClr val="bg1"/>
          </a:solidFill>
        </p:spPr>
        <p:txBody>
          <a:bodyPr wrap="square">
            <a:spAutoFit/>
          </a:bodyPr>
          <a:lstStyle/>
          <a:p>
            <a:r>
              <a:rPr lang="en-IN" sz="2000" dirty="0"/>
              <a:t>If more than one of the Key values applies to a given column of a table, Key displays the one with the highest priority, in the order </a:t>
            </a:r>
            <a:r>
              <a:rPr lang="en-IN" sz="2000" b="1" dirty="0">
                <a:solidFill>
                  <a:schemeClr val="accent5">
                    <a:lumMod val="50000"/>
                  </a:schemeClr>
                </a:solidFill>
              </a:rPr>
              <a:t>PRI</a:t>
            </a:r>
            <a:r>
              <a:rPr lang="en-IN" sz="2000" dirty="0">
                <a:solidFill>
                  <a:schemeClr val="accent5">
                    <a:lumMod val="50000"/>
                  </a:schemeClr>
                </a:solidFill>
              </a:rPr>
              <a:t>,</a:t>
            </a:r>
            <a:r>
              <a:rPr lang="en-IN" sz="2000" b="1" dirty="0">
                <a:solidFill>
                  <a:schemeClr val="accent5">
                    <a:lumMod val="50000"/>
                  </a:schemeClr>
                </a:solidFill>
              </a:rPr>
              <a:t> UNI</a:t>
            </a:r>
            <a:r>
              <a:rPr lang="en-IN" sz="2000" dirty="0"/>
              <a:t>, and </a:t>
            </a:r>
            <a:r>
              <a:rPr lang="en-IN" sz="2000" b="1" dirty="0">
                <a:solidFill>
                  <a:schemeClr val="accent5">
                    <a:lumMod val="50000"/>
                  </a:schemeClr>
                </a:solidFill>
              </a:rPr>
              <a:t>MUL</a:t>
            </a:r>
            <a:r>
              <a:rPr lang="en-IN" sz="2000" dirty="0"/>
              <a:t>.</a:t>
            </a:r>
          </a:p>
        </p:txBody>
      </p:sp>
      <p:sp>
        <p:nvSpPr>
          <p:cNvPr id="6" name="Rectangle 5"/>
          <p:cNvSpPr/>
          <p:nvPr/>
        </p:nvSpPr>
        <p:spPr>
          <a:xfrm>
            <a:off x="6120509" y="1367843"/>
            <a:ext cx="6095207" cy="707886"/>
          </a:xfrm>
          <a:prstGeom prst="rect">
            <a:avLst/>
          </a:prstGeom>
          <a:solidFill>
            <a:schemeClr val="bg1"/>
          </a:solidFill>
        </p:spPr>
        <p:txBody>
          <a:bodyPr wrap="square">
            <a:spAutoFit/>
          </a:bodyPr>
          <a:lstStyle/>
          <a:p>
            <a:r>
              <a:rPr lang="en-IN" sz="2000" dirty="0">
                <a:solidFill>
                  <a:schemeClr val="accent5">
                    <a:lumMod val="50000"/>
                  </a:schemeClr>
                </a:solidFill>
              </a:rPr>
              <a:t>Note that a table with a </a:t>
            </a:r>
            <a:r>
              <a:rPr lang="en-IN" sz="2000" b="1" dirty="0">
                <a:solidFill>
                  <a:schemeClr val="accent5">
                    <a:lumMod val="50000"/>
                  </a:schemeClr>
                </a:solidFill>
              </a:rPr>
              <a:t>foreign</a:t>
            </a:r>
            <a:r>
              <a:rPr lang="en-IN" sz="2000" dirty="0">
                <a:solidFill>
                  <a:schemeClr val="accent5">
                    <a:lumMod val="50000"/>
                  </a:schemeClr>
                </a:solidFill>
              </a:rPr>
              <a:t> </a:t>
            </a:r>
            <a:r>
              <a:rPr lang="en-IN" sz="2000" b="1" dirty="0">
                <a:solidFill>
                  <a:schemeClr val="accent5">
                    <a:lumMod val="50000"/>
                  </a:schemeClr>
                </a:solidFill>
              </a:rPr>
              <a:t>key</a:t>
            </a:r>
            <a:r>
              <a:rPr lang="en-IN" sz="2000" dirty="0">
                <a:solidFill>
                  <a:schemeClr val="accent5">
                    <a:lumMod val="50000"/>
                  </a:schemeClr>
                </a:solidFill>
              </a:rPr>
              <a:t> that references another table's primary key is </a:t>
            </a:r>
            <a:r>
              <a:rPr lang="en-IN" sz="2000" b="1" i="1" dirty="0">
                <a:solidFill>
                  <a:schemeClr val="accent5">
                    <a:lumMod val="50000"/>
                  </a:schemeClr>
                </a:solidFill>
              </a:rPr>
              <a:t>MUL</a:t>
            </a:r>
          </a:p>
        </p:txBody>
      </p:sp>
      <p:sp>
        <p:nvSpPr>
          <p:cNvPr id="7" name="Rectangle 6"/>
          <p:cNvSpPr/>
          <p:nvPr/>
        </p:nvSpPr>
        <p:spPr>
          <a:xfrm>
            <a:off x="3623343" y="3140968"/>
            <a:ext cx="4943726" cy="400110"/>
          </a:xfrm>
          <a:prstGeom prst="rect">
            <a:avLst/>
          </a:prstGeom>
        </p:spPr>
        <p:txBody>
          <a:bodyPr wrap="none">
            <a:spAutoFit/>
          </a:bodyPr>
          <a:lstStyle/>
          <a:p>
            <a:r>
              <a:rPr lang="en-US" sz="2000" dirty="0">
                <a:solidFill>
                  <a:srgbClr val="00B0F0"/>
                </a:solidFill>
              </a:rPr>
              <a:t>To limit or to restrict or to check or to control.</a:t>
            </a:r>
          </a:p>
        </p:txBody>
      </p:sp>
    </p:spTree>
    <p:extLst>
      <p:ext uri="{BB962C8B-B14F-4D97-AF65-F5344CB8AC3E}">
        <p14:creationId xmlns:p14="http://schemas.microsoft.com/office/powerpoint/2010/main" val="3330498441"/>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0"/>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Local Variable DECLARE</a:t>
            </a:r>
          </a:p>
        </p:txBody>
      </p:sp>
      <p:sp>
        <p:nvSpPr>
          <p:cNvPr id="3" name="Rectangle 2"/>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828800"/>
            <a:ext cx="8761859" cy="369332"/>
          </a:xfrm>
          <a:prstGeom prst="rect">
            <a:avLst/>
          </a:prstGeom>
          <a:solidFill>
            <a:schemeClr val="bg1"/>
          </a:solidFill>
        </p:spPr>
        <p:txBody>
          <a:bodyPr wrap="square">
            <a:spAutoFit/>
          </a:bodyPr>
          <a:lstStyle/>
          <a:p>
            <a:r>
              <a:rPr lang="en-IN" dirty="0">
                <a:solidFill>
                  <a:srgbClr val="0077AA"/>
                </a:solidFill>
                <a:latin typeface="Liberation Mono"/>
              </a:rPr>
              <a:t>DECLARE var_name [, var_name] ... type [DEFAULT value]</a:t>
            </a:r>
          </a:p>
        </p:txBody>
      </p:sp>
      <p:sp>
        <p:nvSpPr>
          <p:cNvPr id="2" name="Rectangle 1"/>
          <p:cNvSpPr/>
          <p:nvPr/>
        </p:nvSpPr>
        <p:spPr>
          <a:xfrm>
            <a:off x="1676182" y="2547880"/>
            <a:ext cx="8838049"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p:nvPr/>
        </p:nvCxnSpPr>
        <p:spPr>
          <a:xfrm>
            <a:off x="1523802" y="22860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0"/>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Local Variable DECLARE</a:t>
            </a:r>
          </a:p>
        </p:txBody>
      </p:sp>
      <p:sp>
        <p:nvSpPr>
          <p:cNvPr id="2" name="Rectangle 1"/>
          <p:cNvSpPr/>
          <p:nvPr/>
        </p:nvSpPr>
        <p:spPr>
          <a:xfrm>
            <a:off x="1676182" y="740690"/>
            <a:ext cx="8838049"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pl1;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pl1()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b, c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a = a + 100;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b = 2;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c = a + b;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 INT;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c = 5;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 b, c;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 b, c;</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152400"/>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4" name="Rectangle 3"/>
          <p:cNvSpPr/>
          <p:nvPr/>
        </p:nvSpPr>
        <p:spPr>
          <a:xfrm>
            <a:off x="1676182" y="3276600"/>
            <a:ext cx="8838049" cy="1107996"/>
          </a:xfrm>
          <a:prstGeom prst="rect">
            <a:avLst/>
          </a:prstGeom>
          <a:solidFill>
            <a:schemeClr val="bg1"/>
          </a:solidFill>
        </p:spPr>
        <p:txBody>
          <a:bodyPr wrap="square">
            <a:spAutoFit/>
          </a:bodyPr>
          <a:lstStyle/>
          <a:p>
            <a:pPr>
              <a:buFont typeface="Arial" panose="020B0604020202020204" pitchFamily="34" charset="0"/>
              <a:buNone/>
            </a:pPr>
            <a:r>
              <a:rPr lang="en-IN" sz="2200" dirty="0">
                <a:latin typeface="Segoe UI Light" panose="020B0502040204020203" pitchFamily="34" charset="0"/>
                <a:cs typeface="Segoe UI Light" panose="020B0502040204020203" pitchFamily="34" charset="0"/>
              </a:rPr>
              <a:t>It is not permitted to assign the value DEFAULT to stored procedure or function parameters or stored program local variables (for example with a SET var_name = DEFAULT statement).</a:t>
            </a:r>
          </a:p>
        </p:txBody>
      </p:sp>
    </p:spTree>
    <p:extLst>
      <p:ext uri="{BB962C8B-B14F-4D97-AF65-F5344CB8AC3E}">
        <p14:creationId xmlns:p14="http://schemas.microsoft.com/office/powerpoint/2010/main" val="1208444974"/>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7" name="Rectangle 6"/>
          <p:cNvSpPr/>
          <p:nvPr/>
        </p:nvSpPr>
        <p:spPr>
          <a:xfrm>
            <a:off x="1599992" y="765365"/>
            <a:ext cx="899043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1599992" y="3098901"/>
            <a:ext cx="899043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empno=7788;</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1599992" y="736701"/>
            <a:ext cx="899043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para1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599992" y="3657602"/>
            <a:ext cx="899043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para1 varchar(15))</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1599992" y="767479"/>
            <a:ext cx="8990430" cy="206210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procedureName(para1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599992" y="3124202"/>
            <a:ext cx="8990430" cy="209288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PROCEDURE procedureName(para1 varchar(12), out s int, out j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1599992" y="739676"/>
            <a:ext cx="8990430" cy="2308324"/>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p1 int(2), in p2 varchar(12), in p3 varchar(10), in p4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599992" y="3200402"/>
            <a:ext cx="8990430" cy="206210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MyProcedure  (inout p1 int(2))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p1 = p1+2;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1599992" y="5352873"/>
            <a:ext cx="4990450" cy="1200329"/>
          </a:xfrm>
          <a:prstGeom prst="rect">
            <a:avLst/>
          </a:prstGeom>
          <a:noFill/>
        </p:spPr>
        <p:txBody>
          <a:bodyPr wrap="square" rtlCol="0">
            <a:spAutoFit/>
          </a:bodyPr>
          <a:lstStyle/>
          <a:p>
            <a:r>
              <a:rPr lang="en-IN" dirty="0">
                <a:solidFill>
                  <a:schemeClr val="accent5">
                    <a:lumMod val="75000"/>
                  </a:schemeClr>
                </a:solidFill>
              </a:rPr>
              <a:t>mysql&gt; </a:t>
            </a:r>
            <a:r>
              <a:rPr lang="en-IN" dirty="0">
                <a:solidFill>
                  <a:srgbClr val="0077AA"/>
                </a:solidFill>
              </a:rPr>
              <a:t>SET</a:t>
            </a:r>
            <a:r>
              <a:rPr lang="en-IN" dirty="0">
                <a:solidFill>
                  <a:schemeClr val="accent5">
                    <a:lumMod val="75000"/>
                  </a:schemeClr>
                </a:solidFill>
              </a:rPr>
              <a:t> </a:t>
            </a:r>
            <a:r>
              <a:rPr lang="en-IN" i="1" dirty="0">
                <a:solidFill>
                  <a:srgbClr val="EE9900"/>
                </a:solidFill>
              </a:rPr>
              <a:t>@x </a:t>
            </a:r>
            <a:r>
              <a:rPr lang="en-IN" dirty="0">
                <a:solidFill>
                  <a:schemeClr val="accent5">
                    <a:lumMod val="75000"/>
                  </a:schemeClr>
                </a:solidFill>
              </a:rPr>
              <a:t>= </a:t>
            </a:r>
            <a:r>
              <a:rPr lang="en-IN" dirty="0">
                <a:solidFill>
                  <a:srgbClr val="92D050"/>
                </a:solidFill>
              </a:rPr>
              <a:t>10</a:t>
            </a:r>
            <a:endParaRPr lang="en-IN" dirty="0">
              <a:solidFill>
                <a:schemeClr val="accent5">
                  <a:lumMod val="75000"/>
                </a:schemeClr>
              </a:solidFill>
            </a:endParaRPr>
          </a:p>
          <a:p>
            <a:r>
              <a:rPr lang="en-IN" dirty="0">
                <a:solidFill>
                  <a:schemeClr val="accent5">
                    <a:lumMod val="75000"/>
                  </a:schemeClr>
                </a:solidFill>
              </a:rPr>
              <a:t>mysql&gt; </a:t>
            </a:r>
            <a:r>
              <a:rPr lang="en-IN" dirty="0">
                <a:solidFill>
                  <a:srgbClr val="0077AA"/>
                </a:solidFill>
              </a:rPr>
              <a:t>CALL</a:t>
            </a:r>
            <a:r>
              <a:rPr lang="en-IN" dirty="0">
                <a:solidFill>
                  <a:schemeClr val="accent5">
                    <a:lumMod val="75000"/>
                  </a:schemeClr>
                </a:solidFill>
              </a:rPr>
              <a:t> </a:t>
            </a:r>
            <a:r>
              <a:rPr lang="en-IN" dirty="0"/>
              <a:t>procudeureName</a:t>
            </a:r>
            <a:r>
              <a:rPr lang="en-IN" dirty="0">
                <a:solidFill>
                  <a:schemeClr val="bg1">
                    <a:lumMod val="65000"/>
                  </a:schemeClr>
                </a:solidFill>
              </a:rPr>
              <a:t>(</a:t>
            </a:r>
            <a:r>
              <a:rPr lang="en-IN" i="1" dirty="0">
                <a:solidFill>
                  <a:srgbClr val="EE9900"/>
                </a:solidFill>
              </a:rPr>
              <a:t>@x</a:t>
            </a:r>
            <a:r>
              <a:rPr lang="en-IN" dirty="0">
                <a:solidFill>
                  <a:schemeClr val="bg1">
                    <a:lumMod val="65000"/>
                  </a:schemeClr>
                </a:solidFill>
              </a:rPr>
              <a:t>);</a:t>
            </a:r>
          </a:p>
          <a:p>
            <a:r>
              <a:rPr lang="en-IN" dirty="0">
                <a:solidFill>
                  <a:schemeClr val="accent5">
                    <a:lumMod val="75000"/>
                  </a:schemeClr>
                </a:solidFill>
              </a:rPr>
              <a:t>mysql&gt; </a:t>
            </a:r>
            <a:r>
              <a:rPr lang="en-IN" dirty="0">
                <a:solidFill>
                  <a:srgbClr val="0077AA"/>
                </a:solidFill>
              </a:rPr>
              <a:t>SELECT</a:t>
            </a:r>
            <a:r>
              <a:rPr lang="en-IN" dirty="0">
                <a:solidFill>
                  <a:schemeClr val="accent5">
                    <a:lumMod val="75000"/>
                  </a:schemeClr>
                </a:solidFill>
              </a:rPr>
              <a:t> </a:t>
            </a:r>
            <a:r>
              <a:rPr lang="en-IN" i="1" dirty="0">
                <a:solidFill>
                  <a:srgbClr val="EE9900"/>
                </a:solidFill>
              </a:rPr>
              <a:t>@x</a:t>
            </a:r>
            <a:endParaRPr lang="en-IN" dirty="0">
              <a:solidFill>
                <a:schemeClr val="accent5">
                  <a:lumMod val="75000"/>
                </a:schemeClr>
              </a:solidFill>
            </a:endParaRPr>
          </a:p>
          <a:p>
            <a:endParaRPr lang="en-IN" dirty="0">
              <a:solidFill>
                <a:schemeClr val="accent5">
                  <a:lumMod val="75000"/>
                </a:schemeClr>
              </a:solidFill>
            </a:endParaRPr>
          </a:p>
        </p:txBody>
      </p:sp>
    </p:spTree>
    <p:extLst>
      <p:ext uri="{BB962C8B-B14F-4D97-AF65-F5344CB8AC3E}">
        <p14:creationId xmlns:p14="http://schemas.microsoft.com/office/powerpoint/2010/main" val="3030627995"/>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1599992" y="609602"/>
            <a:ext cx="899043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599992" y="2688774"/>
            <a:ext cx="899043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procedureName(v1 int, v2 varchar(20), v3 varchar(20), v4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1599992" y="4761361"/>
            <a:ext cx="899043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pro1(IN var1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 LIMIT var1;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6" name="Rectangle 5"/>
          <p:cNvSpPr/>
          <p:nvPr/>
        </p:nvSpPr>
        <p:spPr>
          <a:xfrm>
            <a:off x="1599992" y="711876"/>
            <a:ext cx="899043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p:cNvSpPr/>
          <p:nvPr/>
        </p:nvSpPr>
        <p:spPr>
          <a:xfrm>
            <a:off x="1599992" y="2884712"/>
            <a:ext cx="8990430"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x int, in y int, out z int, out z1 int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z = x + y;</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z1 = x * y;</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SET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@a</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chemeClr val="accent5">
                    <a:lumMod val="75000"/>
                  </a:schemeClr>
                </a:solidFill>
                <a:latin typeface="Gill Sans MT (Body)"/>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0</a:t>
            </a:r>
            <a:r>
              <a:rPr lang="en-IN" dirty="0">
                <a:solidFill>
                  <a:srgbClr val="006C86"/>
                </a:solidFill>
                <a:latin typeface="Gill Sans MT (Body)"/>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SET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@b</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chemeClr val="accent5">
                    <a:lumMod val="75000"/>
                  </a:schemeClr>
                </a:solidFill>
                <a:latin typeface="Gill Sans MT (Body)"/>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0</a:t>
            </a:r>
            <a:r>
              <a:rPr lang="en-IN" dirty="0">
                <a:solidFill>
                  <a:srgbClr val="006C86"/>
                </a:solidFill>
                <a:latin typeface="Gill Sans MT (Body)"/>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CALL</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latin typeface="Gill Sans MT (Body)"/>
              </a:rPr>
              <a:t>pro1</a:t>
            </a:r>
            <a:r>
              <a:rPr lang="en-IN" dirty="0">
                <a:solidFill>
                  <a:schemeClr val="bg1">
                    <a:lumMod val="65000"/>
                  </a:schemeClr>
                </a:solidFill>
                <a:latin typeface="Gill Sans MT (Body)"/>
                <a:ea typeface="Segoe UI Symbol" panose="020B0502040204020203" pitchFamily="34" charset="0"/>
                <a:cs typeface="Segoe UI Semilight" panose="020B0402040204020203" pitchFamily="34" charset="0"/>
              </a:rPr>
              <a:t>(</a:t>
            </a:r>
            <a:r>
              <a:rPr lang="en-IN" dirty="0">
                <a:solidFill>
                  <a:srgbClr val="92D050"/>
                </a:solidFill>
                <a:latin typeface="Gill Sans MT (Body)"/>
              </a:rPr>
              <a:t>5</a:t>
            </a:r>
            <a:r>
              <a:rPr lang="en-IN" dirty="0">
                <a:latin typeface="Gill Sans MT (Body)"/>
                <a:ea typeface="Segoe UI Symbol" panose="020B0502040204020203" pitchFamily="34" charset="0"/>
                <a:cs typeface="Segoe UI Semilight" panose="020B0402040204020203" pitchFamily="34" charset="0"/>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4</a:t>
            </a:r>
            <a:r>
              <a:rPr lang="en-IN" dirty="0">
                <a:latin typeface="Gill Sans MT (Body)"/>
                <a:ea typeface="Segoe UI Symbol" panose="020B0502040204020203" pitchFamily="34" charset="0"/>
                <a:cs typeface="Segoe UI Semilight" panose="020B0402040204020203" pitchFamily="34" charset="0"/>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@a</a:t>
            </a:r>
            <a:r>
              <a:rPr lang="en-IN" dirty="0">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@b</a:t>
            </a:r>
            <a:r>
              <a:rPr lang="en-IN" dirty="0">
                <a:solidFill>
                  <a:schemeClr val="bg1">
                    <a:lumMod val="65000"/>
                  </a:schemeClr>
                </a:solidFill>
                <a:latin typeface="Gill Sans MT (Body)"/>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3346939616"/>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372" y="3581402"/>
            <a:ext cx="8685669" cy="2246769"/>
          </a:xfrm>
          <a:prstGeom prst="rect">
            <a:avLst/>
          </a:prstGeom>
          <a:solidFill>
            <a:schemeClr val="accent3">
              <a:lumMod val="20000"/>
              <a:lumOff val="80000"/>
            </a:schemeClr>
          </a:solidFill>
        </p:spPr>
        <p:txBody>
          <a:bodyPr wrap="square">
            <a:spAutoFit/>
          </a:bodyPr>
          <a:lstStyle/>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a:t>
            </a:r>
          </a:p>
        </p:txBody>
      </p:sp>
      <p:sp>
        <p:nvSpPr>
          <p:cNvPr id="5" name="Rectangle 4"/>
          <p:cNvSpPr/>
          <p:nvPr/>
        </p:nvSpPr>
        <p:spPr>
          <a:xfrm>
            <a:off x="1599992" y="838202"/>
            <a:ext cx="8990430" cy="2308324"/>
          </a:xfrm>
          <a:prstGeom prst="rect">
            <a:avLst/>
          </a:prstGeom>
        </p:spPr>
        <p:txBody>
          <a:bodyPr wrap="square">
            <a:spAutoFit/>
          </a:bodyPr>
          <a:lstStyle/>
          <a:p>
            <a:r>
              <a:rPr lang="en-US" dirty="0">
                <a:latin typeface="Arial" panose="020B0604020202020204" pitchFamily="34" charset="0"/>
                <a:cs typeface="Arial" panose="020B0604020202020204" pitchFamily="34" charset="0"/>
              </a:rPr>
              <a:t>MySQL CONSTRAINT is used to define rules to allow or restrict what values can be stored in columns. The purpose of inducing constraints is to enforce the integrity of a database. </a:t>
            </a:r>
          </a:p>
          <a:p>
            <a:endParaRPr lang="en-US" dirty="0">
              <a:latin typeface="Arial" panose="020B0604020202020204" pitchFamily="34" charset="0"/>
              <a:cs typeface="Arial" panose="020B0604020202020204" pitchFamily="34" charset="0"/>
            </a:endParaRPr>
          </a:p>
          <a:p>
            <a:r>
              <a:rPr lang="en-US" dirty="0">
                <a:solidFill>
                  <a:schemeClr val="accent5">
                    <a:lumMod val="50000"/>
                  </a:schemeClr>
                </a:solidFill>
                <a:latin typeface="Arial" panose="020B0604020202020204" pitchFamily="34" charset="0"/>
                <a:cs typeface="Arial" panose="020B0604020202020204" pitchFamily="34" charset="0"/>
              </a:rPr>
              <a:t>MySQL CONSTRAINTS can be classified into two types - column level and table level.</a:t>
            </a:r>
          </a:p>
          <a:p>
            <a:endParaRPr lang="en-US" dirty="0">
              <a:solidFill>
                <a:schemeClr val="bg1"/>
              </a:solidFill>
              <a:latin typeface="Arial" panose="020B0604020202020204" pitchFamily="34" charset="0"/>
              <a:cs typeface="Arial" panose="020B0604020202020204" pitchFamily="34" charset="0"/>
            </a:endParaRPr>
          </a:p>
          <a:p>
            <a:r>
              <a:rPr lang="en-US" dirty="0">
                <a:solidFill>
                  <a:schemeClr val="bg1"/>
                </a:solidFill>
                <a:latin typeface="Arial" panose="020B0604020202020204" pitchFamily="34" charset="0"/>
                <a:cs typeface="Arial" panose="020B0604020202020204" pitchFamily="34" charset="0"/>
              </a:rPr>
              <a:t>The column level constraints can apply only to one column where as table level constraints are applied to the entire table.</a:t>
            </a:r>
            <a:endParaRPr lang="en-IN"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34194342"/>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3758303107"/>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IF and LOOP </a:t>
            </a:r>
            <a:endParaRPr lang="en-IN" sz="2800" b="1" i="1" dirty="0">
              <a:latin typeface="Arial" pitchFamily="34" charset="0"/>
              <a:cs typeface="Arial" pitchFamily="34" charset="0"/>
            </a:endParaRPr>
          </a:p>
        </p:txBody>
      </p:sp>
      <p:sp>
        <p:nvSpPr>
          <p:cNvPr id="7" name="Rectangle 6"/>
          <p:cNvSpPr/>
          <p:nvPr/>
        </p:nvSpPr>
        <p:spPr>
          <a:xfrm>
            <a:off x="1676182" y="3150277"/>
            <a:ext cx="8838049"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182" y="2325471"/>
            <a:ext cx="883804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182" y="762002"/>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3802" y="20574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7183818"/>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IF and LOOP - Example</a:t>
            </a:r>
            <a:endParaRPr lang="en-IN" sz="2800" b="1" i="1" dirty="0">
              <a:latin typeface="Arial" pitchFamily="34" charset="0"/>
              <a:cs typeface="Arial" pitchFamily="34" charset="0"/>
            </a:endParaRPr>
          </a:p>
        </p:txBody>
      </p:sp>
      <p:sp>
        <p:nvSpPr>
          <p:cNvPr id="6" name="Rectangle 5"/>
          <p:cNvSpPr/>
          <p:nvPr/>
        </p:nvSpPr>
        <p:spPr>
          <a:xfrm>
            <a:off x="1676182" y="762000"/>
            <a:ext cx="8838049" cy="4801314"/>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loopLabel: loop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x&lt;=110 then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x + 1;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ITERATE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947457867"/>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1828562" y="3135088"/>
            <a:ext cx="8533289" cy="1200329"/>
          </a:xfrm>
          <a:prstGeom prst="rect">
            <a:avLst/>
          </a:prstGeom>
          <a:solidFill>
            <a:schemeClr val="bg1"/>
          </a:solidFill>
        </p:spPr>
        <p:txBody>
          <a:bodyPr wrap="square">
            <a:spAutoFit/>
          </a:bodyPr>
          <a:lstStyle/>
          <a:p>
            <a:pPr>
              <a:buFont typeface="Arial" panose="020B0604020202020204" pitchFamily="34" charset="0"/>
              <a:buNone/>
            </a:pPr>
            <a:r>
              <a:rPr lang="en-IN" sz="2400" dirty="0">
                <a:latin typeface="Segoe UI Light" panose="020B0502040204020203" pitchFamily="34" charset="0"/>
                <a:cs typeface="Segoe UI Light" panose="020B0502040204020203" pitchFamily="34" charset="0"/>
              </a:rPr>
              <a:t>Cursor declarations must appear before handler declarations. Variable and condition declarations must appear before cursor or handler declarations.</a:t>
            </a:r>
          </a:p>
        </p:txBody>
      </p:sp>
    </p:spTree>
    <p:extLst>
      <p:ext uri="{BB962C8B-B14F-4D97-AF65-F5344CB8AC3E}">
        <p14:creationId xmlns:p14="http://schemas.microsoft.com/office/powerpoint/2010/main" val="3844564716"/>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a:t>
            </a:r>
          </a:p>
        </p:txBody>
      </p:sp>
      <p:sp>
        <p:nvSpPr>
          <p:cNvPr id="3" name="Rectangle 2"/>
          <p:cNvSpPr/>
          <p:nvPr/>
        </p:nvSpPr>
        <p:spPr>
          <a:xfrm>
            <a:off x="1599992" y="6096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295400"/>
            <a:ext cx="8990430" cy="369332"/>
          </a:xfrm>
          <a:prstGeom prst="rect">
            <a:avLst/>
          </a:prstGeom>
          <a:solidFill>
            <a:schemeClr val="bg1"/>
          </a:solidFill>
        </p:spPr>
        <p:txBody>
          <a:bodyPr wrap="square">
            <a:spAutoFit/>
          </a:bodyPr>
          <a:lstStyle/>
          <a:p>
            <a:r>
              <a:rPr lang="en-IN" dirty="0">
                <a:solidFill>
                  <a:srgbClr val="0077AA"/>
                </a:solidFill>
                <a:latin typeface="Liberation Mono"/>
              </a:rPr>
              <a:t>DECLARE cursor_name CURSOR FOR select_statement</a:t>
            </a:r>
          </a:p>
        </p:txBody>
      </p:sp>
      <p:sp>
        <p:nvSpPr>
          <p:cNvPr id="9" name="Rectangle 8"/>
          <p:cNvSpPr/>
          <p:nvPr/>
        </p:nvSpPr>
        <p:spPr>
          <a:xfrm>
            <a:off x="1599992" y="17642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opens a previously declared cursor.</a:t>
            </a:r>
            <a:endParaRPr lang="en-IN" dirty="0">
              <a:solidFill>
                <a:schemeClr val="bg1"/>
              </a:solidFill>
              <a:latin typeface="Arial" panose="020B0604020202020204" pitchFamily="34" charset="0"/>
              <a:cs typeface="Arial" panose="020B0604020202020204" pitchFamily="34" charset="0"/>
            </a:endParaRPr>
          </a:p>
        </p:txBody>
      </p:sp>
      <p:sp>
        <p:nvSpPr>
          <p:cNvPr id="10" name="Rectangle 9"/>
          <p:cNvSpPr/>
          <p:nvPr/>
        </p:nvSpPr>
        <p:spPr>
          <a:xfrm>
            <a:off x="1599992" y="2145268"/>
            <a:ext cx="8990430" cy="369332"/>
          </a:xfrm>
          <a:prstGeom prst="rect">
            <a:avLst/>
          </a:prstGeom>
          <a:solidFill>
            <a:schemeClr val="bg1"/>
          </a:solidFill>
        </p:spPr>
        <p:txBody>
          <a:bodyPr wrap="square">
            <a:spAutoFit/>
          </a:bodyPr>
          <a:lstStyle/>
          <a:p>
            <a:r>
              <a:rPr lang="en-IN" dirty="0">
                <a:solidFill>
                  <a:srgbClr val="0077AA"/>
                </a:solidFill>
                <a:latin typeface="Liberation Mono"/>
              </a:rPr>
              <a:t>OPEN cursor_name</a:t>
            </a:r>
          </a:p>
        </p:txBody>
      </p:sp>
      <p:sp>
        <p:nvSpPr>
          <p:cNvPr id="11" name="Rectangle 10"/>
          <p:cNvSpPr/>
          <p:nvPr/>
        </p:nvSpPr>
        <p:spPr>
          <a:xfrm>
            <a:off x="1599992" y="2625804"/>
            <a:ext cx="8990430"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Arial" panose="020B0604020202020204" pitchFamily="34" charset="0"/>
              <a:cs typeface="Arial" panose="020B0604020202020204" pitchFamily="34" charset="0"/>
            </a:endParaRPr>
          </a:p>
        </p:txBody>
      </p:sp>
      <p:sp>
        <p:nvSpPr>
          <p:cNvPr id="12" name="Rectangle 11"/>
          <p:cNvSpPr/>
          <p:nvPr/>
        </p:nvSpPr>
        <p:spPr>
          <a:xfrm>
            <a:off x="1599992" y="4126468"/>
            <a:ext cx="8990430" cy="369332"/>
          </a:xfrm>
          <a:prstGeom prst="rect">
            <a:avLst/>
          </a:prstGeom>
          <a:solidFill>
            <a:schemeClr val="bg1"/>
          </a:solidFill>
        </p:spPr>
        <p:txBody>
          <a:bodyPr wrap="square">
            <a:spAutoFit/>
          </a:bodyPr>
          <a:lstStyle/>
          <a:p>
            <a:r>
              <a:rPr lang="en-IN" dirty="0">
                <a:solidFill>
                  <a:srgbClr val="0077AA"/>
                </a:solidFill>
                <a:latin typeface="Liberation Mono"/>
              </a:rPr>
              <a:t>FETCH [[NEXT] FROM] cursor_name INTO var_name [, var_name] ...</a:t>
            </a:r>
          </a:p>
        </p:txBody>
      </p:sp>
      <p:sp>
        <p:nvSpPr>
          <p:cNvPr id="13" name="Rectangle 12"/>
          <p:cNvSpPr/>
          <p:nvPr/>
        </p:nvSpPr>
        <p:spPr>
          <a:xfrm>
            <a:off x="1599992" y="4583668"/>
            <a:ext cx="8990430" cy="369332"/>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If no more rows are available, a No Data condition.</a:t>
            </a:r>
            <a:endParaRPr lang="en-IN" b="1" dirty="0">
              <a:latin typeface="Arial" panose="020B0604020202020204" pitchFamily="34" charset="0"/>
              <a:cs typeface="Arial" panose="020B0604020202020204" pitchFamily="34" charset="0"/>
            </a:endParaRPr>
          </a:p>
        </p:txBody>
      </p:sp>
      <p:sp>
        <p:nvSpPr>
          <p:cNvPr id="14" name="Rectangle 13"/>
          <p:cNvSpPr/>
          <p:nvPr/>
        </p:nvSpPr>
        <p:spPr>
          <a:xfrm>
            <a:off x="1599992" y="51816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closes a previously opened cursor.</a:t>
            </a:r>
            <a:endParaRPr lang="en-IN" dirty="0">
              <a:solidFill>
                <a:schemeClr val="bg1"/>
              </a:solidFill>
              <a:latin typeface="Arial" panose="020B0604020202020204" pitchFamily="34" charset="0"/>
              <a:cs typeface="Arial" panose="020B0604020202020204" pitchFamily="34" charset="0"/>
            </a:endParaRPr>
          </a:p>
        </p:txBody>
      </p:sp>
      <p:sp>
        <p:nvSpPr>
          <p:cNvPr id="15" name="Rectangle 14"/>
          <p:cNvSpPr/>
          <p:nvPr/>
        </p:nvSpPr>
        <p:spPr>
          <a:xfrm>
            <a:off x="1599992" y="5562600"/>
            <a:ext cx="8990430" cy="369332"/>
          </a:xfrm>
          <a:prstGeom prst="rect">
            <a:avLst/>
          </a:prstGeom>
          <a:solidFill>
            <a:schemeClr val="bg1"/>
          </a:solidFill>
        </p:spPr>
        <p:txBody>
          <a:bodyPr wrap="square">
            <a:spAutoFit/>
          </a:bodyPr>
          <a:lstStyle/>
          <a:p>
            <a:r>
              <a:rPr lang="en-IN" dirty="0">
                <a:solidFill>
                  <a:srgbClr val="0077AA"/>
                </a:solidFill>
                <a:latin typeface="Liberation Mono"/>
              </a:rPr>
              <a:t>CLOSE cursor_name</a:t>
            </a:r>
          </a:p>
        </p:txBody>
      </p:sp>
    </p:spTree>
    <p:extLst>
      <p:ext uri="{BB962C8B-B14F-4D97-AF65-F5344CB8AC3E}">
        <p14:creationId xmlns:p14="http://schemas.microsoft.com/office/powerpoint/2010/main" val="3576506311"/>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Cursor</a:t>
            </a:r>
            <a:endParaRPr lang="en-IN" sz="2800" b="1" i="1" dirty="0">
              <a:latin typeface="Arial" pitchFamily="34" charset="0"/>
              <a:cs typeface="Arial" pitchFamily="34" charset="0"/>
            </a:endParaRPr>
          </a:p>
        </p:txBody>
      </p:sp>
      <p:sp>
        <p:nvSpPr>
          <p:cNvPr id="3" name="Rectangle 2"/>
          <p:cNvSpPr/>
          <p:nvPr/>
        </p:nvSpPr>
        <p:spPr>
          <a:xfrm>
            <a:off x="1676182" y="652896"/>
            <a:ext cx="8838049" cy="587853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 para1 varchar(25))</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done TINYINT DEFAULT FALSE;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varEMPNO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varENAME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c1 cursor for SELECT empno, ename from EMP where job =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NOT FOUND set done=true;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OPEN c1;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loopLabel: loop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FETCH c1 into varEMPNO, varENAME;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done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CLOSE c1;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Cursor</a:t>
            </a:r>
            <a:endParaRPr lang="en-IN" sz="2800" b="1" i="1" dirty="0">
              <a:latin typeface="Arial" pitchFamily="34" charset="0"/>
              <a:cs typeface="Arial" pitchFamily="34" charset="0"/>
            </a:endParaRPr>
          </a:p>
        </p:txBody>
      </p:sp>
      <p:sp>
        <p:nvSpPr>
          <p:cNvPr id="6" name="Rectangle 5"/>
          <p:cNvSpPr/>
          <p:nvPr/>
        </p:nvSpPr>
        <p:spPr>
          <a:xfrm>
            <a:off x="48461" y="428604"/>
            <a:ext cx="12023409" cy="6463308"/>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p1(_deptno int)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b1:begin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 select deptno into x from dept where deptno = _deptno;</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null then select "Dept not found....";</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b2: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done boolean default true; 	declare v_ename varchar(20); declare v_deptno int;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c1 cursor for select ename, deptno from emp where deptno = x;</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NOt FOUND set done = false;</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open c1;</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lbl:loop</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fetch c1 into v_ename, v_deptno;</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done then select v_ename, v_deptno;</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 leave lbl;</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lbl;</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close c1;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b2;</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b1 $$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Exception / Signal </a:t>
            </a:r>
          </a:p>
        </p:txBody>
      </p:sp>
      <p:sp>
        <p:nvSpPr>
          <p:cNvPr id="8" name="Rectangle 7"/>
          <p:cNvSpPr/>
          <p:nvPr/>
        </p:nvSpPr>
        <p:spPr>
          <a:xfrm>
            <a:off x="1599992" y="851017"/>
            <a:ext cx="8990430"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a = 10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'ok';</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3" name="Rectangle 2"/>
          <p:cNvSpPr/>
          <p:nvPr/>
        </p:nvSpPr>
        <p:spPr>
          <a:xfrm>
            <a:off x="1676182" y="152400"/>
            <a:ext cx="8838049" cy="1261884"/>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First, you specify the name of the stored function after CREATE FUNCTION clause. Second, you list all parameters of the stored function inside the parentheses. </a:t>
            </a:r>
          </a:p>
          <a:p>
            <a:pPr algn="just"/>
            <a:r>
              <a:rPr lang="en-IN" sz="2000" dirty="0">
                <a:latin typeface="Arial" panose="020B0604020202020204" pitchFamily="34" charset="0"/>
                <a:cs typeface="Arial" panose="020B0604020202020204" pitchFamily="34" charset="0"/>
              </a:rPr>
              <a:t>By default, all parameters are IN parameters. You cannot specify IN , OUT or INOUT modifiers to the parameters.</a:t>
            </a:r>
            <a:endParaRPr lang="en-IN" sz="1600" dirty="0">
              <a:latin typeface="Arial" panose="020B0604020202020204" pitchFamily="34" charset="0"/>
              <a:cs typeface="Arial" panose="020B0604020202020204" pitchFamily="34" charset="0"/>
            </a:endParaRPr>
          </a:p>
        </p:txBody>
      </p:sp>
      <p:sp>
        <p:nvSpPr>
          <p:cNvPr id="4" name="Rectangle 3"/>
          <p:cNvSpPr/>
          <p:nvPr/>
        </p:nvSpPr>
        <p:spPr>
          <a:xfrm>
            <a:off x="1676182" y="3581402"/>
            <a:ext cx="8838049" cy="984885"/>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1676182" y="5023485"/>
            <a:ext cx="8761859" cy="1477328"/>
          </a:xfrm>
          <a:prstGeom prst="rect">
            <a:avLst/>
          </a:prstGeom>
        </p:spPr>
        <p:txBody>
          <a:bodyPr wrap="square">
            <a:spAutoFit/>
          </a:bodyPr>
          <a:lstStyle/>
          <a:p>
            <a:r>
              <a:rPr lang="en-IN" dirty="0">
                <a:solidFill>
                  <a:srgbClr val="FF0000"/>
                </a:solidFill>
              </a:rPr>
              <a:t>Note:</a:t>
            </a:r>
            <a:r>
              <a:rPr lang="en-IN" dirty="0"/>
              <a:t> ERROR 1415 (0A000): Not allowed to return a result set from a function</a:t>
            </a:r>
          </a:p>
          <a:p>
            <a:endParaRPr lang="en-IN" dirty="0"/>
          </a:p>
          <a:p>
            <a:r>
              <a:rPr lang="en-IN" dirty="0"/>
              <a:t> </a:t>
            </a:r>
            <a:r>
              <a:rPr lang="en-IN" dirty="0">
                <a:solidFill>
                  <a:srgbClr val="FF0000"/>
                </a:solidFill>
              </a:rPr>
              <a:t>SELECT "Hello World";             </a:t>
            </a:r>
            <a:r>
              <a:rPr lang="en-IN" dirty="0">
                <a:solidFill>
                  <a:srgbClr val="92D050"/>
                </a:solidFill>
              </a:rPr>
              <a:t>// will not work in FUNCTION</a:t>
            </a:r>
          </a:p>
          <a:p>
            <a:r>
              <a:rPr lang="en-IN" dirty="0"/>
              <a:t> SELECT "Hello World" into x;   </a:t>
            </a:r>
            <a:r>
              <a:rPr lang="en-IN" dirty="0">
                <a:solidFill>
                  <a:srgbClr val="92D050"/>
                </a:solidFill>
              </a:rPr>
              <a:t>// will work in FUNCTION</a:t>
            </a:r>
          </a:p>
          <a:p>
            <a:endParaRPr lang="en-IN" dirty="0"/>
          </a:p>
        </p:txBody>
      </p:sp>
      <p:sp>
        <p:nvSpPr>
          <p:cNvPr id="6" name="Rectangle 5"/>
          <p:cNvSpPr/>
          <p:nvPr/>
        </p:nvSpPr>
        <p:spPr>
          <a:xfrm>
            <a:off x="1594612" y="1714488"/>
            <a:ext cx="5929354" cy="400110"/>
          </a:xfrm>
          <a:prstGeom prst="rect">
            <a:avLst/>
          </a:prstGeom>
        </p:spPr>
        <p:txBody>
          <a:bodyPr wrap="square">
            <a:spAutoFit/>
          </a:bodyPr>
          <a:lstStyle/>
          <a:p>
            <a:r>
              <a:rPr lang="en-US" sz="2000" dirty="0">
                <a:solidFill>
                  <a:schemeClr val="accent1">
                    <a:lumMod val="75000"/>
                  </a:schemeClr>
                </a:solidFill>
              </a:rPr>
              <a:t>SET GLOBAL log_bin_trust_function_creators = 1;</a:t>
            </a:r>
          </a:p>
        </p:txBody>
      </p:sp>
    </p:spTree>
    <p:extLst>
      <p:ext uri="{BB962C8B-B14F-4D97-AF65-F5344CB8AC3E}">
        <p14:creationId xmlns:p14="http://schemas.microsoft.com/office/powerpoint/2010/main" val="6450713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7293" y="5830593"/>
            <a:ext cx="8624704" cy="769441"/>
          </a:xfrm>
          <a:prstGeom prst="rect">
            <a:avLst/>
          </a:prstGeom>
        </p:spPr>
        <p:txBody>
          <a:bodyPr wrap="square">
            <a:spAutoFit/>
          </a:bodyPr>
          <a:lstStyle/>
          <a:p>
            <a:r>
              <a:rPr lang="en-IN" sz="2200" dirty="0">
                <a:solidFill>
                  <a:schemeClr val="accent6">
                    <a:lumMod val="50000"/>
                  </a:schemeClr>
                </a:solidFill>
              </a:rPr>
              <a:t>SET A – { 25, 29, 45, 23, 60, 51, 35, …. }</a:t>
            </a:r>
          </a:p>
          <a:p>
            <a:r>
              <a:rPr lang="en-IN" sz="2200"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6953" y="5334824"/>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7293" y="3303893"/>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6953" y="3757859"/>
            <a:ext cx="11772843" cy="1446550"/>
          </a:xfrm>
          <a:prstGeom prst="rect">
            <a:avLst/>
          </a:prstGeom>
        </p:spPr>
        <p:txBody>
          <a:bodyPr wrap="square">
            <a:spAutoFit/>
          </a:bodyPr>
          <a:lstStyle/>
          <a:p>
            <a:r>
              <a:rPr lang="en-US" sz="2200" dirty="0">
                <a:solidFill>
                  <a:schemeClr val="accent6">
                    <a:lumMod val="50000"/>
                  </a:schemeClr>
                </a:solidFill>
              </a:rPr>
              <a:t>Now we arrange the data and make some sense and create information.</a:t>
            </a:r>
          </a:p>
          <a:p>
            <a:r>
              <a:rPr lang="en-US" sz="2200" dirty="0">
                <a:solidFill>
                  <a:schemeClr val="accent6">
                    <a:lumMod val="50000"/>
                  </a:schemeClr>
                </a:solidFill>
              </a:rPr>
              <a:t>SET A is </a:t>
            </a:r>
            <a:r>
              <a:rPr lang="en-US" sz="2200" b="1" dirty="0">
                <a:solidFill>
                  <a:schemeClr val="accent6">
                    <a:lumMod val="50000"/>
                  </a:schemeClr>
                </a:solidFill>
              </a:rPr>
              <a:t>Age</a:t>
            </a:r>
            <a:r>
              <a:rPr lang="en-US" sz="2200" dirty="0">
                <a:solidFill>
                  <a:schemeClr val="accent6">
                    <a:lumMod val="50000"/>
                  </a:schemeClr>
                </a:solidFill>
              </a:rPr>
              <a:t>, SET B is </a:t>
            </a:r>
            <a:r>
              <a:rPr lang="en-US" sz="2200" b="1" dirty="0">
                <a:solidFill>
                  <a:schemeClr val="accent6">
                    <a:lumMod val="50000"/>
                  </a:schemeClr>
                </a:solidFill>
              </a:rPr>
              <a:t>Name</a:t>
            </a:r>
          </a:p>
          <a:p>
            <a:r>
              <a:rPr lang="en-IN" sz="2200" dirty="0">
                <a:solidFill>
                  <a:schemeClr val="accent6">
                    <a:lumMod val="50000"/>
                  </a:schemeClr>
                </a:solidFill>
              </a:rPr>
              <a:t>Age – { 25, 29, 45, 23, 60, 51, 35, …. }</a:t>
            </a:r>
          </a:p>
          <a:p>
            <a:r>
              <a:rPr lang="en-IN" sz="2200" dirty="0">
                <a:solidFill>
                  <a:schemeClr val="accent6">
                    <a:lumMod val="50000"/>
                  </a:schemeClr>
                </a:solidFill>
              </a:rPr>
              <a:t>Name – { Ben, Jo, Kim, Tom, Toy, Sam, Don, …. }  </a:t>
            </a:r>
            <a:r>
              <a:rPr lang="en-US" sz="2200"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5697" y="1986310"/>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7570" y="2443074"/>
            <a:ext cx="11772843" cy="769441"/>
          </a:xfrm>
          <a:prstGeom prst="rect">
            <a:avLst/>
          </a:prstGeom>
        </p:spPr>
        <p:txBody>
          <a:bodyPr wrap="square">
            <a:spAutoFit/>
          </a:bodyPr>
          <a:lstStyle/>
          <a:p>
            <a:r>
              <a:rPr lang="en-US" sz="2200" dirty="0">
                <a:solidFill>
                  <a:schemeClr val="accent6">
                    <a:lumMod val="50000"/>
                  </a:schemeClr>
                </a:solidFill>
              </a:rPr>
              <a:t>Age of employees: </a:t>
            </a:r>
          </a:p>
          <a:p>
            <a:r>
              <a:rPr lang="en-US" sz="2200" dirty="0">
                <a:solidFill>
                  <a:schemeClr val="accent6">
                    <a:lumMod val="50000"/>
                  </a:schemeClr>
                </a:solidFill>
              </a:rPr>
              <a:t>R = { Ben is 25 yrs. Old, Jo is 29 yrs. Old, </a:t>
            </a:r>
            <a:r>
              <a:rPr lang="en-IN" sz="2200" dirty="0">
                <a:solidFill>
                  <a:schemeClr val="accent6">
                    <a:lumMod val="50000"/>
                  </a:schemeClr>
                </a:solidFill>
              </a:rPr>
              <a:t>Kim</a:t>
            </a:r>
            <a:r>
              <a:rPr lang="en-US" sz="2200" dirty="0">
                <a:solidFill>
                  <a:schemeClr val="accent6">
                    <a:lumMod val="50000"/>
                  </a:schemeClr>
                </a:solidFill>
              </a:rPr>
              <a:t> is 45 yrs. Old, </a:t>
            </a:r>
            <a:r>
              <a:rPr lang="en-IN" sz="2200" dirty="0">
                <a:solidFill>
                  <a:schemeClr val="accent6">
                    <a:lumMod val="50000"/>
                  </a:schemeClr>
                </a:solidFill>
              </a:rPr>
              <a:t>Tom</a:t>
            </a:r>
            <a:r>
              <a:rPr lang="en-US" sz="2200" dirty="0">
                <a:solidFill>
                  <a:schemeClr val="accent6">
                    <a:lumMod val="50000"/>
                  </a:schemeClr>
                </a:solidFill>
              </a:rPr>
              <a:t> is 23 yrs. Old, </a:t>
            </a:r>
            <a:r>
              <a:rPr lang="en-IN" sz="2200" dirty="0">
                <a:solidFill>
                  <a:schemeClr val="accent6">
                    <a:lumMod val="50000"/>
                  </a:schemeClr>
                </a:solidFill>
              </a:rPr>
              <a:t>Toy</a:t>
            </a:r>
            <a:r>
              <a:rPr lang="en-US" sz="2200" dirty="0">
                <a:solidFill>
                  <a:schemeClr val="accent6">
                    <a:lumMod val="50000"/>
                  </a:schemeClr>
                </a:solidFill>
              </a:rPr>
              <a:t> is 60 yrs. Old</a:t>
            </a:r>
            <a:r>
              <a:rPr lang="en-IN" sz="2200"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2221" y="6748"/>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2223" y="552133"/>
            <a:ext cx="11772843" cy="1446550"/>
          </a:xfrm>
          <a:prstGeom prst="rect">
            <a:avLst/>
          </a:prstGeom>
        </p:spPr>
        <p:txBody>
          <a:bodyPr wrap="square">
            <a:spAutoFit/>
          </a:bodyPr>
          <a:lstStyle/>
          <a:p>
            <a:pPr marL="342900" indent="-342900">
              <a:buFont typeface="Arial" panose="020B0604020202020204" pitchFamily="34" charset="0"/>
              <a:buChar char="•"/>
            </a:pPr>
            <a:r>
              <a:rPr lang="en-US" sz="2200" dirty="0">
                <a:solidFill>
                  <a:schemeClr val="accent6">
                    <a:lumMod val="50000"/>
                  </a:schemeClr>
                </a:solidFill>
              </a:rPr>
              <a:t>Our employees Ben, Jo, and Tom are young.</a:t>
            </a:r>
          </a:p>
          <a:p>
            <a:pPr marL="342900" indent="-342900">
              <a:buFont typeface="Arial" panose="020B0604020202020204" pitchFamily="34" charset="0"/>
              <a:buChar char="•"/>
            </a:pPr>
            <a:r>
              <a:rPr lang="en-US" sz="2200" dirty="0">
                <a:solidFill>
                  <a:schemeClr val="accent6">
                    <a:lumMod val="50000"/>
                  </a:schemeClr>
                </a:solidFill>
              </a:rPr>
              <a:t>Our employees Ben, Jo, and Tom are in 20’s</a:t>
            </a:r>
          </a:p>
          <a:p>
            <a:pPr marL="342900" indent="-342900">
              <a:buFont typeface="Arial" panose="020B0604020202020204" pitchFamily="34" charset="0"/>
              <a:buChar char="•"/>
            </a:pPr>
            <a:r>
              <a:rPr lang="en-US" sz="2200" dirty="0">
                <a:solidFill>
                  <a:schemeClr val="accent6">
                    <a:lumMod val="50000"/>
                  </a:schemeClr>
                </a:solidFill>
              </a:rPr>
              <a:t>Toy is going to retire next year.</a:t>
            </a:r>
          </a:p>
          <a:p>
            <a:pPr marL="342900" indent="-342900">
              <a:buFont typeface="Arial" panose="020B0604020202020204" pitchFamily="34" charset="0"/>
              <a:buChar char="•"/>
            </a:pPr>
            <a:r>
              <a:rPr lang="en-US" sz="2200"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4453" y="3542078"/>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5594" y="3789764"/>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3173010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xEl>
                                              <p:pRg st="2" end="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7">
                                            <p:txEl>
                                              <p:pRg st="1" end="1"/>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1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4" grpId="0"/>
      <p:bldP spid="16" grpId="0"/>
    </p:bld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752372" y="344272"/>
            <a:ext cx="8685669"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406574" y="1001489"/>
            <a:ext cx="11305256" cy="4247317"/>
          </a:xfrm>
          <a:prstGeom prst="rect">
            <a:avLst/>
          </a:prstGeom>
        </p:spPr>
        <p:txBody>
          <a:bodyPr wrap="square">
            <a:spAutoFit/>
          </a:bodyPr>
          <a:lstStyle/>
          <a:p>
            <a:r>
              <a:rPr lang="en-US" dirty="0">
                <a:solidFill>
                  <a:srgbClr val="0089A4"/>
                </a:solidFill>
                <a:latin typeface="Gentium Basic"/>
              </a:rPr>
              <a:t>1</a:t>
            </a:r>
            <a:r>
              <a:rPr lang="en-US" b="1" dirty="0">
                <a:solidFill>
                  <a:srgbClr val="0089A4"/>
                </a:solidFill>
                <a:latin typeface="Gentium Basic"/>
              </a:rPr>
              <a:t>. Candidate Key</a:t>
            </a:r>
            <a:r>
              <a:rPr lang="en-US" dirty="0">
                <a:solidFill>
                  <a:srgbClr val="0089A4"/>
                </a:solidFill>
                <a:latin typeface="Gentium Basic"/>
              </a:rPr>
              <a:t>: are individual columns in a table that qualifies for uniqueness of all the rows. Here in Employee table EmployeeID &amp; SSN are Candidate keys.</a:t>
            </a:r>
          </a:p>
          <a:p>
            <a:endParaRPr lang="en-US" dirty="0">
              <a:solidFill>
                <a:srgbClr val="0089A4"/>
              </a:solidFill>
              <a:latin typeface="Gentium Basic"/>
            </a:endParaRPr>
          </a:p>
          <a:p>
            <a:r>
              <a:rPr lang="en-US" dirty="0">
                <a:solidFill>
                  <a:srgbClr val="0089A4"/>
                </a:solidFill>
                <a:latin typeface="Gentium Basic"/>
              </a:rPr>
              <a:t>2. </a:t>
            </a:r>
            <a:r>
              <a:rPr lang="en-US" b="1" dirty="0">
                <a:solidFill>
                  <a:srgbClr val="0089A4"/>
                </a:solidFill>
                <a:latin typeface="Gentium Basic"/>
              </a:rPr>
              <a:t>Primary Key</a:t>
            </a:r>
            <a:r>
              <a:rPr lang="en-US" dirty="0">
                <a:solidFill>
                  <a:srgbClr val="0089A4"/>
                </a:solidFill>
                <a:latin typeface="Gentium Basic"/>
              </a:rPr>
              <a:t>: is the columns you choose to maintain uniqueness in a table. Here in Employee table you can choose either EmployeeID or SSN columns, EmployeeID is preferable choice, as SSN is a secure value.</a:t>
            </a:r>
          </a:p>
          <a:p>
            <a:endParaRPr lang="en-US" dirty="0">
              <a:solidFill>
                <a:srgbClr val="0089A4"/>
              </a:solidFill>
              <a:latin typeface="Gentium Basic"/>
            </a:endParaRPr>
          </a:p>
          <a:p>
            <a:r>
              <a:rPr lang="en-US" dirty="0">
                <a:solidFill>
                  <a:srgbClr val="0089A4"/>
                </a:solidFill>
                <a:latin typeface="Gentium Basic"/>
              </a:rPr>
              <a:t>3. </a:t>
            </a:r>
            <a:r>
              <a:rPr lang="en-US" b="1" dirty="0">
                <a:solidFill>
                  <a:srgbClr val="0089A4"/>
                </a:solidFill>
                <a:latin typeface="Gentium Basic"/>
              </a:rPr>
              <a:t>Alternate Key</a:t>
            </a:r>
            <a:r>
              <a:rPr lang="en-US" dirty="0">
                <a:solidFill>
                  <a:srgbClr val="0089A4"/>
                </a:solidFill>
                <a:latin typeface="Gentium Basic"/>
              </a:rPr>
              <a:t>: Candidate column other the Primary column, like if EmployeeID is PK then SSN would be the Alternate key.</a:t>
            </a:r>
          </a:p>
          <a:p>
            <a:endParaRPr lang="en-US" dirty="0">
              <a:solidFill>
                <a:srgbClr val="0089A4"/>
              </a:solidFill>
              <a:latin typeface="Gentium Basic"/>
            </a:endParaRPr>
          </a:p>
          <a:p>
            <a:r>
              <a:rPr lang="en-US" dirty="0">
                <a:solidFill>
                  <a:srgbClr val="0089A4"/>
                </a:solidFill>
                <a:latin typeface="Gentium Basic"/>
              </a:rPr>
              <a:t>4. </a:t>
            </a:r>
            <a:r>
              <a:rPr lang="en-US" b="1" dirty="0">
                <a:solidFill>
                  <a:srgbClr val="0089A4"/>
                </a:solidFill>
                <a:latin typeface="Gentium Basic"/>
              </a:rPr>
              <a:t>Super Key</a:t>
            </a:r>
            <a:r>
              <a:rPr lang="en-US" dirty="0">
                <a:solidFill>
                  <a:srgbClr val="0089A4"/>
                </a:solidFill>
                <a:latin typeface="Gentium Basic"/>
              </a:rPr>
              <a:t>: If you add any other column/attribute to a Primary Key then it become a super key, like EmployeeID + FullName is a Super Key.</a:t>
            </a:r>
          </a:p>
          <a:p>
            <a:endParaRPr lang="en-US" dirty="0">
              <a:solidFill>
                <a:srgbClr val="0089A4"/>
              </a:solidFill>
              <a:latin typeface="Gentium Basic"/>
            </a:endParaRPr>
          </a:p>
          <a:p>
            <a:r>
              <a:rPr lang="en-US" dirty="0">
                <a:solidFill>
                  <a:srgbClr val="0089A4"/>
                </a:solidFill>
                <a:latin typeface="Gentium Basic"/>
              </a:rPr>
              <a:t>5. </a:t>
            </a:r>
            <a:r>
              <a:rPr lang="en-US" b="1" dirty="0">
                <a:solidFill>
                  <a:srgbClr val="0089A4"/>
                </a:solidFill>
                <a:latin typeface="Gentium Basic"/>
              </a:rPr>
              <a:t>Composite Key</a:t>
            </a:r>
            <a:r>
              <a:rPr lang="en-US" dirty="0">
                <a:solidFill>
                  <a:srgbClr val="0089A4"/>
                </a:solidFill>
                <a:latin typeface="Gentium Basic"/>
              </a:rPr>
              <a:t>: If a table do not have any single column that qualifies for a Candidate key, then you have to select 2 or more columns to make a row unique. Like if there is no EmployeeID or SSN columns, then you can make FullName + DateOfBirth as Composite primary Key. But still there can be a narrow chance of duplicate row.</a:t>
            </a:r>
          </a:p>
        </p:txBody>
      </p:sp>
      <p:sp>
        <p:nvSpPr>
          <p:cNvPr id="7" name="Rectangle 6"/>
          <p:cNvSpPr/>
          <p:nvPr/>
        </p:nvSpPr>
        <p:spPr>
          <a:xfrm>
            <a:off x="406574" y="133331"/>
            <a:ext cx="6780917" cy="446276"/>
          </a:xfrm>
          <a:prstGeom prst="rect">
            <a:avLst/>
          </a:prstGeom>
        </p:spPr>
        <p:txBody>
          <a:bodyPr wrap="square">
            <a:spAutoFit/>
          </a:bodyPr>
          <a:lstStyle/>
          <a:p>
            <a:r>
              <a:rPr lang="en-US" sz="2300" dirty="0">
                <a:solidFill>
                  <a:schemeClr val="accent6">
                    <a:lumMod val="75000"/>
                  </a:schemeClr>
                </a:solidFill>
                <a:latin typeface="Gentium Basic"/>
              </a:rPr>
              <a:t>Employee (EmployeeID, FullName, SSN, DateOfBirth)</a:t>
            </a:r>
          </a:p>
        </p:txBody>
      </p:sp>
    </p:spTree>
    <p:extLst>
      <p:ext uri="{BB962C8B-B14F-4D97-AF65-F5344CB8AC3E}">
        <p14:creationId xmlns:p14="http://schemas.microsoft.com/office/powerpoint/2010/main" val="2850906017"/>
      </p:ext>
    </p:extLst>
  </p:cSld>
  <p:clrMapOvr>
    <a:masterClrMapping/>
  </p:clrMapOvr>
  <p:transition spd="slow"/>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8" name="Rectangle 7"/>
          <p:cNvSpPr/>
          <p:nvPr/>
        </p:nvSpPr>
        <p:spPr>
          <a:xfrm>
            <a:off x="1599992" y="767479"/>
            <a:ext cx="899043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1001;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599992" y="3510679"/>
            <a:ext cx="899043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functionName(para1 varchar(12))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total int default 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sum(sal) into total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(total);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8" name="Rectangle 7"/>
          <p:cNvSpPr/>
          <p:nvPr/>
        </p:nvSpPr>
        <p:spPr>
          <a:xfrm>
            <a:off x="1599992" y="767479"/>
            <a:ext cx="899043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max(deptno) + 1 into x  from dept;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2" name="Rectangle 1"/>
          <p:cNvSpPr/>
          <p:nvPr/>
        </p:nvSpPr>
        <p:spPr>
          <a:xfrm>
            <a:off x="1599992" y="762000"/>
            <a:ext cx="8990430"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functionName(no int) returns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56056819"/>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17</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1317179190"/>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169053"/>
            <a:ext cx="4571405" cy="1574149"/>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Triggers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trigger</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Packages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Clusters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Snapshots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3411421955"/>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3" name="Rectangle 2"/>
          <p:cNvSpPr/>
          <p:nvPr/>
        </p:nvSpPr>
        <p:spPr>
          <a:xfrm>
            <a:off x="1676182" y="152402"/>
            <a:ext cx="8838049" cy="1323439"/>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trigger or database trigger is a stored program executed automatically to respond to a specific event e.g., INSERT, UPDATE or DELETE occurred in a table. The database trigger is powerful tool for protecting the integrity of the data in MySQL databases.</a:t>
            </a:r>
          </a:p>
        </p:txBody>
      </p:sp>
      <p:sp>
        <p:nvSpPr>
          <p:cNvPr id="4" name="Rectangle 3"/>
          <p:cNvSpPr/>
          <p:nvPr/>
        </p:nvSpPr>
        <p:spPr>
          <a:xfrm>
            <a:off x="1599992" y="3697071"/>
            <a:ext cx="8990430" cy="1323439"/>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The trigger is always associated with the table named tbl_name, which must refer to a permanent table. You cannot associate a trigger with a TEMPORARY table or a VIEW. If you drop a table, any triggers for the table are also dropped.</a:t>
            </a:r>
          </a:p>
        </p:txBody>
      </p:sp>
    </p:spTree>
    <p:extLst>
      <p:ext uri="{BB962C8B-B14F-4D97-AF65-F5344CB8AC3E}">
        <p14:creationId xmlns:p14="http://schemas.microsoft.com/office/powerpoint/2010/main" val="2024117397"/>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TRIGGER </a:t>
            </a:r>
            <a:endParaRPr lang="en-IN" sz="2800" b="1" i="1" dirty="0">
              <a:latin typeface="Arial" pitchFamily="34" charset="0"/>
              <a:cs typeface="Arial" pitchFamily="34" charset="0"/>
            </a:endParaRPr>
          </a:p>
        </p:txBody>
      </p:sp>
      <p:sp>
        <p:nvSpPr>
          <p:cNvPr id="9" name="Rectangle 8"/>
          <p:cNvSpPr/>
          <p:nvPr/>
        </p:nvSpPr>
        <p:spPr>
          <a:xfrm>
            <a:off x="1599992" y="1828800"/>
            <a:ext cx="8990430" cy="2308324"/>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1599992" y="838200"/>
            <a:ext cx="8990430" cy="923330"/>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r>
              <a:rPr lang="en-US" b="1" dirty="0">
                <a:latin typeface="Arial" panose="020B0604020202020204" pitchFamily="34" charset="0"/>
                <a:cs typeface="Arial" panose="020B0604020202020204" pitchFamily="34" charset="0"/>
              </a:rPr>
              <a:t>You cannot associate a trigger with a TEMPORARY table or a VIEW.</a:t>
            </a:r>
          </a:p>
        </p:txBody>
      </p:sp>
      <p:sp>
        <p:nvSpPr>
          <p:cNvPr id="7" name="Rectangle 6"/>
          <p:cNvSpPr/>
          <p:nvPr/>
        </p:nvSpPr>
        <p:spPr>
          <a:xfrm>
            <a:off x="1676182" y="4736068"/>
            <a:ext cx="8838049" cy="369332"/>
          </a:xfrm>
          <a:prstGeom prst="rect">
            <a:avLst/>
          </a:prstGeom>
          <a:solidFill>
            <a:schemeClr val="bg1"/>
          </a:solidFill>
        </p:spPr>
        <p:txBody>
          <a:bodyPr wrap="square">
            <a:spAutoFit/>
          </a:bodyPr>
          <a:lstStyle/>
          <a:p>
            <a:r>
              <a:rPr lang="en-IN" dirty="0">
                <a:solidFill>
                  <a:srgbClr val="0077AA"/>
                </a:solidFill>
                <a:latin typeface="Liberation Mono"/>
              </a:rPr>
              <a:t>SHOW CREATE TRIGGER trigger_name</a:t>
            </a:r>
          </a:p>
        </p:txBody>
      </p:sp>
      <p:sp>
        <p:nvSpPr>
          <p:cNvPr id="2" name="Rectangle 1"/>
          <p:cNvSpPr/>
          <p:nvPr/>
        </p:nvSpPr>
        <p:spPr>
          <a:xfrm>
            <a:off x="1687066" y="5410200"/>
            <a:ext cx="5703372"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TRIGGER</a:t>
            </a:r>
            <a:endParaRPr lang="en-IN" sz="2800" b="1" i="1" dirty="0">
              <a:latin typeface="Arial" pitchFamily="34" charset="0"/>
              <a:cs typeface="Arial" pitchFamily="34" charset="0"/>
            </a:endParaRPr>
          </a:p>
        </p:txBody>
      </p:sp>
      <p:sp>
        <p:nvSpPr>
          <p:cNvPr id="2" name="Rectangle 1"/>
          <p:cNvSpPr/>
          <p:nvPr/>
        </p:nvSpPr>
        <p:spPr>
          <a:xfrm>
            <a:off x="1644654" y="685802"/>
            <a:ext cx="8914240" cy="5078313"/>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transition/>
</p:sld>
</file>

<file path=ppt/slides/slide4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What is trigger_time  and  trigger_event ?</a:t>
            </a:r>
            <a:endParaRPr lang="en-IN" sz="2800" b="1" i="1" dirty="0">
              <a:latin typeface="Arial" pitchFamily="34" charset="0"/>
              <a:cs typeface="Arial" pitchFamily="34" charset="0"/>
            </a:endParaRPr>
          </a:p>
        </p:txBody>
      </p:sp>
      <p:sp>
        <p:nvSpPr>
          <p:cNvPr id="3" name="Rectangle 2"/>
          <p:cNvSpPr/>
          <p:nvPr/>
        </p:nvSpPr>
        <p:spPr>
          <a:xfrm>
            <a:off x="1676182" y="2260701"/>
            <a:ext cx="8838049" cy="2616101"/>
          </a:xfrm>
          <a:prstGeom prst="rect">
            <a:avLst/>
          </a:prstGeom>
        </p:spPr>
        <p:txBody>
          <a:bodyPr wrap="square">
            <a:spAutoFit/>
          </a:bodyPr>
          <a:lstStyle/>
          <a:p>
            <a:pPr algn="just"/>
            <a:r>
              <a:rPr lang="en-IN" b="1" dirty="0">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The trigger activates whenever a new row is inserted into the table; for example</a:t>
            </a:r>
            <a:r>
              <a:rPr lang="en-IN" b="1" dirty="0">
                <a:latin typeface="Arial" panose="020B0604020202020204" pitchFamily="34" charset="0"/>
                <a:cs typeface="Arial" panose="020B0604020202020204" pitchFamily="34" charset="0"/>
              </a:rPr>
              <a:t>, through INSERT, LOAD DATA, and REPLACE statements.</a:t>
            </a:r>
          </a:p>
          <a:p>
            <a:pPr algn="just"/>
            <a:endParaRPr lang="en-IN" sz="1000" dirty="0">
              <a:latin typeface="Arial" panose="020B0604020202020204" pitchFamily="34" charset="0"/>
              <a:cs typeface="Arial" panose="020B0604020202020204" pitchFamily="34" charset="0"/>
            </a:endParaRPr>
          </a:p>
          <a:p>
            <a:pPr algn="just"/>
            <a:r>
              <a:rPr lang="en-IN" b="1" dirty="0">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The trigger activates whenever a row is modified; for example, </a:t>
            </a:r>
            <a:r>
              <a:rPr lang="en-IN" b="1" dirty="0">
                <a:latin typeface="Arial" panose="020B0604020202020204" pitchFamily="34" charset="0"/>
                <a:cs typeface="Arial" panose="020B0604020202020204" pitchFamily="34" charset="0"/>
              </a:rPr>
              <a:t>through UPDATE statements.</a:t>
            </a:r>
          </a:p>
          <a:p>
            <a:pPr algn="just"/>
            <a:endParaRPr lang="en-IN" sz="1000" b="1" dirty="0">
              <a:latin typeface="Arial" panose="020B0604020202020204" pitchFamily="34" charset="0"/>
              <a:cs typeface="Arial" panose="020B0604020202020204" pitchFamily="34" charset="0"/>
            </a:endParaRPr>
          </a:p>
          <a:p>
            <a:pPr algn="just"/>
            <a:r>
              <a:rPr lang="en-IN" b="1" dirty="0">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The trigger activates whenever a row is deleted from the table; for example, </a:t>
            </a:r>
            <a:r>
              <a:rPr lang="en-IN" b="1" dirty="0">
                <a:latin typeface="Arial" panose="020B0604020202020204" pitchFamily="34" charset="0"/>
                <a:cs typeface="Arial" panose="020B0604020202020204" pitchFamily="34" charset="0"/>
              </a:rPr>
              <a:t>through DELETE and REPLACE statements.</a:t>
            </a:r>
            <a:r>
              <a:rPr lang="en-IN" dirty="0">
                <a:latin typeface="Arial" panose="020B0604020202020204" pitchFamily="34" charset="0"/>
                <a:cs typeface="Arial" panose="020B0604020202020204" pitchFamily="34" charset="0"/>
              </a:rPr>
              <a:t> DROP TABLE and TRUNCATE TABLE statements on the table do not activate this trigger, because they do not use DELETE. Dropping a partition does not activate DELETE triggers, either.</a:t>
            </a:r>
          </a:p>
        </p:txBody>
      </p:sp>
      <p:sp>
        <p:nvSpPr>
          <p:cNvPr id="5" name="Rectangle 4"/>
          <p:cNvSpPr/>
          <p:nvPr/>
        </p:nvSpPr>
        <p:spPr>
          <a:xfrm>
            <a:off x="1676182" y="838202"/>
            <a:ext cx="8838049" cy="646331"/>
          </a:xfrm>
          <a:prstGeom prst="rect">
            <a:avLst/>
          </a:prstGeom>
        </p:spPr>
        <p:txBody>
          <a:bodyPr wrap="square">
            <a:spAutoFit/>
          </a:bodyPr>
          <a:lstStyle/>
          <a:p>
            <a:pPr algn="just"/>
            <a:r>
              <a:rPr lang="en-US" b="1" dirty="0">
                <a:latin typeface="Arial" panose="020B0604020202020204" pitchFamily="34" charset="0"/>
                <a:cs typeface="Arial" panose="020B0604020202020204" pitchFamily="34" charset="0"/>
              </a:rPr>
              <a:t>trigger_time</a:t>
            </a:r>
            <a:r>
              <a:rPr lang="en-US" dirty="0">
                <a:latin typeface="Arial" panose="020B0604020202020204" pitchFamily="34" charset="0"/>
                <a:cs typeface="Arial" panose="020B0604020202020204" pitchFamily="34" charset="0"/>
              </a:rPr>
              <a:t> : trigger_time is the trigger action time. It can be </a:t>
            </a:r>
            <a:r>
              <a:rPr lang="en-US" b="1" dirty="0">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to indicate that the trigger activates before or after each row to be modified.</a:t>
            </a:r>
          </a:p>
        </p:txBody>
      </p:sp>
      <p:sp>
        <p:nvSpPr>
          <p:cNvPr id="6" name="Rectangle 5"/>
          <p:cNvSpPr/>
          <p:nvPr/>
        </p:nvSpPr>
        <p:spPr>
          <a:xfrm>
            <a:off x="1676182" y="1737956"/>
            <a:ext cx="8838049" cy="369332"/>
          </a:xfrm>
          <a:prstGeom prst="rect">
            <a:avLst/>
          </a:prstGeom>
        </p:spPr>
        <p:txBody>
          <a:bodyPr wrap="square">
            <a:spAutoFit/>
          </a:bodyPr>
          <a:lstStyle/>
          <a:p>
            <a:r>
              <a:rPr lang="en-US" b="1" dirty="0">
                <a:latin typeface="Arial" panose="020B0604020202020204" pitchFamily="34" charset="0"/>
                <a:cs typeface="Arial" panose="020B0604020202020204" pitchFamily="34" charset="0"/>
              </a:rPr>
              <a:t>trigger_event</a:t>
            </a:r>
            <a:r>
              <a:rPr lang="en-US" dirty="0">
                <a:latin typeface="Arial" panose="020B0604020202020204" pitchFamily="34" charset="0"/>
                <a:cs typeface="Arial" panose="020B0604020202020204" pitchFamily="34" charset="0"/>
              </a:rPr>
              <a:t> : trigger_event indicates the kind of operation that activates the trigger.</a:t>
            </a:r>
          </a:p>
        </p:txBody>
      </p:sp>
    </p:spTree>
    <p:extLst>
      <p:ext uri="{BB962C8B-B14F-4D97-AF65-F5344CB8AC3E}">
        <p14:creationId xmlns:p14="http://schemas.microsoft.com/office/powerpoint/2010/main" val="2722119115"/>
      </p:ext>
    </p:extLst>
  </p:cSld>
  <p:clrMapOvr>
    <a:masterClrMapping/>
  </p:clrMapOvr>
  <p:transition/>
</p:sld>
</file>

<file path=ppt/slides/slide4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BEFORE and AFTER</a:t>
            </a:r>
            <a:endParaRPr lang="en-IN" sz="2800" b="1" i="1" dirty="0">
              <a:latin typeface="Arial" pitchFamily="34" charset="0"/>
              <a:cs typeface="Arial" pitchFamily="34" charset="0"/>
            </a:endParaRPr>
          </a:p>
        </p:txBody>
      </p:sp>
      <p:sp>
        <p:nvSpPr>
          <p:cNvPr id="2" name="Rectangle 1"/>
          <p:cNvSpPr/>
          <p:nvPr/>
        </p:nvSpPr>
        <p:spPr>
          <a:xfrm>
            <a:off x="1752372" y="990602"/>
            <a:ext cx="8685669" cy="3139321"/>
          </a:xfrm>
          <a:prstGeom prst="rect">
            <a:avLst/>
          </a:prstGeom>
        </p:spPr>
        <p:txBody>
          <a:bodyPr wrap="square">
            <a:spAutoFit/>
          </a:bodyPr>
          <a:lstStyle/>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5210221" y="330623"/>
            <a:ext cx="6171397" cy="1169551"/>
          </a:xfrm>
          <a:prstGeom prst="rect">
            <a:avLst/>
          </a:prstGeom>
        </p:spPr>
        <p:txBody>
          <a:bodyPr wrap="square">
            <a:spAutoFit/>
          </a:bodyPr>
          <a:lstStyle/>
          <a:p>
            <a:pPr lvl="0" algn="r">
              <a:spcBef>
                <a:spcPct val="0"/>
              </a:spcBef>
              <a:defRPr/>
            </a:pPr>
            <a:r>
              <a:rPr lang="en-IN" sz="3500" b="1" i="1" dirty="0">
                <a:solidFill>
                  <a:srgbClr val="FF9900"/>
                </a:solidFill>
                <a:latin typeface="Arial" pitchFamily="34" charset="0"/>
                <a:cs typeface="Arial" pitchFamily="34" charset="0"/>
              </a:rPr>
              <a:t>A domain constraint and data integrity?</a:t>
            </a:r>
            <a:endParaRPr lang="en-US" sz="35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pSp>
        <p:nvGrpSpPr>
          <p:cNvPr id="12" name="Group 11"/>
          <p:cNvGrpSpPr/>
          <p:nvPr/>
        </p:nvGrpSpPr>
        <p:grpSpPr>
          <a:xfrm>
            <a:off x="737356" y="2000240"/>
            <a:ext cx="10715700" cy="4337112"/>
            <a:chOff x="1676182" y="1845440"/>
            <a:chExt cx="8838049" cy="4337112"/>
          </a:xfrm>
        </p:grpSpPr>
        <p:sp>
          <p:nvSpPr>
            <p:cNvPr id="5" name="Rectangle 4"/>
            <p:cNvSpPr/>
            <p:nvPr/>
          </p:nvSpPr>
          <p:spPr>
            <a:xfrm>
              <a:off x="1676182" y="1845440"/>
              <a:ext cx="8838049"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Domain Constraint = </a:t>
              </a:r>
              <a:r>
                <a:rPr lang="en-IN" sz="2000" dirty="0">
                  <a:solidFill>
                    <a:srgbClr val="0089A4"/>
                  </a:solidFill>
                  <a:latin typeface="Gentium Basic"/>
                </a:rPr>
                <a:t>data type + Constraints (NOT NULL / UNIQUE / PRIMARY KEY / FOREIGN KEY / CHECK / DEFAULT)</a:t>
              </a:r>
            </a:p>
          </p:txBody>
        </p:sp>
        <p:sp>
          <p:nvSpPr>
            <p:cNvPr id="4" name="Rectangle 3"/>
            <p:cNvSpPr/>
            <p:nvPr/>
          </p:nvSpPr>
          <p:spPr>
            <a:xfrm>
              <a:off x="1676182" y="2819403"/>
              <a:ext cx="8838049" cy="1015663"/>
            </a:xfrm>
            <a:prstGeom prst="rect">
              <a:avLst/>
            </a:prstGeom>
          </p:spPr>
          <p:txBody>
            <a:bodyPr wrap="square">
              <a:spAutoFit/>
            </a:bodyPr>
            <a:lstStyle/>
            <a:p>
              <a:r>
                <a:rPr lang="en-IN" sz="2000" b="1" dirty="0">
                  <a:solidFill>
                    <a:srgbClr val="0089A4"/>
                  </a:solidFill>
                  <a:latin typeface="Gentium Basic"/>
                </a:rPr>
                <a:t>Data</a:t>
              </a:r>
              <a:r>
                <a:rPr lang="en-IN" sz="2000" dirty="0">
                  <a:solidFill>
                    <a:srgbClr val="0089A4"/>
                  </a:solidFill>
                  <a:latin typeface="Gentium Basic"/>
                </a:rPr>
                <a:t> </a:t>
              </a:r>
              <a:r>
                <a:rPr lang="en-IN" sz="2000" b="1" dirty="0">
                  <a:solidFill>
                    <a:srgbClr val="0089A4"/>
                  </a:solidFill>
                  <a:latin typeface="Gentium Basic"/>
                </a:rPr>
                <a:t>integrity</a:t>
              </a:r>
              <a:r>
                <a:rPr lang="en-IN" sz="2000" dirty="0">
                  <a:solidFill>
                    <a:srgbClr val="0089A4"/>
                  </a:solidFill>
                  <a:latin typeface="Gentium Basic"/>
                </a:rPr>
                <a:t> refers to the validity of data, meaning data is consistent and correct</a:t>
              </a:r>
              <a:r>
                <a:rPr lang="en-IN" sz="2000" dirty="0"/>
                <a:t>. </a:t>
              </a:r>
              <a:r>
                <a:rPr lang="en-IN" sz="2000" dirty="0">
                  <a:solidFill>
                    <a:srgbClr val="0089A4"/>
                  </a:solidFill>
                  <a:latin typeface="Gentium Basic"/>
                </a:rPr>
                <a:t>Data integrity is normally enforced in a database by a series of integrity constraints or rules. </a:t>
              </a:r>
            </a:p>
          </p:txBody>
        </p:sp>
        <p:sp>
          <p:nvSpPr>
            <p:cNvPr id="6" name="Rectangle 5"/>
            <p:cNvSpPr/>
            <p:nvPr/>
          </p:nvSpPr>
          <p:spPr>
            <a:xfrm>
              <a:off x="1790467" y="4705224"/>
              <a:ext cx="8609479" cy="1477328"/>
            </a:xfrm>
            <a:prstGeom prst="rect">
              <a:avLst/>
            </a:prstGeom>
          </p:spPr>
          <p:txBody>
            <a:bodyPr wrap="square">
              <a:spAutoFit/>
            </a:bodyPr>
            <a:lstStyle/>
            <a:p>
              <a:pPr>
                <a:lnSpc>
                  <a:spcPct val="150000"/>
                </a:lnSpc>
              </a:pPr>
              <a:r>
                <a:rPr lang="en-IN" sz="2000" b="1" i="1" dirty="0">
                  <a:solidFill>
                    <a:srgbClr val="006C86"/>
                  </a:solidFill>
                </a:rPr>
                <a:t>Entity</a:t>
              </a:r>
              <a:r>
                <a:rPr lang="en-IN" sz="2000" dirty="0">
                  <a:solidFill>
                    <a:srgbClr val="006C86"/>
                  </a:solidFill>
                </a:rPr>
                <a:t> </a:t>
              </a:r>
              <a:r>
                <a:rPr lang="en-IN" sz="2000" b="1" i="1" dirty="0">
                  <a:solidFill>
                    <a:srgbClr val="006C86"/>
                  </a:solidFill>
                </a:rPr>
                <a:t>integrity</a:t>
              </a:r>
              <a:r>
                <a:rPr lang="en-IN" sz="2000" dirty="0">
                  <a:solidFill>
                    <a:srgbClr val="006C86"/>
                  </a:solidFill>
                </a:rPr>
                <a:t> concerns the concept of a primary key.</a:t>
              </a:r>
            </a:p>
            <a:p>
              <a:pPr>
                <a:lnSpc>
                  <a:spcPct val="150000"/>
                </a:lnSpc>
              </a:pPr>
              <a:r>
                <a:rPr lang="en-IN" sz="2000" b="1" i="1" dirty="0">
                  <a:solidFill>
                    <a:srgbClr val="006C86"/>
                  </a:solidFill>
                </a:rPr>
                <a:t>Referential</a:t>
              </a:r>
              <a:r>
                <a:rPr lang="en-IN" sz="2000" dirty="0">
                  <a:solidFill>
                    <a:srgbClr val="006C86"/>
                  </a:solidFill>
                </a:rPr>
                <a:t> </a:t>
              </a:r>
              <a:r>
                <a:rPr lang="en-IN" sz="2000" b="1" i="1" dirty="0">
                  <a:solidFill>
                    <a:srgbClr val="006C86"/>
                  </a:solidFill>
                </a:rPr>
                <a:t>integrity</a:t>
              </a:r>
              <a:r>
                <a:rPr lang="en-IN" sz="2000" dirty="0">
                  <a:solidFill>
                    <a:srgbClr val="006C86"/>
                  </a:solidFill>
                </a:rPr>
                <a:t> concerns the concept of a foreign key.</a:t>
              </a:r>
            </a:p>
            <a:p>
              <a:pPr>
                <a:lnSpc>
                  <a:spcPct val="150000"/>
                </a:lnSpc>
              </a:pPr>
              <a:r>
                <a:rPr lang="en-IN" sz="2000" b="1" i="1" dirty="0">
                  <a:solidFill>
                    <a:srgbClr val="006C86"/>
                  </a:solidFill>
                </a:rPr>
                <a:t>Domain</a:t>
              </a:r>
              <a:r>
                <a:rPr lang="en-IN" sz="2000" i="1" dirty="0">
                  <a:solidFill>
                    <a:srgbClr val="006C86"/>
                  </a:solidFill>
                </a:rPr>
                <a:t> </a:t>
              </a:r>
              <a:r>
                <a:rPr lang="en-IN" sz="2000" b="1" i="1" dirty="0">
                  <a:solidFill>
                    <a:srgbClr val="006C86"/>
                  </a:solidFill>
                </a:rPr>
                <a:t>integrity</a:t>
              </a:r>
              <a:r>
                <a:rPr lang="en-IN" sz="2000" i="1" dirty="0">
                  <a:solidFill>
                    <a:srgbClr val="006C86"/>
                  </a:solidFill>
                </a:rPr>
                <a:t> </a:t>
              </a:r>
              <a:r>
                <a:rPr lang="en-IN" sz="2000" dirty="0">
                  <a:solidFill>
                    <a:srgbClr val="006C86"/>
                  </a:solidFill>
                </a:rPr>
                <a:t>A domain is a set of values of the same type.</a:t>
              </a:r>
            </a:p>
          </p:txBody>
        </p:sp>
        <p:sp>
          <p:nvSpPr>
            <p:cNvPr id="7" name="Rectangle 6"/>
            <p:cNvSpPr/>
            <p:nvPr/>
          </p:nvSpPr>
          <p:spPr>
            <a:xfrm>
              <a:off x="1676182" y="4058894"/>
              <a:ext cx="7923768" cy="707886"/>
            </a:xfrm>
            <a:prstGeom prst="rect">
              <a:avLst/>
            </a:prstGeom>
          </p:spPr>
          <p:txBody>
            <a:bodyPr wrap="square">
              <a:spAutoFit/>
            </a:bodyPr>
            <a:lstStyle/>
            <a:p>
              <a:r>
                <a:rPr lang="en-IN" sz="2000" dirty="0">
                  <a:solidFill>
                    <a:srgbClr val="0089A4"/>
                  </a:solidFill>
                  <a:latin typeface="Gentium Basic"/>
                </a:rPr>
                <a:t>Three types of integrity constraints: </a:t>
              </a:r>
              <a:r>
                <a:rPr lang="en-IN" sz="2000" b="1" i="1" dirty="0">
                  <a:solidFill>
                    <a:srgbClr val="0089A4"/>
                  </a:solidFill>
                  <a:latin typeface="Gentium Basic"/>
                </a:rPr>
                <a:t>entity integrity, referential integrity and domain integrity</a:t>
              </a:r>
              <a:r>
                <a:rPr lang="en-IN" sz="2000" dirty="0">
                  <a:solidFill>
                    <a:srgbClr val="0089A4"/>
                  </a:solidFill>
                  <a:latin typeface="Gentium Basic"/>
                </a:rPr>
                <a:t>:</a:t>
              </a:r>
              <a:endParaRPr lang="en-IN" sz="2000" dirty="0"/>
            </a:p>
          </p:txBody>
        </p:sp>
      </p:grpSp>
      <p:sp>
        <p:nvSpPr>
          <p:cNvPr id="8" name="Rectangle 7"/>
          <p:cNvSpPr/>
          <p:nvPr/>
        </p:nvSpPr>
        <p:spPr>
          <a:xfrm>
            <a:off x="1237422" y="7940"/>
            <a:ext cx="5638066" cy="830997"/>
          </a:xfrm>
          <a:prstGeom prst="rect">
            <a:avLst/>
          </a:prstGeom>
        </p:spPr>
        <p:txBody>
          <a:bodyPr wrap="square">
            <a:spAutoFit/>
          </a:bodyPr>
          <a:lstStyle/>
          <a:p>
            <a:r>
              <a:rPr lang="en-IN" sz="2400" dirty="0">
                <a:solidFill>
                  <a:srgbClr val="C74C49"/>
                </a:solidFill>
              </a:rPr>
              <a:t>Data integrity refers to the correctness and completeness of data.</a:t>
            </a:r>
          </a:p>
        </p:txBody>
      </p:sp>
      <p:sp>
        <p:nvSpPr>
          <p:cNvPr id="11" name="Rectangle 10"/>
          <p:cNvSpPr/>
          <p:nvPr/>
        </p:nvSpPr>
        <p:spPr>
          <a:xfrm>
            <a:off x="0" y="1000108"/>
            <a:ext cx="7023900" cy="738664"/>
          </a:xfrm>
          <a:prstGeom prst="rect">
            <a:avLst/>
          </a:prstGeom>
        </p:spPr>
        <p:txBody>
          <a:bodyPr wrap="square">
            <a:spAutoFit/>
          </a:bodyPr>
          <a:lstStyle/>
          <a:p>
            <a:r>
              <a:rPr lang="en-US" sz="2100" dirty="0">
                <a:solidFill>
                  <a:schemeClr val="accent6">
                    <a:lumMod val="50000"/>
                  </a:schemeClr>
                </a:solidFill>
              </a:rPr>
              <a:t>Data Domain refers to all the valid values which a column may contain and can be done by giving data type to the column.</a:t>
            </a:r>
          </a:p>
        </p:txBody>
      </p:sp>
    </p:spTree>
    <p:extLst>
      <p:ext uri="{BB962C8B-B14F-4D97-AF65-F5344CB8AC3E}">
        <p14:creationId xmlns:p14="http://schemas.microsoft.com/office/powerpoint/2010/main" val="1169752773"/>
      </p:ext>
    </p:extLst>
  </p:cSld>
  <p:clrMapOvr>
    <a:masterClrMapping/>
  </p:clrMapOvr>
  <p:transition spd="slow"/>
</p:sld>
</file>

<file path=ppt/slides/slide4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NEW and OLD</a:t>
            </a:r>
            <a:endParaRPr lang="en-IN" sz="2800" b="1" i="1" dirty="0">
              <a:latin typeface="Arial" pitchFamily="34" charset="0"/>
              <a:cs typeface="Arial" pitchFamily="34" charset="0"/>
            </a:endParaRPr>
          </a:p>
        </p:txBody>
      </p:sp>
      <p:sp>
        <p:nvSpPr>
          <p:cNvPr id="5" name="Rectangle 4"/>
          <p:cNvSpPr/>
          <p:nvPr/>
        </p:nvSpPr>
        <p:spPr>
          <a:xfrm>
            <a:off x="1599992" y="838202"/>
            <a:ext cx="8990430"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OLD</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NEW</a:t>
            </a:r>
            <a:r>
              <a:rPr lang="en-IN" dirty="0">
                <a:latin typeface="Arial" panose="020B0604020202020204" pitchFamily="34" charset="0"/>
                <a:cs typeface="Arial" panose="020B0604020202020204" pitchFamily="34" charset="0"/>
              </a:rPr>
              <a:t> keywords enable you to access columns in the rows affected by a trigger. </a:t>
            </a:r>
            <a:r>
              <a:rPr lang="en-IN" b="1" dirty="0">
                <a:latin typeface="Arial" panose="020B0604020202020204" pitchFamily="34" charset="0"/>
                <a:cs typeface="Arial" panose="020B0604020202020204" pitchFamily="34" charset="0"/>
              </a:rPr>
              <a:t>OLD</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NEW</a:t>
            </a:r>
            <a:r>
              <a:rPr lang="en-IN" dirty="0">
                <a:latin typeface="Arial" panose="020B0604020202020204" pitchFamily="34" charset="0"/>
                <a:cs typeface="Arial" panose="020B0604020202020204" pitchFamily="34" charset="0"/>
              </a:rPr>
              <a:t> are MySQL extensions to triggers; they are not case sensitive.</a:t>
            </a:r>
            <a:endParaRPr lang="en-US" dirty="0">
              <a:latin typeface="Arial" panose="020B0604020202020204" pitchFamily="34" charset="0"/>
              <a:cs typeface="Arial" panose="020B0604020202020204" pitchFamily="34" charset="0"/>
            </a:endParaRPr>
          </a:p>
        </p:txBody>
      </p:sp>
      <p:sp>
        <p:nvSpPr>
          <p:cNvPr id="7" name="Rectangle 6"/>
          <p:cNvSpPr/>
          <p:nvPr/>
        </p:nvSpPr>
        <p:spPr>
          <a:xfrm>
            <a:off x="1599992" y="1688070"/>
            <a:ext cx="8990430" cy="646331"/>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1599992" y="2630270"/>
            <a:ext cx="8990430" cy="1723549"/>
          </a:xfrm>
          <a:prstGeom prst="rect">
            <a:avLst/>
          </a:prstGeom>
        </p:spPr>
        <p:txBody>
          <a:bodyPr wrap="square">
            <a:spAutoFit/>
          </a:bodyPr>
          <a:lstStyle/>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an INSERT trigger, only </a:t>
            </a:r>
            <a:r>
              <a:rPr lang="en-IN" b="1" dirty="0">
                <a:latin typeface="Arial" panose="020B0604020202020204" pitchFamily="34" charset="0"/>
                <a:cs typeface="Arial" panose="020B0604020202020204" pitchFamily="34" charset="0"/>
              </a:rPr>
              <a:t>NEW.col_name</a:t>
            </a:r>
            <a:r>
              <a:rPr lang="en-IN" dirty="0">
                <a:latin typeface="Arial" panose="020B0604020202020204" pitchFamily="34" charset="0"/>
                <a:cs typeface="Arial" panose="020B0604020202020204" pitchFamily="34" charset="0"/>
              </a:rPr>
              <a:t> can be used; there is no </a:t>
            </a:r>
            <a:r>
              <a:rPr lang="en-IN" b="1" dirty="0">
                <a:latin typeface="Arial" panose="020B0604020202020204" pitchFamily="34" charset="0"/>
                <a:cs typeface="Arial" panose="020B0604020202020204" pitchFamily="34" charset="0"/>
              </a:rPr>
              <a:t>OLD </a:t>
            </a:r>
            <a:r>
              <a:rPr lang="en-IN" dirty="0">
                <a:latin typeface="Arial" panose="020B0604020202020204" pitchFamily="34" charset="0"/>
                <a:cs typeface="Arial" panose="020B0604020202020204" pitchFamily="34" charset="0"/>
              </a:rPr>
              <a:t>row. </a:t>
            </a:r>
          </a:p>
          <a:p>
            <a:pPr marL="285750" indent="-285750" algn="just">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 DELETE trigger, only </a:t>
            </a:r>
            <a:r>
              <a:rPr lang="en-IN" b="1" dirty="0">
                <a:latin typeface="Arial" panose="020B0604020202020204" pitchFamily="34" charset="0"/>
                <a:cs typeface="Arial" panose="020B0604020202020204" pitchFamily="34" charset="0"/>
              </a:rPr>
              <a:t>OLD.col_name</a:t>
            </a:r>
            <a:r>
              <a:rPr lang="en-IN" dirty="0">
                <a:latin typeface="Arial" panose="020B0604020202020204" pitchFamily="34" charset="0"/>
                <a:cs typeface="Arial" panose="020B0604020202020204" pitchFamily="34" charset="0"/>
              </a:rPr>
              <a:t> can be used; there is no </a:t>
            </a:r>
            <a:r>
              <a:rPr lang="en-IN" b="1" dirty="0">
                <a:latin typeface="Arial" panose="020B0604020202020204" pitchFamily="34" charset="0"/>
                <a:cs typeface="Arial" panose="020B0604020202020204" pitchFamily="34" charset="0"/>
              </a:rPr>
              <a:t>NEW </a:t>
            </a:r>
            <a:r>
              <a:rPr lang="en-IN" dirty="0">
                <a:latin typeface="Arial" panose="020B0604020202020204" pitchFamily="34" charset="0"/>
                <a:cs typeface="Arial" panose="020B0604020202020204" pitchFamily="34" charset="0"/>
              </a:rPr>
              <a:t>row. </a:t>
            </a:r>
          </a:p>
          <a:p>
            <a:pPr marL="285750" indent="-285750" algn="just">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an UPDATE trigger, you can use </a:t>
            </a:r>
            <a:r>
              <a:rPr lang="en-IN" b="1" dirty="0">
                <a:latin typeface="Arial" panose="020B0604020202020204" pitchFamily="34" charset="0"/>
                <a:cs typeface="Arial" panose="020B0604020202020204" pitchFamily="34" charset="0"/>
              </a:rPr>
              <a:t>OLD.col_name</a:t>
            </a:r>
            <a:r>
              <a:rPr lang="en-IN" dirty="0">
                <a:latin typeface="Arial" panose="020B0604020202020204" pitchFamily="34" charset="0"/>
                <a:cs typeface="Arial" panose="020B0604020202020204" pitchFamily="34" charset="0"/>
              </a:rPr>
              <a:t> to refer to the columns of a row before it is updated and </a:t>
            </a:r>
            <a:r>
              <a:rPr lang="en-IN" b="1" dirty="0">
                <a:latin typeface="Arial" panose="020B0604020202020204" pitchFamily="34" charset="0"/>
                <a:cs typeface="Arial" panose="020B0604020202020204" pitchFamily="34" charset="0"/>
              </a:rPr>
              <a:t>NEW.col_name</a:t>
            </a:r>
            <a:r>
              <a:rPr lang="en-IN" dirty="0">
                <a:latin typeface="Arial" panose="020B0604020202020204" pitchFamily="34" charset="0"/>
                <a:cs typeface="Arial" panose="020B0604020202020204" pitchFamily="34" charset="0"/>
              </a:rPr>
              <a:t> to refer to the columns of the row after it is updated.</a:t>
            </a:r>
            <a:endParaRPr lang="en-US" dirty="0">
              <a:latin typeface="Arial" panose="020B0604020202020204" pitchFamily="34" charset="0"/>
              <a:cs typeface="Arial" panose="020B0604020202020204" pitchFamily="34" charset="0"/>
            </a:endParaRPr>
          </a:p>
        </p:txBody>
      </p:sp>
      <p:sp>
        <p:nvSpPr>
          <p:cNvPr id="2" name="Rectangle 1"/>
          <p:cNvSpPr/>
          <p:nvPr/>
        </p:nvSpPr>
        <p:spPr>
          <a:xfrm>
            <a:off x="1752372" y="4419602"/>
            <a:ext cx="8761859" cy="1323439"/>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5104735" y="5867400"/>
            <a:ext cx="4359911"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transition/>
</p:sld>
</file>

<file path=ppt/slides/slide4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NOTE</a:t>
            </a:r>
            <a:endParaRPr lang="en-IN" sz="2800" b="1" i="1" dirty="0">
              <a:latin typeface="Arial" pitchFamily="34" charset="0"/>
              <a:cs typeface="Arial" pitchFamily="34" charset="0"/>
            </a:endParaRPr>
          </a:p>
        </p:txBody>
      </p:sp>
      <p:sp>
        <p:nvSpPr>
          <p:cNvPr id="5" name="Rectangle 4"/>
          <p:cNvSpPr/>
          <p:nvPr/>
        </p:nvSpPr>
        <p:spPr>
          <a:xfrm>
            <a:off x="1599992" y="838200"/>
            <a:ext cx="8990430" cy="92333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trigger cannot use the </a:t>
            </a:r>
            <a:r>
              <a:rPr lang="en-IN" b="1" i="1" dirty="0">
                <a:latin typeface="Arial" panose="020B0604020202020204" pitchFamily="34" charset="0"/>
                <a:cs typeface="Arial" panose="020B0604020202020204" pitchFamily="34" charset="0"/>
              </a:rPr>
              <a:t>CALL</a:t>
            </a:r>
            <a:r>
              <a:rPr lang="en-IN" dirty="0">
                <a:latin typeface="Arial" panose="020B0604020202020204" pitchFamily="34"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transition/>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DROP TRIGGER </a:t>
            </a:r>
            <a:endParaRPr lang="en-IN" sz="2800" b="1" i="1" dirty="0">
              <a:latin typeface="Arial" pitchFamily="34" charset="0"/>
              <a:cs typeface="Arial" pitchFamily="34" charset="0"/>
            </a:endParaRPr>
          </a:p>
        </p:txBody>
      </p:sp>
      <p:sp>
        <p:nvSpPr>
          <p:cNvPr id="9" name="Rectangle 8"/>
          <p:cNvSpPr/>
          <p:nvPr/>
        </p:nvSpPr>
        <p:spPr>
          <a:xfrm>
            <a:off x="1676182" y="1881664"/>
            <a:ext cx="8838049"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1676182" y="2648129"/>
            <a:ext cx="8838049"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1752372" y="3886202"/>
            <a:ext cx="8609479" cy="1200329"/>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8" name="Rectangle 7"/>
          <p:cNvSpPr/>
          <p:nvPr/>
        </p:nvSpPr>
        <p:spPr>
          <a:xfrm>
            <a:off x="1752372" y="788077"/>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1752372" y="3124200"/>
            <a:ext cx="8685669"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2677888"/>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UPDATE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d1 values (old.dname, new.dname);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1752372" y="4761363"/>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DELETE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(old.deptno, old.dname, old.loc, old.pwd,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1752372" y="609602"/>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d1 values (new.deptno, new.dname, new.loc, new.pwd);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2" name="Rectangle 1"/>
          <p:cNvSpPr/>
          <p:nvPr/>
        </p:nvSpPr>
        <p:spPr>
          <a:xfrm>
            <a:off x="1752372" y="3048002"/>
            <a:ext cx="8685669"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DATE_FORMAT (now(), '%W') = 'Wednesday'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1752372" y="762002"/>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(new.deptno, new.dname, new.loc, new.pwd,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762000"/>
            <a:ext cx="8685669"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new.dname = 'A'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'Apple';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'My error message';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17148394"/>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2" name="Rectangle 1"/>
          <p:cNvSpPr/>
          <p:nvPr/>
        </p:nvSpPr>
        <p:spPr>
          <a:xfrm>
            <a:off x="1752372" y="767479"/>
            <a:ext cx="8685669"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new.deptno &lt; 50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 department number';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1752372" y="3586879"/>
            <a:ext cx="8685669"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EMP for 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new.sal &lt;=0 then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new.sal = 25000;</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57116" y="4800602"/>
            <a:ext cx="502854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3199983" y="5562602"/>
            <a:ext cx="7238058" cy="646331"/>
          </a:xfrm>
          <a:prstGeom prst="rect">
            <a:avLst/>
          </a:prstGeom>
        </p:spPr>
        <p:txBody>
          <a:bodyPr wrap="square">
            <a:spAutoFit/>
          </a:bodyPr>
          <a:lstStyle/>
          <a:p>
            <a:r>
              <a:rPr lang="en-US" dirty="0">
                <a:solidFill>
                  <a:srgbClr val="0083A2"/>
                </a:solidFill>
              </a:rPr>
              <a:t>mysql&gt; insert into emp (empno,  ename,  sal,  mgr,  deptno) values(1, ‘ abc',   -10000,  7788, 10);</a:t>
            </a:r>
          </a:p>
        </p:txBody>
      </p:sp>
    </p:spTree>
    <p:extLst>
      <p:ext uri="{BB962C8B-B14F-4D97-AF65-F5344CB8AC3E}">
        <p14:creationId xmlns:p14="http://schemas.microsoft.com/office/powerpoint/2010/main" val="1092632628"/>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906482"/>
            <a:ext cx="8685669"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city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new.c1 &lt;&gt;  '</a:t>
            </a:r>
            <a:r>
              <a:rPr lang="en-IN" dirty="0" err="1">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Pune</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'Invalid city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906484"/>
            <a:ext cx="8685669"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dept for </a:t>
            </a:r>
          </a:p>
          <a:p>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upper(new.dname);</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5638066" y="1981200"/>
            <a:ext cx="4723785" cy="369332"/>
          </a:xfrm>
          <a:prstGeom prst="rect">
            <a:avLst/>
          </a:prstGeom>
        </p:spPr>
        <p:txBody>
          <a:bodyPr wrap="square">
            <a:spAutoFit/>
          </a:bodyPr>
          <a:lstStyle/>
          <a:p>
            <a:r>
              <a:rPr lang="en-US" dirty="0">
                <a:solidFill>
                  <a:schemeClr val="accent4">
                    <a:lumMod val="75000"/>
                  </a:schemeClr>
                </a:solidFill>
              </a:rPr>
              <a:t>mysql&gt; insert into dept values(2, '</a:t>
            </a:r>
            <a:r>
              <a:rPr lang="en-US" dirty="0" err="1">
                <a:solidFill>
                  <a:schemeClr val="accent4">
                    <a:lumMod val="75000"/>
                  </a:schemeClr>
                </a:solidFill>
              </a:rPr>
              <a:t>abc</a:t>
            </a:r>
            <a:r>
              <a:rPr lang="en-US" dirty="0">
                <a:solidFill>
                  <a:schemeClr val="accent4">
                    <a:lumMod val="75000"/>
                  </a:schemeClr>
                </a:solidFill>
              </a:rPr>
              <a:t>', 2, 2);</a:t>
            </a:r>
          </a:p>
        </p:txBody>
      </p:sp>
    </p:spTree>
    <p:extLst>
      <p:ext uri="{BB962C8B-B14F-4D97-AF65-F5344CB8AC3E}">
        <p14:creationId xmlns:p14="http://schemas.microsoft.com/office/powerpoint/2010/main" val="109263262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44624"/>
            <a:ext cx="8838049" cy="2568395"/>
          </a:xfrm>
          <a:prstGeom prst="rect">
            <a:avLst/>
          </a:prstGeom>
          <a:solidFill>
            <a:schemeClr val="bg1"/>
          </a:solidFill>
        </p:spPr>
        <p:txBody>
          <a:bodyPr wrap="square">
            <a:spAutoFit/>
          </a:bodyPr>
          <a:lstStyle/>
          <a:p>
            <a:pPr marL="285750" indent="-285750">
              <a:lnSpc>
                <a:spcPct val="150000"/>
              </a:lnSpc>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primary key cannot be NULL</a:t>
            </a:r>
          </a:p>
          <a:p>
            <a:pPr marL="285750" indent="-285750">
              <a:lnSpc>
                <a:spcPct val="150000"/>
              </a:lnSpc>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primary key value must be unique</a:t>
            </a:r>
          </a:p>
          <a:p>
            <a:pPr marL="285750" indent="-285750">
              <a:lnSpc>
                <a:spcPct val="150000"/>
              </a:lnSpc>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The primary key values cannot be changed</a:t>
            </a:r>
          </a:p>
          <a:p>
            <a:pPr marL="285750" indent="-285750">
              <a:lnSpc>
                <a:spcPct val="150000"/>
              </a:lnSpc>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The primary key must be given a value when a new record is inserted.</a:t>
            </a:r>
          </a:p>
          <a:p>
            <a:pPr marL="285750" indent="-285750">
              <a:lnSpc>
                <a:spcPct val="150000"/>
              </a:lnSpc>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table has only one primary key.</a:t>
            </a:r>
          </a:p>
        </p:txBody>
      </p:sp>
      <p:sp>
        <p:nvSpPr>
          <p:cNvPr id="5" name="TextBox 4"/>
          <p:cNvSpPr txBox="1"/>
          <p:nvPr/>
        </p:nvSpPr>
        <p:spPr>
          <a:xfrm>
            <a:off x="1662331" y="4572003"/>
            <a:ext cx="8851902" cy="769441"/>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IN" dirty="0">
                <a:solidFill>
                  <a:schemeClr val="tx1"/>
                </a:solidFill>
              </a:rPr>
              <a:t>If, we give on a column a combination of </a:t>
            </a:r>
            <a:r>
              <a:rPr lang="en-IN" b="1" i="1" dirty="0">
                <a:solidFill>
                  <a:schemeClr val="tx1"/>
                </a:solidFill>
              </a:rPr>
              <a:t>NOT</a:t>
            </a:r>
            <a:r>
              <a:rPr lang="en-IN" dirty="0">
                <a:solidFill>
                  <a:schemeClr val="tx1"/>
                </a:solidFill>
              </a:rPr>
              <a:t> </a:t>
            </a:r>
            <a:r>
              <a:rPr lang="en-IN" b="1" i="1" dirty="0">
                <a:solidFill>
                  <a:schemeClr val="tx1"/>
                </a:solidFill>
              </a:rPr>
              <a:t>NULL</a:t>
            </a:r>
            <a:r>
              <a:rPr lang="en-IN" dirty="0">
                <a:solidFill>
                  <a:schemeClr val="tx1"/>
                </a:solidFill>
              </a:rPr>
              <a:t> &amp; </a:t>
            </a:r>
            <a:r>
              <a:rPr lang="en-IN" b="1" i="1" dirty="0">
                <a:solidFill>
                  <a:schemeClr val="tx1"/>
                </a:solidFill>
              </a:rPr>
              <a:t>UNIQUE</a:t>
            </a:r>
            <a:r>
              <a:rPr lang="en-IN" dirty="0">
                <a:solidFill>
                  <a:schemeClr val="tx1"/>
                </a:solidFill>
              </a:rPr>
              <a:t> </a:t>
            </a:r>
            <a:r>
              <a:rPr lang="en-IN" b="1" dirty="0">
                <a:solidFill>
                  <a:schemeClr val="tx1"/>
                </a:solidFill>
              </a:rPr>
              <a:t>key</a:t>
            </a:r>
            <a:r>
              <a:rPr lang="en-IN" dirty="0">
                <a:solidFill>
                  <a:schemeClr val="tx1"/>
                </a:solidFill>
              </a:rPr>
              <a:t> then it behaves like a </a:t>
            </a:r>
            <a:r>
              <a:rPr lang="en-IN" b="1" i="1" dirty="0">
                <a:solidFill>
                  <a:schemeClr val="tx1"/>
                </a:solidFill>
              </a:rPr>
              <a:t>PRIMARY </a:t>
            </a:r>
            <a:r>
              <a:rPr lang="en-IN" b="1" dirty="0">
                <a:solidFill>
                  <a:schemeClr val="tx1"/>
                </a:solidFill>
              </a:rPr>
              <a:t>key.</a:t>
            </a:r>
          </a:p>
        </p:txBody>
      </p:sp>
      <p:sp>
        <p:nvSpPr>
          <p:cNvPr id="6" name="Rectangle 5">
            <a:extLst>
              <a:ext uri="{FF2B5EF4-FFF2-40B4-BE49-F238E27FC236}">
                <a16:creationId xmlns:a16="http://schemas.microsoft.com/office/drawing/2014/main" id="{CFF6B9BB-46AD-425C-A855-D4264D09EA06}"/>
              </a:ext>
            </a:extLst>
          </p:cNvPr>
          <p:cNvSpPr/>
          <p:nvPr/>
        </p:nvSpPr>
        <p:spPr>
          <a:xfrm>
            <a:off x="7751390" y="5572545"/>
            <a:ext cx="4038074" cy="707886"/>
          </a:xfrm>
          <a:prstGeom prst="rect">
            <a:avLst/>
          </a:prstGeom>
        </p:spPr>
        <p:txBody>
          <a:bodyPr wrap="square">
            <a:spAutoFit/>
          </a:bodyPr>
          <a:lstStyle/>
          <a:p>
            <a:r>
              <a:rPr lang="en-IN" sz="2000" dirty="0">
                <a:solidFill>
                  <a:srgbClr val="006C86"/>
                </a:solidFill>
              </a:rPr>
              <a:t>Primary key in a relation is always associated with an INDEX object</a:t>
            </a:r>
          </a:p>
        </p:txBody>
      </p:sp>
    </p:spTree>
    <p:extLst>
      <p:ext uri="{BB962C8B-B14F-4D97-AF65-F5344CB8AC3E}">
        <p14:creationId xmlns:p14="http://schemas.microsoft.com/office/powerpoint/2010/main" val="1269394051"/>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3" name="Rectangle 2"/>
          <p:cNvSpPr/>
          <p:nvPr/>
        </p:nvSpPr>
        <p:spPr>
          <a:xfrm>
            <a:off x="1752372" y="774682"/>
            <a:ext cx="8685669" cy="313932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emp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deptno from DEPT where deptno=new.deptno);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'error';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752372" y="4038602"/>
            <a:ext cx="8685669"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max(deptno) + 1 from dept);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new.deptno =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18</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4267912515"/>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41487" y="990600"/>
            <a:ext cx="8761859" cy="5426870"/>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No SQL database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Why No SQL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Data Persistence on Server-Side via NoSQL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Does not use SQL-like query language (which supports the idea of "tables")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Longer persistence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Store massive amounts of record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Many systems are optimized for retrieval (query) and appending (write) operations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Systems can be scaled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High availability</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Semi-structured data</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Support for numerous concurrent connections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Indexing of records for faster retrieval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Difference between a RDBMS and a No SQL database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NoSQL Categories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Key-value stores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Column-oriented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Graph</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Document oriented</a:t>
            </a:r>
            <a:endParaRPr lang="en-US" sz="1600"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18</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885842010"/>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6858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why NoSQL</a:t>
            </a:r>
            <a:endParaRPr lang="en-US" dirty="0"/>
          </a:p>
        </p:txBody>
      </p:sp>
      <p:pic>
        <p:nvPicPr>
          <p:cNvPr id="3" name="Picture 2"/>
          <p:cNvPicPr>
            <a:picLocks noChangeAspect="1"/>
          </p:cNvPicPr>
          <p:nvPr/>
        </p:nvPicPr>
        <p:blipFill>
          <a:blip r:embed="rId2" cstate="print"/>
          <a:stretch>
            <a:fillRect/>
          </a:stretch>
        </p:blipFill>
        <p:spPr>
          <a:xfrm>
            <a:off x="3309124" y="1928802"/>
            <a:ext cx="5591002" cy="2540394"/>
          </a:xfrm>
          <a:prstGeom prst="rect">
            <a:avLst/>
          </a:prstGeom>
        </p:spPr>
      </p:pic>
    </p:spTree>
    <p:extLst>
      <p:ext uri="{BB962C8B-B14F-4D97-AF65-F5344CB8AC3E}">
        <p14:creationId xmlns:p14="http://schemas.microsoft.com/office/powerpoint/2010/main" val="615399212"/>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095197" y="1285860"/>
            <a:ext cx="10285733" cy="3385542"/>
          </a:xfrm>
          <a:prstGeom prst="rect">
            <a:avLst/>
          </a:prstGeom>
        </p:spPr>
        <p:txBody>
          <a:bodyPr wrap="square">
            <a:spAutoFit/>
          </a:bodyPr>
          <a:lstStyle/>
          <a:p>
            <a:pPr marL="342900" indent="-342900">
              <a:lnSpc>
                <a:spcPct val="107000"/>
              </a:lnSpc>
              <a:buFont typeface="Symbol" panose="05050102010706020507" pitchFamily="18" charset="2"/>
              <a:buChar char=""/>
            </a:pPr>
            <a:r>
              <a:rPr lang="en-IN" sz="2000" dirty="0">
                <a:latin typeface="Calibri" panose="020F0502020204030204" pitchFamily="34" charset="0"/>
                <a:ea typeface="Calibri" panose="020F0502020204030204" pitchFamily="34" charset="0"/>
                <a:cs typeface="Times New Roman" panose="02020603050405020304" pitchFamily="18" charset="0"/>
              </a:rPr>
              <a:t>Data Persistence on Server-Side via NoSQL</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Does not use SQL-like query language (which supports the idea of "tables")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Longer persistence</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Store massive amounts of record</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Many systems are optimized for retrieval (query) and appending (write) operations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Systems can be scaled</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High availability</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Semi-structured data</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Support for numerous concurrent connections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Indexing of records for faster retrieval</a:t>
            </a:r>
            <a:endParaRPr lang="en-US" sz="2000" dirty="0"/>
          </a:p>
        </p:txBody>
      </p:sp>
    </p:spTree>
    <p:extLst>
      <p:ext uri="{BB962C8B-B14F-4D97-AF65-F5344CB8AC3E}">
        <p14:creationId xmlns:p14="http://schemas.microsoft.com/office/powerpoint/2010/main" val="4176766287"/>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 Categories</a:t>
            </a:r>
            <a:endParaRPr lang="en-US" dirty="0"/>
          </a:p>
        </p:txBody>
      </p:sp>
    </p:spTree>
    <p:extLst>
      <p:ext uri="{BB962C8B-B14F-4D97-AF65-F5344CB8AC3E}">
        <p14:creationId xmlns:p14="http://schemas.microsoft.com/office/powerpoint/2010/main" val="4176766287"/>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NoSQL Categories</a:t>
            </a:r>
          </a:p>
        </p:txBody>
      </p:sp>
      <p:sp>
        <p:nvSpPr>
          <p:cNvPr id="8" name="Rectangle 7"/>
          <p:cNvSpPr/>
          <p:nvPr/>
        </p:nvSpPr>
        <p:spPr>
          <a:xfrm>
            <a:off x="1672970" y="762000"/>
            <a:ext cx="8844473" cy="400110"/>
          </a:xfrm>
          <a:prstGeom prst="rect">
            <a:avLst/>
          </a:prstGeom>
        </p:spPr>
        <p:txBody>
          <a:bodyPr wrap="square">
            <a:spAutoFit/>
          </a:bodyPr>
          <a:lstStyle/>
          <a:p>
            <a:r>
              <a:rPr lang="en-US" sz="2000" dirty="0">
                <a:solidFill>
                  <a:schemeClr val="accent6">
                    <a:lumMod val="50000"/>
                  </a:schemeClr>
                </a:solidFill>
              </a:rPr>
              <a:t>There are 4 basic types of NoSQL databases.</a:t>
            </a:r>
            <a:endParaRPr lang="en-IN" sz="2000" dirty="0">
              <a:solidFill>
                <a:schemeClr val="accent6">
                  <a:lumMod val="50000"/>
                </a:schemeClr>
              </a:solidFill>
            </a:endParaRPr>
          </a:p>
        </p:txBody>
      </p:sp>
      <p:graphicFrame>
        <p:nvGraphicFramePr>
          <p:cNvPr id="4" name="Table 3"/>
          <p:cNvGraphicFramePr>
            <a:graphicFrameLocks noGrp="1"/>
          </p:cNvGraphicFramePr>
          <p:nvPr/>
        </p:nvGraphicFramePr>
        <p:xfrm>
          <a:off x="1752372" y="1752600"/>
          <a:ext cx="8660690" cy="1928616"/>
        </p:xfrm>
        <a:graphic>
          <a:graphicData uri="http://schemas.openxmlformats.org/drawingml/2006/table">
            <a:tbl>
              <a:tblPr firstRow="1" bandRow="1">
                <a:tableStyleId>{5940675A-B579-460E-94D1-54222C63F5DA}</a:tableStyleId>
              </a:tblPr>
              <a:tblGrid>
                <a:gridCol w="2794055">
                  <a:extLst>
                    <a:ext uri="{9D8B030D-6E8A-4147-A177-3AD203B41FA5}">
                      <a16:colId xmlns:a16="http://schemas.microsoft.com/office/drawing/2014/main" val="20000"/>
                    </a:ext>
                  </a:extLst>
                </a:gridCol>
                <a:gridCol w="5866635">
                  <a:extLst>
                    <a:ext uri="{9D8B030D-6E8A-4147-A177-3AD203B41FA5}">
                      <a16:colId xmlns:a16="http://schemas.microsoft.com/office/drawing/2014/main" val="20001"/>
                    </a:ext>
                  </a:extLst>
                </a:gridCol>
              </a:tblGrid>
              <a:tr h="482154">
                <a:tc>
                  <a:txBody>
                    <a:bodyPr/>
                    <a:lstStyle/>
                    <a:p>
                      <a:r>
                        <a:rPr lang="en-US" b="1" i="1" dirty="0">
                          <a:solidFill>
                            <a:srgbClr val="036883"/>
                          </a:solidFill>
                        </a:rPr>
                        <a:t> Key-value</a:t>
                      </a:r>
                      <a:r>
                        <a:rPr lang="en-US" dirty="0"/>
                        <a:t> </a:t>
                      </a:r>
                      <a:r>
                        <a:rPr lang="en-US" b="1" i="1" dirty="0">
                          <a:solidFill>
                            <a:srgbClr val="036883"/>
                          </a:solidFill>
                        </a:rPr>
                        <a:t>stores</a:t>
                      </a:r>
                      <a:r>
                        <a:rPr lang="en-US" dirty="0"/>
                        <a:t> </a:t>
                      </a:r>
                    </a:p>
                  </a:txBody>
                  <a:tcPr marL="91428" marR="91428"/>
                </a:tc>
                <a:tc>
                  <a:txBody>
                    <a:bodyPr/>
                    <a:lstStyle/>
                    <a:p>
                      <a:r>
                        <a:rPr lang="en-US" dirty="0"/>
                        <a:t> Redis, </a:t>
                      </a:r>
                      <a:r>
                        <a:rPr kumimoji="0" lang="en-US" b="0" i="0" kern="1200" dirty="0">
                          <a:solidFill>
                            <a:schemeClr val="tx1"/>
                          </a:solidFill>
                          <a:effectLst/>
                          <a:latin typeface="+mn-lt"/>
                          <a:ea typeface="+mn-ea"/>
                          <a:cs typeface="+mn-cs"/>
                        </a:rPr>
                        <a:t>Cassandra</a:t>
                      </a:r>
                      <a:endParaRPr lang="en-US" dirty="0"/>
                    </a:p>
                  </a:txBody>
                  <a:tcPr marL="91428" marR="91428"/>
                </a:tc>
                <a:extLst>
                  <a:ext uri="{0D108BD9-81ED-4DB2-BD59-A6C34878D82A}">
                    <a16:rowId xmlns:a16="http://schemas.microsoft.com/office/drawing/2014/main" val="10000"/>
                  </a:ext>
                </a:extLst>
              </a:tr>
              <a:tr h="482154">
                <a:tc>
                  <a:txBody>
                    <a:bodyPr/>
                    <a:lstStyle/>
                    <a:p>
                      <a:r>
                        <a:rPr lang="en-US" b="1" i="1" dirty="0">
                          <a:solidFill>
                            <a:srgbClr val="036883"/>
                          </a:solidFill>
                        </a:rPr>
                        <a:t> Column-oriented</a:t>
                      </a:r>
                      <a:endParaRPr lang="en-US" dirty="0"/>
                    </a:p>
                  </a:txBody>
                  <a:tcPr marL="91428" marR="91428"/>
                </a:tc>
                <a:tc>
                  <a:txBody>
                    <a:bodyPr/>
                    <a:lstStyle/>
                    <a:p>
                      <a:r>
                        <a:rPr lang="en-US" dirty="0"/>
                        <a:t> HBase</a:t>
                      </a:r>
                    </a:p>
                  </a:txBody>
                  <a:tcPr marL="91428" marR="91428"/>
                </a:tc>
                <a:extLst>
                  <a:ext uri="{0D108BD9-81ED-4DB2-BD59-A6C34878D82A}">
                    <a16:rowId xmlns:a16="http://schemas.microsoft.com/office/drawing/2014/main" val="10001"/>
                  </a:ext>
                </a:extLst>
              </a:tr>
              <a:tr h="482154">
                <a:tc>
                  <a:txBody>
                    <a:bodyPr/>
                    <a:lstStyle/>
                    <a:p>
                      <a:r>
                        <a:rPr lang="en-US" b="1" i="1" dirty="0">
                          <a:solidFill>
                            <a:srgbClr val="036883"/>
                          </a:solidFill>
                        </a:rPr>
                        <a:t> Document</a:t>
                      </a:r>
                      <a:r>
                        <a:rPr lang="en-US" dirty="0"/>
                        <a:t> </a:t>
                      </a:r>
                      <a:r>
                        <a:rPr lang="en-US" b="1" i="1" dirty="0">
                          <a:solidFill>
                            <a:srgbClr val="036883"/>
                          </a:solidFill>
                        </a:rPr>
                        <a:t>oriented</a:t>
                      </a:r>
                      <a:r>
                        <a:rPr lang="en-US" dirty="0"/>
                        <a:t> </a:t>
                      </a:r>
                    </a:p>
                  </a:txBody>
                  <a:tcPr marL="91428" marR="91428"/>
                </a:tc>
                <a:tc>
                  <a:txBody>
                    <a:bodyPr/>
                    <a:lstStyle/>
                    <a:p>
                      <a:r>
                        <a:rPr lang="en-US" dirty="0"/>
                        <a:t> MongoDB, CouchDB</a:t>
                      </a:r>
                    </a:p>
                  </a:txBody>
                  <a:tcPr marL="91428" marR="91428"/>
                </a:tc>
                <a:extLst>
                  <a:ext uri="{0D108BD9-81ED-4DB2-BD59-A6C34878D82A}">
                    <a16:rowId xmlns:a16="http://schemas.microsoft.com/office/drawing/2014/main" val="10002"/>
                  </a:ext>
                </a:extLst>
              </a:tr>
              <a:tr h="482154">
                <a:tc>
                  <a:txBody>
                    <a:bodyPr/>
                    <a:lstStyle/>
                    <a:p>
                      <a:r>
                        <a:rPr lang="en-US" b="1" i="1" dirty="0">
                          <a:solidFill>
                            <a:srgbClr val="036883"/>
                          </a:solidFill>
                        </a:rPr>
                        <a:t> Graph</a:t>
                      </a:r>
                      <a:endParaRPr lang="en-US" dirty="0"/>
                    </a:p>
                  </a:txBody>
                  <a:tcPr marL="91428" marR="91428"/>
                </a:tc>
                <a:tc>
                  <a:txBody>
                    <a:bodyPr/>
                    <a:lstStyle/>
                    <a:p>
                      <a:r>
                        <a:rPr lang="en-US" dirty="0"/>
                        <a:t>Neo4j</a:t>
                      </a:r>
                    </a:p>
                  </a:txBody>
                  <a:tcPr marL="91428" marR="91428"/>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982183682"/>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6653" y="1143000"/>
            <a:ext cx="6247587" cy="1260642"/>
          </a:xfrm>
          <a:prstGeom prst="rect">
            <a:avLst/>
          </a:prstGeom>
          <a:noFill/>
        </p:spPr>
      </p:pic>
      <p:sp>
        <p:nvSpPr>
          <p:cNvPr id="3" name="Rectangle 2"/>
          <p:cNvSpPr/>
          <p:nvPr/>
        </p:nvSpPr>
        <p:spPr>
          <a:xfrm>
            <a:off x="1828562" y="228600"/>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562" y="3210580"/>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6653" y="4145510"/>
            <a:ext cx="6247587" cy="1348175"/>
          </a:xfrm>
          <a:prstGeom prst="rect">
            <a:avLst/>
          </a:prstGeom>
          <a:noFill/>
        </p:spPr>
      </p:pic>
    </p:spTree>
    <p:extLst>
      <p:ext uri="{BB962C8B-B14F-4D97-AF65-F5344CB8AC3E}">
        <p14:creationId xmlns:p14="http://schemas.microsoft.com/office/powerpoint/2010/main" val="3374809200"/>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a:t>
            </a:r>
            <a:endParaRPr lang="en-US" dirty="0"/>
          </a:p>
        </p:txBody>
      </p:sp>
      <p:sp>
        <p:nvSpPr>
          <p:cNvPr id="3" name="Rectangle 2"/>
          <p:cNvSpPr/>
          <p:nvPr/>
        </p:nvSpPr>
        <p:spPr>
          <a:xfrm>
            <a:off x="1808926" y="2913403"/>
            <a:ext cx="8572559" cy="1015663"/>
          </a:xfrm>
          <a:prstGeom prst="rect">
            <a:avLst/>
          </a:prstGeom>
          <a:solidFill>
            <a:schemeClr val="accent6">
              <a:lumMod val="20000"/>
              <a:lumOff val="80000"/>
            </a:schemeClr>
          </a:solidFill>
        </p:spPr>
        <p:txBody>
          <a:bodyPr wrap="square">
            <a:spAutoFit/>
          </a:bodyPr>
          <a:lstStyle/>
          <a:p>
            <a:r>
              <a:rPr lang="en-US" sz="2000" b="1" dirty="0">
                <a:solidFill>
                  <a:srgbClr val="222222"/>
                </a:solidFill>
                <a:latin typeface="arial" panose="020B0604020202020204" pitchFamily="34" charset="0"/>
              </a:rPr>
              <a:t>NoSQL</a:t>
            </a:r>
            <a:r>
              <a:rPr lang="en-US" sz="2000" dirty="0">
                <a:solidFill>
                  <a:srgbClr val="222222"/>
                </a:solidFill>
                <a:latin typeface="arial" panose="020B0604020202020204" pitchFamily="34" charset="0"/>
              </a:rPr>
              <a:t> database are primarily called as non-relational database. </a:t>
            </a:r>
            <a:r>
              <a:rPr lang="en-US" sz="2000" dirty="0"/>
              <a:t>MongoDB is Scalable (able to be changed in size or scale), open-source, high-perform, document-oriented database.</a:t>
            </a:r>
          </a:p>
        </p:txBody>
      </p:sp>
      <p:pic>
        <p:nvPicPr>
          <p:cNvPr id="1026" name="Picture 2" descr="Image result for why nosql"/>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28562" y="4141642"/>
            <a:ext cx="7999959" cy="243063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Image result for nosql database logo"/>
          <p:cNvPicPr>
            <a:picLocks noChangeAspect="1" noChangeArrowheads="1"/>
          </p:cNvPicPr>
          <p:nvPr/>
        </p:nvPicPr>
        <p:blipFill>
          <a:blip r:embed="rId3" cstate="print"/>
          <a:srcRect/>
          <a:stretch>
            <a:fillRect/>
          </a:stretch>
        </p:blipFill>
        <p:spPr bwMode="auto">
          <a:xfrm>
            <a:off x="71437" y="85619"/>
            <a:ext cx="3452001" cy="2465715"/>
          </a:xfrm>
          <a:prstGeom prst="rect">
            <a:avLst/>
          </a:prstGeom>
          <a:noFill/>
        </p:spPr>
      </p:pic>
    </p:spTree>
    <p:extLst>
      <p:ext uri="{BB962C8B-B14F-4D97-AF65-F5344CB8AC3E}">
        <p14:creationId xmlns:p14="http://schemas.microsoft.com/office/powerpoint/2010/main" val="2499954764"/>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SQL vs NoSQL Database</a:t>
            </a:r>
          </a:p>
        </p:txBody>
      </p:sp>
      <p:sp>
        <p:nvSpPr>
          <p:cNvPr id="7" name="Rectangle 6"/>
          <p:cNvSpPr/>
          <p:nvPr/>
        </p:nvSpPr>
        <p:spPr>
          <a:xfrm>
            <a:off x="1237422" y="1820882"/>
            <a:ext cx="9858444" cy="3585597"/>
          </a:xfrm>
          <a:prstGeom prst="rect">
            <a:avLst/>
          </a:prstGeom>
        </p:spPr>
        <p:txBody>
          <a:bodyPr wrap="square">
            <a:spAutoFit/>
          </a:bodyPr>
          <a:lstStyle/>
          <a:p>
            <a:pPr marL="285750" indent="-285750">
              <a:buFont typeface="Arial" panose="020B0604020202020204" pitchFamily="34" charset="0"/>
              <a:buChar char="•"/>
            </a:pPr>
            <a:r>
              <a:rPr lang="en-US" sz="2000" dirty="0">
                <a:solidFill>
                  <a:srgbClr val="036883"/>
                </a:solidFill>
              </a:rPr>
              <a:t>NoSQL databases are document based, key-value pairs, or wide-column stores. This means that SQL databases represent data in form of tables which consists of n number of rows of data whereas NoSQL databases are the collection of key-value pair, documents, or wide-column stores which do not have standard schema definitions.</a:t>
            </a:r>
          </a:p>
          <a:p>
            <a:pPr marL="285750" indent="-285750">
              <a:buFont typeface="Arial" panose="020B0604020202020204" pitchFamily="34" charset="0"/>
              <a:buChar char="•"/>
            </a:pPr>
            <a:endParaRPr lang="en-US" sz="900" dirty="0">
              <a:solidFill>
                <a:srgbClr val="036883"/>
              </a:solidFill>
            </a:endParaRPr>
          </a:p>
          <a:p>
            <a:pPr marL="285750" indent="-285750">
              <a:buFont typeface="Arial" panose="020B0604020202020204" pitchFamily="34" charset="0"/>
              <a:buChar char="•"/>
            </a:pPr>
            <a:r>
              <a:rPr lang="en-US" sz="2000" dirty="0">
                <a:solidFill>
                  <a:srgbClr val="036883"/>
                </a:solidFill>
              </a:rPr>
              <a:t>SQL databases have predefined schema whereas NoSQL databases have dynamic schema for unstructured data.</a:t>
            </a:r>
          </a:p>
          <a:p>
            <a:pPr marL="285750" indent="-285750">
              <a:buFont typeface="Arial" panose="020B0604020202020204" pitchFamily="34" charset="0"/>
              <a:buChar char="•"/>
            </a:pPr>
            <a:endParaRPr lang="en-US" sz="900" dirty="0">
              <a:solidFill>
                <a:srgbClr val="036883"/>
              </a:solidFill>
            </a:endParaRPr>
          </a:p>
          <a:p>
            <a:pPr marL="285750" indent="-285750">
              <a:buFont typeface="Arial" panose="020B0604020202020204" pitchFamily="34" charset="0"/>
              <a:buChar char="•"/>
            </a:pPr>
            <a:r>
              <a:rPr lang="en-US" sz="2000" dirty="0">
                <a:solidFill>
                  <a:srgbClr val="036883"/>
                </a:solidFill>
              </a:rPr>
              <a:t>SQL databases are vertically scalable whereas the NoSQL databases are horizontally scalable.</a:t>
            </a:r>
          </a:p>
          <a:p>
            <a:pPr marL="285750" indent="-285750">
              <a:buFont typeface="Arial" panose="020B0604020202020204" pitchFamily="34" charset="0"/>
              <a:buChar char="•"/>
            </a:pPr>
            <a:endParaRPr lang="en-US" sz="900" dirty="0">
              <a:solidFill>
                <a:srgbClr val="036883"/>
              </a:solidFill>
            </a:endParaRPr>
          </a:p>
          <a:p>
            <a:pPr marL="285750" indent="-285750">
              <a:buFont typeface="Arial" panose="020B0604020202020204" pitchFamily="34" charset="0"/>
              <a:buChar char="•"/>
            </a:pPr>
            <a:r>
              <a:rPr lang="en-US" sz="2000" dirty="0">
                <a:solidFill>
                  <a:srgbClr val="036883"/>
                </a:solidFill>
              </a:rPr>
              <a:t>SQL databases uses SQL ( structured query language ) for defining and manipulating the data. In NoSQL database, queries are focused on collection of documents.</a:t>
            </a:r>
            <a:endParaRPr lang="en-IN" sz="2000" dirty="0">
              <a:solidFill>
                <a:srgbClr val="036883"/>
              </a:solidFill>
            </a:endParaRPr>
          </a:p>
        </p:txBody>
      </p:sp>
      <p:sp>
        <p:nvSpPr>
          <p:cNvPr id="2" name="Rectangle 1"/>
          <p:cNvSpPr/>
          <p:nvPr/>
        </p:nvSpPr>
        <p:spPr>
          <a:xfrm>
            <a:off x="1672970" y="771199"/>
            <a:ext cx="8844473" cy="707886"/>
          </a:xfrm>
          <a:prstGeom prst="rect">
            <a:avLst/>
          </a:prstGeom>
        </p:spPr>
        <p:txBody>
          <a:bodyPr wrap="square">
            <a:spAutoFit/>
          </a:bodyPr>
          <a:lstStyle/>
          <a:p>
            <a:r>
              <a:rPr lang="en-US" sz="2000" dirty="0">
                <a:solidFill>
                  <a:srgbClr val="B22251"/>
                </a:solidFill>
              </a:rPr>
              <a:t>Relational databases</a:t>
            </a:r>
            <a:r>
              <a:rPr lang="en-US" sz="2000" dirty="0"/>
              <a:t> are commonly referred to as SQL databases because they use </a:t>
            </a:r>
            <a:r>
              <a:rPr lang="en-US" sz="2000" dirty="0">
                <a:solidFill>
                  <a:srgbClr val="B22251"/>
                </a:solidFill>
              </a:rPr>
              <a:t>SQL</a:t>
            </a:r>
            <a:r>
              <a:rPr lang="en-US" sz="2000" dirty="0"/>
              <a:t> (structured query language) as a way of storing and querying the data.</a:t>
            </a:r>
          </a:p>
        </p:txBody>
      </p:sp>
    </p:spTree>
    <p:extLst>
      <p:ext uri="{BB962C8B-B14F-4D97-AF65-F5344CB8AC3E}">
        <p14:creationId xmlns:p14="http://schemas.microsoft.com/office/powerpoint/2010/main" val="254671956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Primary Key</a:t>
            </a:r>
          </a:p>
        </p:txBody>
      </p:sp>
      <p:sp>
        <p:nvSpPr>
          <p:cNvPr id="2" name="Rectangle 1"/>
          <p:cNvSpPr/>
          <p:nvPr/>
        </p:nvSpPr>
        <p:spPr>
          <a:xfrm>
            <a:off x="1676182" y="1600200"/>
            <a:ext cx="883804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must contain unique values. If the primary key consists of multiple columns, the combination of values in these columns must be unique.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column cannot contain NULL values. It means that you have to declare the primary key column with the NOT NULL  attribute. If you don’t, MySQL will force the primary key column as NOT NULL  implicitly.</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p:txBody>
      </p:sp>
      <p:sp>
        <p:nvSpPr>
          <p:cNvPr id="3" name="Rectangle 2"/>
          <p:cNvSpPr/>
          <p:nvPr/>
        </p:nvSpPr>
        <p:spPr>
          <a:xfrm>
            <a:off x="1676182" y="757468"/>
            <a:ext cx="8838049" cy="646331"/>
          </a:xfrm>
          <a:prstGeom prst="rect">
            <a:avLst/>
          </a:prstGeom>
        </p:spPr>
        <p:txBody>
          <a:bodyPr wrap="square">
            <a:spAutoFit/>
          </a:bodyPr>
          <a:lstStyle/>
          <a:p>
            <a:r>
              <a:rPr lang="en-IN" dirty="0">
                <a:solidFill>
                  <a:srgbClr val="000000"/>
                </a:solidFill>
                <a:latin typeface="Arial" panose="020B0604020202020204" pitchFamily="34" charset="0"/>
                <a:cs typeface="Arial" panose="020B0604020202020204" pitchFamily="34" charset="0"/>
              </a:rPr>
              <a:t>A primary key is a column or a set of columns that uniquely identifies each row in the table. </a:t>
            </a:r>
            <a:endParaRPr lang="en-IN" dirty="0">
              <a:latin typeface="Arial" panose="020B0604020202020204" pitchFamily="34" charset="0"/>
              <a:cs typeface="Arial" panose="020B0604020202020204" pitchFamily="34" charset="0"/>
            </a:endParaRPr>
          </a:p>
        </p:txBody>
      </p:sp>
      <p:sp>
        <p:nvSpPr>
          <p:cNvPr id="5" name="Rectangle 4"/>
          <p:cNvSpPr/>
          <p:nvPr/>
        </p:nvSpPr>
        <p:spPr>
          <a:xfrm>
            <a:off x="1676182" y="4191001"/>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sp>
        <p:nvSpPr>
          <p:cNvPr id="6" name="Rectangle 5"/>
          <p:cNvSpPr/>
          <p:nvPr/>
        </p:nvSpPr>
        <p:spPr>
          <a:xfrm>
            <a:off x="6476157" y="4104929"/>
            <a:ext cx="4038074" cy="707886"/>
          </a:xfrm>
          <a:prstGeom prst="rect">
            <a:avLst/>
          </a:prstGeom>
        </p:spPr>
        <p:txBody>
          <a:bodyPr wrap="square">
            <a:spAutoFit/>
          </a:bodyPr>
          <a:lstStyle/>
          <a:p>
            <a:r>
              <a:rPr lang="en-IN" sz="2000" dirty="0">
                <a:solidFill>
                  <a:srgbClr val="006C86"/>
                </a:solidFill>
              </a:rPr>
              <a:t>Primary key in a relation is always associated with an INDEX object</a:t>
            </a:r>
          </a:p>
        </p:txBody>
      </p:sp>
    </p:spTree>
    <p:extLst>
      <p:ext uri="{BB962C8B-B14F-4D97-AF65-F5344CB8AC3E}">
        <p14:creationId xmlns:p14="http://schemas.microsoft.com/office/powerpoint/2010/main" val="2929244910"/>
      </p:ext>
    </p:extLst>
  </p:cSld>
  <p:clrMapOvr>
    <a:masterClrMapping/>
  </p:clrMapOvr>
  <p:transition/>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US" sz="2800" b="1" dirty="0"/>
              <a:t>Types </a:t>
            </a:r>
            <a:r>
              <a:rPr lang="en-US" sz="2800" b="1"/>
              <a:t>of Data</a:t>
            </a:r>
            <a:endParaRPr lang="en-US" sz="2800" dirty="0"/>
          </a:p>
        </p:txBody>
      </p:sp>
      <p:pic>
        <p:nvPicPr>
          <p:cNvPr id="1026" name="Picture 2" descr="Structured Data vs. Unstructured Data: what are they and why care?">
            <a:extLst>
              <a:ext uri="{FF2B5EF4-FFF2-40B4-BE49-F238E27FC236}">
                <a16:creationId xmlns:a16="http://schemas.microsoft.com/office/drawing/2014/main" id="{7B8C41C9-D7B8-44A8-A55D-8861B420B8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62958" y="523221"/>
            <a:ext cx="8327455" cy="6290155"/>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Unstructured-Data-Examples">
            <a:extLst>
              <a:ext uri="{FF2B5EF4-FFF2-40B4-BE49-F238E27FC236}">
                <a16:creationId xmlns:a16="http://schemas.microsoft.com/office/drawing/2014/main" id="{0EE86636-12F0-4FC5-8D95-7C75F87323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40" y="-27384"/>
            <a:ext cx="3850918" cy="3370506"/>
          </a:xfrm>
          <a:prstGeom prst="rect">
            <a:avLst/>
          </a:prstGeom>
          <a:noFill/>
          <a:extLst>
            <a:ext uri="{909E8E84-426E-40DD-AFC4-6F175D3DCCD1}">
              <a14:hiddenFill xmlns:a14="http://schemas.microsoft.com/office/drawing/2010/main">
                <a:solidFill>
                  <a:srgbClr val="FFFFFF"/>
                </a:solidFill>
              </a14:hiddenFill>
            </a:ext>
          </a:extLst>
        </p:spPr>
      </p:pic>
      <p:sp>
        <p:nvSpPr>
          <p:cNvPr id="2" name="AutoShape 4" descr="Big Data">
            <a:extLst>
              <a:ext uri="{FF2B5EF4-FFF2-40B4-BE49-F238E27FC236}">
                <a16:creationId xmlns:a16="http://schemas.microsoft.com/office/drawing/2014/main" id="{18AD7EE6-ABDB-4214-8FAF-9A686CBFFA71}"/>
              </a:ext>
            </a:extLst>
          </p:cNvPr>
          <p:cNvSpPr>
            <a:spLocks noChangeAspect="1" noChangeArrowheads="1"/>
          </p:cNvSpPr>
          <p:nvPr/>
        </p:nvSpPr>
        <p:spPr bwMode="auto">
          <a:xfrm>
            <a:off x="5942013"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3" name="Rectangle 2">
            <a:extLst>
              <a:ext uri="{FF2B5EF4-FFF2-40B4-BE49-F238E27FC236}">
                <a16:creationId xmlns:a16="http://schemas.microsoft.com/office/drawing/2014/main" id="{2DF48882-37B3-4FCF-92F0-CBC94341231E}"/>
              </a:ext>
            </a:extLst>
          </p:cNvPr>
          <p:cNvSpPr/>
          <p:nvPr/>
        </p:nvSpPr>
        <p:spPr>
          <a:xfrm>
            <a:off x="189889" y="3505638"/>
            <a:ext cx="2963760" cy="3416320"/>
          </a:xfrm>
          <a:prstGeom prst="rect">
            <a:avLst/>
          </a:prstGeom>
        </p:spPr>
        <p:txBody>
          <a:bodyPr wrap="none">
            <a:spAutoFit/>
          </a:bodyPr>
          <a:lstStyle/>
          <a:p>
            <a:r>
              <a:rPr lang="en-IN" dirty="0">
                <a:solidFill>
                  <a:srgbClr val="00B050"/>
                </a:solidFill>
              </a:rPr>
              <a:t>{</a:t>
            </a:r>
          </a:p>
          <a:p>
            <a:r>
              <a:rPr lang="en-IN" dirty="0">
                <a:solidFill>
                  <a:srgbClr val="00B050"/>
                </a:solidFill>
              </a:rPr>
              <a:t>    "_id" : 1001,</a:t>
            </a:r>
          </a:p>
          <a:p>
            <a:r>
              <a:rPr lang="en-IN" dirty="0">
                <a:solidFill>
                  <a:srgbClr val="00B050"/>
                </a:solidFill>
              </a:rPr>
              <a:t>    "Name" : "Saleel Bagde",</a:t>
            </a:r>
          </a:p>
          <a:p>
            <a:r>
              <a:rPr lang="en-IN" dirty="0">
                <a:solidFill>
                  <a:srgbClr val="00B050"/>
                </a:solidFill>
              </a:rPr>
              <a:t>    "canVote" :  true</a:t>
            </a:r>
          </a:p>
          <a:p>
            <a:r>
              <a:rPr lang="en-IN" dirty="0">
                <a:solidFill>
                  <a:srgbClr val="00B050"/>
                </a:solidFill>
              </a:rPr>
              <a:t>},</a:t>
            </a:r>
          </a:p>
          <a:p>
            <a:r>
              <a:rPr lang="en-IN" dirty="0">
                <a:solidFill>
                  <a:srgbClr val="00B050"/>
                </a:solidFill>
              </a:rPr>
              <a:t>{</a:t>
            </a:r>
          </a:p>
          <a:p>
            <a:r>
              <a:rPr lang="en-IN" dirty="0">
                <a:solidFill>
                  <a:srgbClr val="00B050"/>
                </a:solidFill>
              </a:rPr>
              <a:t>    "_id" : 1002,</a:t>
            </a:r>
          </a:p>
          <a:p>
            <a:r>
              <a:rPr lang="en-IN" dirty="0">
                <a:solidFill>
                  <a:srgbClr val="00B050"/>
                </a:solidFill>
              </a:rPr>
              <a:t>    "Name" : "Sharmin Bagde",</a:t>
            </a:r>
          </a:p>
          <a:p>
            <a:r>
              <a:rPr lang="en-IN" dirty="0">
                <a:solidFill>
                  <a:srgbClr val="00B050"/>
                </a:solidFill>
              </a:rPr>
              <a:t>    "canVote" : true,</a:t>
            </a:r>
          </a:p>
          <a:p>
            <a:r>
              <a:rPr lang="en-IN" dirty="0">
                <a:solidFill>
                  <a:srgbClr val="00B050"/>
                </a:solidFill>
              </a:rPr>
              <a:t>    "canDrive" : false </a:t>
            </a:r>
          </a:p>
          <a:p>
            <a:r>
              <a:rPr lang="en-IN" dirty="0">
                <a:solidFill>
                  <a:srgbClr val="00B050"/>
                </a:solidFill>
              </a:rPr>
              <a:t>}</a:t>
            </a:r>
          </a:p>
          <a:p>
            <a:endParaRPr lang="en-IN" dirty="0">
              <a:solidFill>
                <a:srgbClr val="00B050"/>
              </a:solidFill>
            </a:endParaRPr>
          </a:p>
        </p:txBody>
      </p:sp>
    </p:spTree>
    <p:extLst>
      <p:ext uri="{BB962C8B-B14F-4D97-AF65-F5344CB8AC3E}">
        <p14:creationId xmlns:p14="http://schemas.microsoft.com/office/powerpoint/2010/main" val="1921061291"/>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US" sz="2800" b="1" dirty="0"/>
              <a:t>Types </a:t>
            </a:r>
            <a:r>
              <a:rPr lang="en-US" sz="2800" b="1"/>
              <a:t>of Data</a:t>
            </a:r>
            <a:endParaRPr lang="en-US" sz="2800" dirty="0"/>
          </a:p>
        </p:txBody>
      </p:sp>
      <p:sp>
        <p:nvSpPr>
          <p:cNvPr id="5" name="Rectangle 4"/>
          <p:cNvSpPr/>
          <p:nvPr/>
        </p:nvSpPr>
        <p:spPr>
          <a:xfrm>
            <a:off x="308728" y="785794"/>
            <a:ext cx="11572956" cy="4401205"/>
          </a:xfrm>
          <a:prstGeom prst="rect">
            <a:avLst/>
          </a:prstGeom>
        </p:spPr>
        <p:txBody>
          <a:bodyPr wrap="square">
            <a:spAutoFit/>
          </a:bodyPr>
          <a:lstStyle/>
          <a:p>
            <a:r>
              <a:rPr lang="en-US" sz="2000" b="1" i="1" dirty="0">
                <a:solidFill>
                  <a:schemeClr val="accent1">
                    <a:lumMod val="75000"/>
                  </a:schemeClr>
                </a:solidFill>
              </a:rPr>
              <a:t>Structured</a:t>
            </a:r>
            <a:endParaRPr lang="en-US" sz="2000" dirty="0">
              <a:solidFill>
                <a:schemeClr val="accent1">
                  <a:lumMod val="75000"/>
                </a:schemeClr>
              </a:solidFill>
            </a:endParaRPr>
          </a:p>
          <a:p>
            <a:r>
              <a:rPr lang="en-US" sz="2000" dirty="0"/>
              <a:t>The data that can be stored and processed in a fixed format is called as Structured Data. Data stored in a relational database management system (RDBMS) is one example of  ‘structured’ data. It is easy to process structured data as it has a fixed schema. Structured Query Language (SQL) is often used to manage such kind of Data.</a:t>
            </a:r>
          </a:p>
          <a:p>
            <a:endParaRPr lang="en-US" sz="2000" dirty="0"/>
          </a:p>
          <a:p>
            <a:r>
              <a:rPr lang="en-US" sz="2000" b="1" i="1" dirty="0">
                <a:solidFill>
                  <a:schemeClr val="accent1">
                    <a:lumMod val="75000"/>
                  </a:schemeClr>
                </a:solidFill>
              </a:rPr>
              <a:t>Semi-Structured</a:t>
            </a:r>
          </a:p>
          <a:p>
            <a:r>
              <a:rPr lang="en-US" sz="2000" dirty="0"/>
              <a:t>Semi-Structured Data is a type of data which does not have a formal structure of a data model, i.e. a table definition in a relational DBMS,  XML files or JSON documents are examples of semi-structured data.</a:t>
            </a:r>
          </a:p>
          <a:p>
            <a:endParaRPr lang="en-US" sz="2000" dirty="0"/>
          </a:p>
          <a:p>
            <a:r>
              <a:rPr lang="en-US" sz="2000" b="1" i="1" dirty="0">
                <a:solidFill>
                  <a:schemeClr val="accent1">
                    <a:lumMod val="75000"/>
                  </a:schemeClr>
                </a:solidFill>
              </a:rPr>
              <a:t>Unstructured</a:t>
            </a:r>
          </a:p>
          <a:p>
            <a:r>
              <a:rPr lang="en-US" sz="2000" dirty="0"/>
              <a:t>The data which have unknown form and cannot be stored in RDBMS and cannot be analyzed unless it is transformed into a structured format is called as unstructured data. Text Files and multimedia contents like images, audios, videos are example of unstructured data. </a:t>
            </a:r>
            <a:r>
              <a:rPr lang="en-US" sz="2000" b="1" dirty="0"/>
              <a:t> </a:t>
            </a:r>
            <a:endParaRPr lang="en-US" sz="2000" dirty="0"/>
          </a:p>
        </p:txBody>
      </p:sp>
    </p:spTree>
    <p:extLst>
      <p:ext uri="{BB962C8B-B14F-4D97-AF65-F5344CB8AC3E}">
        <p14:creationId xmlns:p14="http://schemas.microsoft.com/office/powerpoint/2010/main" val="2546719562"/>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MongoDB</a:t>
            </a:r>
            <a:r>
              <a:rPr lang="en-US" sz="2800" b="1" i="1" dirty="0">
                <a:latin typeface="Arial" pitchFamily="34" charset="0"/>
                <a:cs typeface="Arial" pitchFamily="34" charset="0"/>
              </a:rPr>
              <a:t> </a:t>
            </a:r>
            <a:r>
              <a:rPr lang="en-IN" sz="2800" b="1" i="1" dirty="0">
                <a:latin typeface="Arial" pitchFamily="34" charset="0"/>
                <a:cs typeface="Arial" pitchFamily="34" charset="0"/>
              </a:rPr>
              <a:t> </a:t>
            </a:r>
          </a:p>
        </p:txBody>
      </p:sp>
      <p:sp>
        <p:nvSpPr>
          <p:cNvPr id="7" name="Rectangle 6"/>
          <p:cNvSpPr/>
          <p:nvPr/>
        </p:nvSpPr>
        <p:spPr>
          <a:xfrm>
            <a:off x="1672970" y="762000"/>
            <a:ext cx="8844473" cy="923330"/>
          </a:xfrm>
          <a:prstGeom prst="rect">
            <a:avLst/>
          </a:prstGeom>
        </p:spPr>
        <p:txBody>
          <a:bodyPr wrap="square">
            <a:spAutoFit/>
          </a:bodyPr>
          <a:lstStyle/>
          <a:p>
            <a:r>
              <a:rPr lang="en-US" dirty="0"/>
              <a:t>A record in MongoDB is a document, which is a data structure composed of field and value pairs. MongoDB documents are similar to JSON objects. The values of fields may include other documents, arrays, and arrays of documents.</a:t>
            </a:r>
            <a:endParaRPr lang="en-IN" dirty="0"/>
          </a:p>
        </p:txBody>
      </p:sp>
      <p:sp>
        <p:nvSpPr>
          <p:cNvPr id="2" name="Rectangle 1"/>
          <p:cNvSpPr/>
          <p:nvPr/>
        </p:nvSpPr>
        <p:spPr>
          <a:xfrm>
            <a:off x="1672972" y="1844824"/>
            <a:ext cx="3791487" cy="400110"/>
          </a:xfrm>
          <a:prstGeom prst="rect">
            <a:avLst/>
          </a:prstGeom>
        </p:spPr>
        <p:txBody>
          <a:bodyPr wrap="none">
            <a:spAutoFit/>
          </a:bodyPr>
          <a:lstStyle/>
          <a:p>
            <a:r>
              <a:rPr lang="en-US" sz="2000" dirty="0">
                <a:solidFill>
                  <a:srgbClr val="036883"/>
                </a:solidFill>
              </a:rPr>
              <a:t>Core MongoDB Operations (CRUD)</a:t>
            </a:r>
          </a:p>
        </p:txBody>
      </p:sp>
      <p:sp>
        <p:nvSpPr>
          <p:cNvPr id="4" name="Rectangle 3"/>
          <p:cNvSpPr/>
          <p:nvPr/>
        </p:nvSpPr>
        <p:spPr>
          <a:xfrm>
            <a:off x="1689792" y="2425074"/>
            <a:ext cx="8810830" cy="677108"/>
          </a:xfrm>
          <a:prstGeom prst="rect">
            <a:avLst/>
          </a:prstGeom>
        </p:spPr>
        <p:txBody>
          <a:bodyPr wrap="square">
            <a:spAutoFit/>
          </a:bodyPr>
          <a:lstStyle/>
          <a:p>
            <a:r>
              <a:rPr lang="en-US" b="1" i="1" dirty="0">
                <a:solidFill>
                  <a:srgbClr val="036883"/>
                </a:solidFill>
              </a:rPr>
              <a:t>CRUD</a:t>
            </a:r>
            <a:r>
              <a:rPr lang="en-US" dirty="0"/>
              <a:t> stands for </a:t>
            </a:r>
            <a:r>
              <a:rPr lang="en-US" sz="2000" b="1" i="1" dirty="0">
                <a:solidFill>
                  <a:srgbClr val="0070C0"/>
                </a:solidFill>
              </a:rPr>
              <a:t>create</a:t>
            </a:r>
            <a:r>
              <a:rPr lang="en-US" b="1" i="1" dirty="0"/>
              <a:t>, </a:t>
            </a:r>
            <a:r>
              <a:rPr lang="en-US" sz="2000" b="1" i="1" dirty="0">
                <a:solidFill>
                  <a:srgbClr val="0070C0"/>
                </a:solidFill>
              </a:rPr>
              <a:t>read</a:t>
            </a:r>
            <a:r>
              <a:rPr lang="en-US" b="1" i="1" dirty="0"/>
              <a:t>, </a:t>
            </a:r>
            <a:r>
              <a:rPr lang="en-US" sz="2000" b="1" i="1" dirty="0">
                <a:solidFill>
                  <a:srgbClr val="0070C0"/>
                </a:solidFill>
              </a:rPr>
              <a:t>update</a:t>
            </a:r>
            <a:r>
              <a:rPr lang="en-US" b="1" i="1" dirty="0"/>
              <a:t>,</a:t>
            </a:r>
            <a:r>
              <a:rPr lang="en-US" dirty="0"/>
              <a:t> and </a:t>
            </a:r>
            <a:r>
              <a:rPr lang="en-US" sz="2000" b="1" i="1" dirty="0">
                <a:solidFill>
                  <a:srgbClr val="0070C0"/>
                </a:solidFill>
              </a:rPr>
              <a:t>delete</a:t>
            </a:r>
            <a:r>
              <a:rPr lang="en-US" dirty="0"/>
              <a:t>, which are the four core database operations used in database driven application development.</a:t>
            </a:r>
          </a:p>
        </p:txBody>
      </p:sp>
      <p:pic>
        <p:nvPicPr>
          <p:cNvPr id="1026" name="Picture 2">
            <a:extLst>
              <a:ext uri="{FF2B5EF4-FFF2-40B4-BE49-F238E27FC236}">
                <a16:creationId xmlns:a16="http://schemas.microsoft.com/office/drawing/2014/main" id="{D63F845C-2521-4B15-BD82-93557A5AD4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0790" y="3102182"/>
            <a:ext cx="7128792" cy="3676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8246900"/>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MongoDB</a:t>
            </a:r>
            <a:r>
              <a:rPr lang="en-US" sz="2800" b="1" i="1" dirty="0">
                <a:latin typeface="Arial" pitchFamily="34" charset="0"/>
                <a:cs typeface="Arial" pitchFamily="34" charset="0"/>
              </a:rPr>
              <a:t> </a:t>
            </a:r>
            <a:r>
              <a:rPr lang="en-IN" sz="2800" b="1" i="1" dirty="0">
                <a:latin typeface="Arial" pitchFamily="34" charset="0"/>
                <a:cs typeface="Arial" pitchFamily="34" charset="0"/>
              </a:rPr>
              <a:t> </a:t>
            </a:r>
          </a:p>
        </p:txBody>
      </p:sp>
      <p:sp>
        <p:nvSpPr>
          <p:cNvPr id="7" name="Rectangle 6"/>
          <p:cNvSpPr/>
          <p:nvPr/>
        </p:nvSpPr>
        <p:spPr>
          <a:xfrm>
            <a:off x="1672970" y="762002"/>
            <a:ext cx="8844473" cy="646331"/>
          </a:xfrm>
          <a:prstGeom prst="rect">
            <a:avLst/>
          </a:prstGeom>
        </p:spPr>
        <p:txBody>
          <a:bodyPr wrap="square">
            <a:spAutoFit/>
          </a:bodyPr>
          <a:lstStyle/>
          <a:p>
            <a:r>
              <a:rPr lang="en-US" dirty="0"/>
              <a:t>MongoDB stores data as BSON documents. BSON is a binary representation of JSON documents.</a:t>
            </a:r>
            <a:endParaRPr lang="en-IN" dirty="0"/>
          </a:p>
        </p:txBody>
      </p:sp>
      <p:sp>
        <p:nvSpPr>
          <p:cNvPr id="3" name="Rectangle 2"/>
          <p:cNvSpPr/>
          <p:nvPr/>
        </p:nvSpPr>
        <p:spPr>
          <a:xfrm>
            <a:off x="1672970" y="1639671"/>
            <a:ext cx="8844473" cy="646331"/>
          </a:xfrm>
          <a:prstGeom prst="rect">
            <a:avLst/>
          </a:prstGeom>
        </p:spPr>
        <p:txBody>
          <a:bodyPr wrap="square">
            <a:spAutoFit/>
          </a:bodyPr>
          <a:lstStyle/>
          <a:p>
            <a:r>
              <a:rPr lang="en-US" b="1" i="1" dirty="0">
                <a:solidFill>
                  <a:srgbClr val="036883"/>
                </a:solidFill>
              </a:rPr>
              <a:t>JSON</a:t>
            </a:r>
            <a:r>
              <a:rPr lang="en-US" dirty="0"/>
              <a:t> (JavaScript Object Notation) is a lightweight data-interchange format. It is easy for humans to read and write.</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72970" y="2514600"/>
            <a:ext cx="6402658" cy="3581400"/>
          </a:xfrm>
          <a:prstGeom prst="rect">
            <a:avLst/>
          </a:prstGeom>
        </p:spPr>
      </p:pic>
    </p:spTree>
    <p:extLst>
      <p:ext uri="{BB962C8B-B14F-4D97-AF65-F5344CB8AC3E}">
        <p14:creationId xmlns:p14="http://schemas.microsoft.com/office/powerpoint/2010/main" val="3479239484"/>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19</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224741363"/>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19</a:t>
            </a:r>
            <a:endParaRPr lang="en-US" sz="3600" b="1" i="1" dirty="0">
              <a:solidFill>
                <a:schemeClr val="bg1"/>
              </a:solidFill>
              <a:latin typeface="Arial" pitchFamily="34" charset="0"/>
              <a:cs typeface="Arial" pitchFamily="34" charset="0"/>
            </a:endParaRPr>
          </a:p>
        </p:txBody>
      </p:sp>
      <p:sp>
        <p:nvSpPr>
          <p:cNvPr id="2" name="Rectangle 1"/>
          <p:cNvSpPr/>
          <p:nvPr/>
        </p:nvSpPr>
        <p:spPr>
          <a:xfrm>
            <a:off x="1676182" y="992212"/>
            <a:ext cx="8761859" cy="5510098"/>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How to Configure and access the store using the Admin Console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NoSQL database: MongoDB</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MongoDB is a document-based database system</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The abstract idea of a document - data encapsulation into some file format. In the case of MongoDB, JSON is used.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If you are familiar with relational databases and SQL, then analogies: tables =&gt; collections; records (or rows) =&gt; documents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Each document can have different fields from other documents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All documents must have an _id field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Similarities Between SQL and MongoDB Query Features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Accessing Data from Column-Oriented Databases Like HBase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Performing CRUD Operations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Accessing Data Updating and Deleting Data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Querying NoSQL Stores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Essential Concepts behind a Database Index</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Indexing and Ordering in MongoDB</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Creating and Using Indexes in MongoDB</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MongoDB Operations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752994564"/>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document</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MongoDB stores data as BSON documents. BSON is a binary representation of JSON documents.</a:t>
            </a:r>
            <a:endParaRPr lang="en-US" dirty="0"/>
          </a:p>
        </p:txBody>
      </p:sp>
    </p:spTree>
    <p:extLst>
      <p:ext uri="{BB962C8B-B14F-4D97-AF65-F5344CB8AC3E}">
        <p14:creationId xmlns:p14="http://schemas.microsoft.com/office/powerpoint/2010/main" val="2101152143"/>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document </a:t>
            </a:r>
          </a:p>
        </p:txBody>
      </p:sp>
      <p:sp>
        <p:nvSpPr>
          <p:cNvPr id="7" name="Rectangle 6"/>
          <p:cNvSpPr/>
          <p:nvPr/>
        </p:nvSpPr>
        <p:spPr>
          <a:xfrm>
            <a:off x="1672970" y="762000"/>
            <a:ext cx="8844473" cy="646331"/>
          </a:xfrm>
          <a:prstGeom prst="rect">
            <a:avLst/>
          </a:prstGeom>
        </p:spPr>
        <p:txBody>
          <a:bodyPr wrap="square">
            <a:spAutoFit/>
          </a:bodyPr>
          <a:lstStyle/>
          <a:p>
            <a:r>
              <a:rPr lang="en-US" dirty="0"/>
              <a:t>MongoDB documents are composed of </a:t>
            </a:r>
            <a:r>
              <a:rPr lang="en-US" b="1" i="1" dirty="0">
                <a:solidFill>
                  <a:srgbClr val="036883"/>
                </a:solidFill>
              </a:rPr>
              <a:t>field-and-value</a:t>
            </a:r>
            <a:r>
              <a:rPr lang="en-US" dirty="0"/>
              <a:t> pairs. The value of a field can be any of the BSON data types, including other documents, arrays, and arrays of documents.</a:t>
            </a:r>
            <a:endParaRPr lang="en-IN" dirty="0"/>
          </a:p>
        </p:txBody>
      </p:sp>
      <p:sp>
        <p:nvSpPr>
          <p:cNvPr id="2" name="Rectangle 1"/>
          <p:cNvSpPr/>
          <p:nvPr/>
        </p:nvSpPr>
        <p:spPr>
          <a:xfrm>
            <a:off x="1672970" y="1628800"/>
            <a:ext cx="8844473" cy="646331"/>
          </a:xfrm>
          <a:prstGeom prst="rect">
            <a:avLst/>
          </a:prstGeom>
        </p:spPr>
        <p:txBody>
          <a:bodyPr wrap="square">
            <a:spAutoFit/>
          </a:bodyPr>
          <a:lstStyle/>
          <a:p>
            <a:r>
              <a:rPr lang="en-US" dirty="0"/>
              <a:t>The </a:t>
            </a:r>
            <a:r>
              <a:rPr lang="en-US" b="1" i="1" dirty="0">
                <a:solidFill>
                  <a:srgbClr val="036883"/>
                </a:solidFill>
              </a:rPr>
              <a:t>field name</a:t>
            </a:r>
            <a:r>
              <a:rPr lang="en-US" b="1" i="1" dirty="0"/>
              <a:t> </a:t>
            </a:r>
            <a:r>
              <a:rPr lang="en-US" b="1" i="1" dirty="0">
                <a:solidFill>
                  <a:srgbClr val="C00000"/>
                </a:solidFill>
              </a:rPr>
              <a:t>_id</a:t>
            </a:r>
            <a:r>
              <a:rPr lang="en-US" i="1" dirty="0">
                <a:solidFill>
                  <a:srgbClr val="C00000"/>
                </a:solidFill>
              </a:rPr>
              <a:t> </a:t>
            </a:r>
            <a:r>
              <a:rPr lang="en-US" dirty="0"/>
              <a:t>is reserved for use as a primary key; its value must be unique in the collection, is immutable, and may be of any type other than an array.</a:t>
            </a:r>
          </a:p>
        </p:txBody>
      </p:sp>
      <p:sp>
        <p:nvSpPr>
          <p:cNvPr id="3" name="Rectangle 2"/>
          <p:cNvSpPr/>
          <p:nvPr/>
        </p:nvSpPr>
        <p:spPr>
          <a:xfrm>
            <a:off x="1672970" y="2477587"/>
            <a:ext cx="2463815" cy="2031325"/>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a:t>
            </a:r>
          </a:p>
          <a:p>
            <a:r>
              <a:rPr lang="en-US" dirty="0">
                <a:solidFill>
                  <a:srgbClr val="049DC8"/>
                </a:solidFill>
                <a:latin typeface="Consolas" panose="020B0609020204030204" pitchFamily="49" charset="0"/>
                <a:cs typeface="Calibri" panose="020F0502020204030204" pitchFamily="34" charset="0"/>
              </a:rPr>
              <a:t>   field1: value1,</a:t>
            </a:r>
          </a:p>
          <a:p>
            <a:r>
              <a:rPr lang="en-US" dirty="0">
                <a:solidFill>
                  <a:srgbClr val="049DC8"/>
                </a:solidFill>
                <a:latin typeface="Consolas" panose="020B0609020204030204" pitchFamily="49" charset="0"/>
                <a:cs typeface="Calibri" panose="020F0502020204030204" pitchFamily="34" charset="0"/>
              </a:rPr>
              <a:t>   field2: value2,</a:t>
            </a:r>
          </a:p>
          <a:p>
            <a:r>
              <a:rPr lang="en-US" dirty="0">
                <a:solidFill>
                  <a:srgbClr val="049DC8"/>
                </a:solidFill>
                <a:latin typeface="Consolas" panose="020B0609020204030204" pitchFamily="49" charset="0"/>
                <a:cs typeface="Calibri" panose="020F0502020204030204" pitchFamily="34" charset="0"/>
              </a:rPr>
              <a:t>   field3: value3,</a:t>
            </a:r>
          </a:p>
          <a:p>
            <a:r>
              <a:rPr lang="en-US" dirty="0">
                <a:solidFill>
                  <a:srgbClr val="049DC8"/>
                </a:solidFill>
                <a:latin typeface="Consolas" panose="020B0609020204030204" pitchFamily="49" charset="0"/>
                <a:cs typeface="Calibri" panose="020F0502020204030204" pitchFamily="34" charset="0"/>
              </a:rPr>
              <a:t>   ...</a:t>
            </a:r>
          </a:p>
          <a:p>
            <a:r>
              <a:rPr lang="en-US" dirty="0">
                <a:solidFill>
                  <a:srgbClr val="049DC8"/>
                </a:solidFill>
                <a:latin typeface="Consolas" panose="020B0609020204030204" pitchFamily="49" charset="0"/>
                <a:cs typeface="Calibri" panose="020F0502020204030204" pitchFamily="34" charset="0"/>
              </a:rPr>
              <a:t>   fieldN: valueN</a:t>
            </a:r>
          </a:p>
          <a:p>
            <a:r>
              <a:rPr lang="en-US" dirty="0">
                <a:solidFill>
                  <a:srgbClr val="049DC8"/>
                </a:solidFill>
                <a:latin typeface="Consolas" panose="020B0609020204030204" pitchFamily="49" charset="0"/>
                <a:cs typeface="Calibri" panose="020F0502020204030204" pitchFamily="34" charset="0"/>
              </a:rPr>
              <a:t>}</a:t>
            </a:r>
          </a:p>
        </p:txBody>
      </p:sp>
      <p:sp>
        <p:nvSpPr>
          <p:cNvPr id="4" name="Rectangle 3"/>
          <p:cNvSpPr/>
          <p:nvPr/>
        </p:nvSpPr>
        <p:spPr>
          <a:xfrm>
            <a:off x="5015086" y="5054586"/>
            <a:ext cx="6870606" cy="830997"/>
          </a:xfrm>
          <a:prstGeom prst="rect">
            <a:avLst/>
          </a:prstGeom>
        </p:spPr>
        <p:txBody>
          <a:bodyPr wrap="square">
            <a:spAutoFit/>
          </a:bodyPr>
          <a:lstStyle/>
          <a:p>
            <a:r>
              <a:rPr lang="en-US" sz="2400" dirty="0">
                <a:solidFill>
                  <a:schemeClr val="accent4">
                    <a:lumMod val="75000"/>
                  </a:schemeClr>
                </a:solidFill>
              </a:rPr>
              <a:t>The primary key </a:t>
            </a:r>
            <a:r>
              <a:rPr lang="en-US" sz="2400" b="1" i="1" dirty="0">
                <a:solidFill>
                  <a:srgbClr val="C00000"/>
                </a:solidFill>
              </a:rPr>
              <a:t>_id </a:t>
            </a:r>
            <a:r>
              <a:rPr lang="en-US" sz="2400" dirty="0">
                <a:solidFill>
                  <a:schemeClr val="accent4">
                    <a:lumMod val="75000"/>
                  </a:schemeClr>
                </a:solidFill>
              </a:rPr>
              <a:t>is automatically added if </a:t>
            </a:r>
            <a:r>
              <a:rPr lang="en-US" sz="2400" b="1" i="1" dirty="0">
                <a:solidFill>
                  <a:srgbClr val="C00000"/>
                </a:solidFill>
              </a:rPr>
              <a:t>_id </a:t>
            </a:r>
            <a:r>
              <a:rPr lang="en-US" sz="2400" dirty="0">
                <a:solidFill>
                  <a:schemeClr val="accent4">
                    <a:lumMod val="75000"/>
                  </a:schemeClr>
                </a:solidFill>
              </a:rPr>
              <a:t>field is not specified.</a:t>
            </a:r>
          </a:p>
        </p:txBody>
      </p:sp>
      <p:pic>
        <p:nvPicPr>
          <p:cNvPr id="10" name="Graphic 9">
            <a:extLst>
              <a:ext uri="{FF2B5EF4-FFF2-40B4-BE49-F238E27FC236}">
                <a16:creationId xmlns:a16="http://schemas.microsoft.com/office/drawing/2014/main" id="{C9E33E0E-1E49-4411-AA91-11145D1F242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871070" y="2477587"/>
            <a:ext cx="6870606" cy="2576999"/>
          </a:xfrm>
          <a:prstGeom prst="rect">
            <a:avLst/>
          </a:prstGeom>
        </p:spPr>
      </p:pic>
      <p:graphicFrame>
        <p:nvGraphicFramePr>
          <p:cNvPr id="26" name="Table 25">
            <a:extLst>
              <a:ext uri="{FF2B5EF4-FFF2-40B4-BE49-F238E27FC236}">
                <a16:creationId xmlns:a16="http://schemas.microsoft.com/office/drawing/2014/main" id="{B6539E1F-C2AA-44D6-9F84-6A008E6B1ED5}"/>
              </a:ext>
            </a:extLst>
          </p:cNvPr>
          <p:cNvGraphicFramePr>
            <a:graphicFrameLocks noGrp="1"/>
          </p:cNvGraphicFramePr>
          <p:nvPr>
            <p:extLst>
              <p:ext uri="{D42A27DB-BD31-4B8C-83A1-F6EECF244321}">
                <p14:modId xmlns:p14="http://schemas.microsoft.com/office/powerpoint/2010/main" val="2502163434"/>
              </p:ext>
            </p:extLst>
          </p:nvPr>
        </p:nvGraphicFramePr>
        <p:xfrm>
          <a:off x="607146" y="4828437"/>
          <a:ext cx="1887660" cy="1599948"/>
        </p:xfrm>
        <a:graphic>
          <a:graphicData uri="http://schemas.openxmlformats.org/drawingml/2006/table">
            <a:tbl>
              <a:tblPr>
                <a:tableStyleId>{5C22544A-7EE6-4342-B048-85BDC9FD1C3A}</a:tableStyleId>
              </a:tblPr>
              <a:tblGrid>
                <a:gridCol w="943830">
                  <a:extLst>
                    <a:ext uri="{9D8B030D-6E8A-4147-A177-3AD203B41FA5}">
                      <a16:colId xmlns:a16="http://schemas.microsoft.com/office/drawing/2014/main" val="3484583743"/>
                    </a:ext>
                  </a:extLst>
                </a:gridCol>
                <a:gridCol w="943830">
                  <a:extLst>
                    <a:ext uri="{9D8B030D-6E8A-4147-A177-3AD203B41FA5}">
                      <a16:colId xmlns:a16="http://schemas.microsoft.com/office/drawing/2014/main" val="1910190986"/>
                    </a:ext>
                  </a:extLst>
                </a:gridCol>
              </a:tblGrid>
              <a:tr h="399987">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string</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true</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380233553"/>
                  </a:ext>
                </a:extLst>
              </a:tr>
              <a:tr h="399987">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number</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false</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2080275769"/>
                  </a:ext>
                </a:extLst>
              </a:tr>
              <a:tr h="399987">
                <a:tc>
                  <a:txBody>
                    <a:bodyPr/>
                    <a:lstStyle/>
                    <a:p>
                      <a:pPr algn="l" fontAlgn="ctr"/>
                      <a:r>
                        <a:rPr lang="en-IN" sz="1800" b="0" u="none" strike="noStrike">
                          <a:solidFill>
                            <a:srgbClr val="006C86"/>
                          </a:solidFill>
                          <a:effectLst/>
                          <a:latin typeface="Arial" panose="020B0604020202020204" pitchFamily="34" charset="0"/>
                          <a:cs typeface="Arial" panose="020B0604020202020204" pitchFamily="34" charset="0"/>
                        </a:rPr>
                        <a:t>object</a:t>
                      </a:r>
                      <a:endParaRPr lang="en-IN" sz="1800" b="0" i="0" u="none" strike="noStrike">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null</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1279398623"/>
                  </a:ext>
                </a:extLst>
              </a:tr>
              <a:tr h="399987">
                <a:tc>
                  <a:txBody>
                    <a:bodyPr/>
                    <a:lstStyle/>
                    <a:p>
                      <a:pPr algn="l" fontAlgn="ctr"/>
                      <a:r>
                        <a:rPr lang="en-IN" sz="1800" b="0" u="none" strike="noStrike">
                          <a:solidFill>
                            <a:srgbClr val="006C86"/>
                          </a:solidFill>
                          <a:effectLst/>
                          <a:latin typeface="Arial" panose="020B0604020202020204" pitchFamily="34" charset="0"/>
                          <a:cs typeface="Arial" panose="020B0604020202020204" pitchFamily="34" charset="0"/>
                        </a:rPr>
                        <a:t>array</a:t>
                      </a:r>
                      <a:endParaRPr lang="en-IN" sz="1800" b="0" i="0" u="none" strike="noStrike">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b"/>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b">
                    <a:noFill/>
                  </a:tcPr>
                </a:tc>
                <a:extLst>
                  <a:ext uri="{0D108BD9-81ED-4DB2-BD59-A6C34878D82A}">
                    <a16:rowId xmlns:a16="http://schemas.microsoft.com/office/drawing/2014/main" val="1915808501"/>
                  </a:ext>
                </a:extLst>
              </a:tr>
            </a:tbl>
          </a:graphicData>
        </a:graphic>
      </p:graphicFrame>
      <p:sp>
        <p:nvSpPr>
          <p:cNvPr id="29" name="Callout: Line 28">
            <a:extLst>
              <a:ext uri="{FF2B5EF4-FFF2-40B4-BE49-F238E27FC236}">
                <a16:creationId xmlns:a16="http://schemas.microsoft.com/office/drawing/2014/main" id="{540098A8-9DB1-4C77-A7A5-A36B797693C3}"/>
              </a:ext>
            </a:extLst>
          </p:cNvPr>
          <p:cNvSpPr/>
          <p:nvPr/>
        </p:nvSpPr>
        <p:spPr>
          <a:xfrm rot="10800000">
            <a:off x="489475" y="4747999"/>
            <a:ext cx="2112973" cy="1769808"/>
          </a:xfrm>
          <a:prstGeom prst="borderCallout1">
            <a:avLst>
              <a:gd name="adj1" fmla="val 18750"/>
              <a:gd name="adj2" fmla="val -8333"/>
              <a:gd name="adj3" fmla="val 129465"/>
              <a:gd name="adj4" fmla="val -35749"/>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33069314"/>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a:t>
            </a:r>
            <a:endParaRPr lang="en-US" dirty="0"/>
          </a:p>
        </p:txBody>
      </p:sp>
      <p:sp>
        <p:nvSpPr>
          <p:cNvPr id="3" name="Rectangle 2"/>
          <p:cNvSpPr/>
          <p:nvPr/>
        </p:nvSpPr>
        <p:spPr>
          <a:xfrm>
            <a:off x="1942847" y="2861955"/>
            <a:ext cx="8304719" cy="954107"/>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In the mongo shell, </a:t>
            </a:r>
            <a:r>
              <a:rPr lang="en-US" sz="2000" b="1" dirty="0">
                <a:solidFill>
                  <a:srgbClr val="B22251"/>
                </a:solidFill>
                <a:latin typeface="arial" panose="020B0604020202020204" pitchFamily="34" charset="0"/>
              </a:rPr>
              <a:t>db</a:t>
            </a:r>
            <a:r>
              <a:rPr lang="en-US" sz="1600" dirty="0">
                <a:solidFill>
                  <a:srgbClr val="B22251"/>
                </a:solidFill>
                <a:latin typeface="arial" panose="020B0604020202020204" pitchFamily="34" charset="0"/>
              </a:rPr>
              <a:t> </a:t>
            </a:r>
            <a:r>
              <a:rPr lang="en-US" dirty="0">
                <a:solidFill>
                  <a:srgbClr val="222222"/>
                </a:solidFill>
                <a:latin typeface="arial" panose="020B0604020202020204" pitchFamily="34" charset="0"/>
              </a:rPr>
              <a:t>is the variable that references the current database. The variable is automatically set to the default database </a:t>
            </a:r>
            <a:r>
              <a:rPr lang="en-US" b="1" dirty="0">
                <a:solidFill>
                  <a:srgbClr val="222222"/>
                </a:solidFill>
                <a:latin typeface="arial" panose="020B0604020202020204" pitchFamily="34" charset="0"/>
              </a:rPr>
              <a:t>test</a:t>
            </a:r>
            <a:r>
              <a:rPr lang="en-US" dirty="0">
                <a:solidFill>
                  <a:srgbClr val="222222"/>
                </a:solidFill>
                <a:latin typeface="arial" panose="020B0604020202020204" pitchFamily="34" charset="0"/>
              </a:rPr>
              <a:t> or is set when you use the </a:t>
            </a:r>
            <a:r>
              <a:rPr lang="en-US" b="1" dirty="0">
                <a:solidFill>
                  <a:srgbClr val="B22251"/>
                </a:solidFill>
                <a:latin typeface="arial" panose="020B0604020202020204" pitchFamily="34" charset="0"/>
              </a:rPr>
              <a:t>use &lt;db_name&gt;</a:t>
            </a:r>
            <a:r>
              <a:rPr lang="en-US" b="1" dirty="0">
                <a:solidFill>
                  <a:srgbClr val="222222"/>
                </a:solidFill>
                <a:latin typeface="arial" panose="020B0604020202020204" pitchFamily="34" charset="0"/>
              </a:rPr>
              <a:t> </a:t>
            </a:r>
            <a:r>
              <a:rPr lang="en-US" dirty="0">
                <a:solidFill>
                  <a:srgbClr val="222222"/>
                </a:solidFill>
                <a:latin typeface="arial" panose="020B0604020202020204" pitchFamily="34" charset="0"/>
              </a:rPr>
              <a:t>to switch current database.</a:t>
            </a:r>
            <a:endParaRPr lang="en-US" dirty="0"/>
          </a:p>
        </p:txBody>
      </p:sp>
    </p:spTree>
    <p:extLst>
      <p:ext uri="{BB962C8B-B14F-4D97-AF65-F5344CB8AC3E}">
        <p14:creationId xmlns:p14="http://schemas.microsoft.com/office/powerpoint/2010/main" val="1558554496"/>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start db server</a:t>
            </a:r>
            <a:endParaRPr lang="en-US" dirty="0"/>
          </a:p>
        </p:txBody>
      </p:sp>
      <p:graphicFrame>
        <p:nvGraphicFramePr>
          <p:cNvPr id="4" name="Table 3"/>
          <p:cNvGraphicFramePr>
            <a:graphicFrameLocks noGrp="1"/>
          </p:cNvGraphicFramePr>
          <p:nvPr/>
        </p:nvGraphicFramePr>
        <p:xfrm>
          <a:off x="1752372" y="335280"/>
          <a:ext cx="8986304" cy="1593522"/>
        </p:xfrm>
        <a:graphic>
          <a:graphicData uri="http://schemas.openxmlformats.org/drawingml/2006/table">
            <a:tbl>
              <a:tblPr firstRow="1" bandRow="1">
                <a:tableStyleId>{5940675A-B579-460E-94D1-54222C63F5DA}</a:tableStyleId>
              </a:tblPr>
              <a:tblGrid>
                <a:gridCol w="2031685">
                  <a:extLst>
                    <a:ext uri="{9D8B030D-6E8A-4147-A177-3AD203B41FA5}">
                      <a16:colId xmlns:a16="http://schemas.microsoft.com/office/drawing/2014/main" val="20000"/>
                    </a:ext>
                  </a:extLst>
                </a:gridCol>
                <a:gridCol w="1562836">
                  <a:extLst>
                    <a:ext uri="{9D8B030D-6E8A-4147-A177-3AD203B41FA5}">
                      <a16:colId xmlns:a16="http://schemas.microsoft.com/office/drawing/2014/main" val="20001"/>
                    </a:ext>
                  </a:extLst>
                </a:gridCol>
                <a:gridCol w="1797261">
                  <a:extLst>
                    <a:ext uri="{9D8B030D-6E8A-4147-A177-3AD203B41FA5}">
                      <a16:colId xmlns:a16="http://schemas.microsoft.com/office/drawing/2014/main" val="20002"/>
                    </a:ext>
                  </a:extLst>
                </a:gridCol>
                <a:gridCol w="1797261">
                  <a:extLst>
                    <a:ext uri="{9D8B030D-6E8A-4147-A177-3AD203B41FA5}">
                      <a16:colId xmlns:a16="http://schemas.microsoft.com/office/drawing/2014/main" val="20003"/>
                    </a:ext>
                  </a:extLst>
                </a:gridCol>
                <a:gridCol w="1797261">
                  <a:extLst>
                    <a:ext uri="{9D8B030D-6E8A-4147-A177-3AD203B41FA5}">
                      <a16:colId xmlns:a16="http://schemas.microsoft.com/office/drawing/2014/main" val="20004"/>
                    </a:ext>
                  </a:extLst>
                </a:gridCol>
              </a:tblGrid>
              <a:tr h="531174">
                <a:tc>
                  <a:txBody>
                    <a:bodyPr/>
                    <a:lstStyle/>
                    <a:p>
                      <a:endParaRPr lang="en-US" dirty="0"/>
                    </a:p>
                  </a:txBody>
                  <a:tcPr marL="91428" marR="91428"/>
                </a:tc>
                <a:tc>
                  <a:txBody>
                    <a:bodyPr/>
                    <a:lstStyle/>
                    <a:p>
                      <a:pPr algn="ctr"/>
                      <a:r>
                        <a:rPr lang="en-US" sz="1800" dirty="0">
                          <a:solidFill>
                            <a:srgbClr val="C00000"/>
                          </a:solidFill>
                        </a:rPr>
                        <a:t>MongoDB</a:t>
                      </a:r>
                    </a:p>
                  </a:txBody>
                  <a:tcPr marL="91428" marR="91428" anchor="ctr"/>
                </a:tc>
                <a:tc>
                  <a:txBody>
                    <a:bodyPr/>
                    <a:lstStyle/>
                    <a:p>
                      <a:pPr algn="ctr"/>
                      <a:r>
                        <a:rPr lang="en-US" sz="1800" dirty="0">
                          <a:solidFill>
                            <a:srgbClr val="C00000"/>
                          </a:solidFill>
                        </a:rPr>
                        <a:t>Redis</a:t>
                      </a:r>
                    </a:p>
                  </a:txBody>
                  <a:tcPr marL="91428" marR="91428" anchor="ctr"/>
                </a:tc>
                <a:tc>
                  <a:txBody>
                    <a:bodyPr/>
                    <a:lstStyle/>
                    <a:p>
                      <a:pPr algn="ctr"/>
                      <a:r>
                        <a:rPr lang="en-US" sz="1800" dirty="0">
                          <a:solidFill>
                            <a:srgbClr val="C00000"/>
                          </a:solidFill>
                        </a:rPr>
                        <a:t>MySQL</a:t>
                      </a:r>
                    </a:p>
                  </a:txBody>
                  <a:tcPr marL="91428" marR="91428" anchor="ctr"/>
                </a:tc>
                <a:tc>
                  <a:txBody>
                    <a:bodyPr/>
                    <a:lstStyle/>
                    <a:p>
                      <a:pPr algn="ctr"/>
                      <a:r>
                        <a:rPr lang="en-US" sz="1800" dirty="0">
                          <a:solidFill>
                            <a:srgbClr val="C00000"/>
                          </a:solidFill>
                        </a:rPr>
                        <a:t>Oracle</a:t>
                      </a:r>
                    </a:p>
                  </a:txBody>
                  <a:tcPr marL="91428" marR="91428" anchor="ctr"/>
                </a:tc>
                <a:extLst>
                  <a:ext uri="{0D108BD9-81ED-4DB2-BD59-A6C34878D82A}">
                    <a16:rowId xmlns:a16="http://schemas.microsoft.com/office/drawing/2014/main" val="10000"/>
                  </a:ext>
                </a:extLst>
              </a:tr>
              <a:tr h="53117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Server</a:t>
                      </a:r>
                    </a:p>
                  </a:txBody>
                  <a:tcPr marL="91428" marR="91428"/>
                </a:tc>
                <a:tc>
                  <a:txBody>
                    <a:bodyPr/>
                    <a:lstStyle/>
                    <a:p>
                      <a:pPr algn="ctr"/>
                      <a:r>
                        <a:rPr lang="en-US" sz="1800" dirty="0">
                          <a:solidFill>
                            <a:srgbClr val="FF5A36"/>
                          </a:solidFill>
                        </a:rPr>
                        <a:t>mongod</a:t>
                      </a:r>
                    </a:p>
                  </a:txBody>
                  <a:tcPr marL="91428" marR="91428" anchor="ctr"/>
                </a:tc>
                <a:tc>
                  <a:txBody>
                    <a:bodyPr/>
                    <a:lstStyle/>
                    <a:p>
                      <a:pPr algn="ctr"/>
                      <a:r>
                        <a:rPr lang="en-US" sz="1800" dirty="0">
                          <a:solidFill>
                            <a:srgbClr val="FF5A36"/>
                          </a:solidFill>
                        </a:rPr>
                        <a:t>redis-server</a:t>
                      </a:r>
                    </a:p>
                  </a:txBody>
                  <a:tcPr marL="91428" marR="91428" anchor="ctr"/>
                </a:tc>
                <a:tc>
                  <a:txBody>
                    <a:bodyPr/>
                    <a:lstStyle/>
                    <a:p>
                      <a:pPr algn="ctr"/>
                      <a:r>
                        <a:rPr lang="en-US" sz="1800" dirty="0">
                          <a:solidFill>
                            <a:srgbClr val="FF5A36"/>
                          </a:solidFill>
                        </a:rPr>
                        <a:t>mysqld</a:t>
                      </a:r>
                    </a:p>
                  </a:txBody>
                  <a:tcPr marL="91428" marR="91428" anchor="ctr"/>
                </a:tc>
                <a:tc>
                  <a:txBody>
                    <a:bodyPr/>
                    <a:lstStyle/>
                    <a:p>
                      <a:pPr algn="ctr"/>
                      <a:r>
                        <a:rPr lang="en-US" sz="1800" dirty="0">
                          <a:solidFill>
                            <a:srgbClr val="FF5A36"/>
                          </a:solidFill>
                        </a:rPr>
                        <a:t>oracle</a:t>
                      </a:r>
                    </a:p>
                  </a:txBody>
                  <a:tcPr marL="91428" marR="91428" anchor="ctr"/>
                </a:tc>
                <a:extLst>
                  <a:ext uri="{0D108BD9-81ED-4DB2-BD59-A6C34878D82A}">
                    <a16:rowId xmlns:a16="http://schemas.microsoft.com/office/drawing/2014/main" val="10001"/>
                  </a:ext>
                </a:extLst>
              </a:tr>
              <a:tr h="53117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Client</a:t>
                      </a:r>
                    </a:p>
                  </a:txBody>
                  <a:tcPr marL="91428" marR="91428"/>
                </a:tc>
                <a:tc>
                  <a:txBody>
                    <a:bodyPr/>
                    <a:lstStyle/>
                    <a:p>
                      <a:pPr algn="ctr"/>
                      <a:r>
                        <a:rPr lang="en-US" sz="1800" dirty="0">
                          <a:solidFill>
                            <a:srgbClr val="FF5A36"/>
                          </a:solidFill>
                        </a:rPr>
                        <a:t>mongo</a:t>
                      </a:r>
                    </a:p>
                  </a:txBody>
                  <a:tcPr marL="91428" marR="91428" anchor="ctr"/>
                </a:tc>
                <a:tc>
                  <a:txBody>
                    <a:bodyPr/>
                    <a:lstStyle/>
                    <a:p>
                      <a:pPr algn="ctr"/>
                      <a:r>
                        <a:rPr lang="en-US" sz="1800" dirty="0">
                          <a:solidFill>
                            <a:srgbClr val="FF5A36"/>
                          </a:solidFill>
                        </a:rPr>
                        <a:t>redis-cli</a:t>
                      </a:r>
                    </a:p>
                  </a:txBody>
                  <a:tcPr marL="91428" marR="91428" anchor="ctr"/>
                </a:tc>
                <a:tc>
                  <a:txBody>
                    <a:bodyPr/>
                    <a:lstStyle/>
                    <a:p>
                      <a:pPr algn="ctr"/>
                      <a:r>
                        <a:rPr lang="en-US" sz="1800" dirty="0">
                          <a:solidFill>
                            <a:srgbClr val="FF5A36"/>
                          </a:solidFill>
                        </a:rPr>
                        <a:t>mysql</a:t>
                      </a:r>
                    </a:p>
                  </a:txBody>
                  <a:tcPr marL="91428" marR="91428" anchor="ctr"/>
                </a:tc>
                <a:tc>
                  <a:txBody>
                    <a:bodyPr/>
                    <a:lstStyle/>
                    <a:p>
                      <a:pPr algn="ctr"/>
                      <a:r>
                        <a:rPr lang="en-US" sz="1800" dirty="0">
                          <a:solidFill>
                            <a:srgbClr val="FF5A36"/>
                          </a:solidFill>
                        </a:rPr>
                        <a:t>sqlplus</a:t>
                      </a:r>
                    </a:p>
                  </a:txBody>
                  <a:tcPr marL="91428" marR="91428" anchor="ct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303302451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Primary Key</a:t>
            </a:r>
          </a:p>
        </p:txBody>
      </p:sp>
      <p:sp>
        <p:nvSpPr>
          <p:cNvPr id="6" name="Rectangle 5"/>
          <p:cNvSpPr/>
          <p:nvPr/>
        </p:nvSpPr>
        <p:spPr>
          <a:xfrm>
            <a:off x="1599992"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users table whose primary key is user_id column.</a:t>
            </a:r>
          </a:p>
        </p:txBody>
      </p:sp>
      <p:sp>
        <p:nvSpPr>
          <p:cNvPr id="2" name="Rectangle 1"/>
          <p:cNvSpPr/>
          <p:nvPr/>
        </p:nvSpPr>
        <p:spPr>
          <a:xfrm>
            <a:off x="1599992" y="1258672"/>
            <a:ext cx="899043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a:t>
            </a:r>
            <a:r>
              <a:rPr lang="en-IN" sz="1600" dirty="0">
                <a:solidFill>
                  <a:srgbClr val="C00000"/>
                </a:solidFill>
                <a:latin typeface="Arial" panose="020B0604020202020204" pitchFamily="34" charset="0"/>
                <a:cs typeface="Arial" panose="020B0604020202020204" pitchFamily="34" charset="0"/>
              </a:rPr>
              <a:t>PRIMARY KEY</a:t>
            </a:r>
            <a:r>
              <a:rPr lang="en-IN" sz="1600" dirty="0">
                <a:latin typeface="Arial" panose="020B0604020202020204" pitchFamily="34" charset="0"/>
                <a:cs typeface="Arial" panose="020B0604020202020204" pitchFamily="34" charset="0"/>
              </a:rPr>
              <a: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
        <p:nvSpPr>
          <p:cNvPr id="7" name="Rectangle 6"/>
          <p:cNvSpPr/>
          <p:nvPr/>
        </p:nvSpPr>
        <p:spPr>
          <a:xfrm>
            <a:off x="1599992" y="2209803"/>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specify the PRIMARY KEY at the end of the CREATE TABLE  statement as follows.</a:t>
            </a:r>
          </a:p>
        </p:txBody>
      </p:sp>
      <p:sp>
        <p:nvSpPr>
          <p:cNvPr id="8" name="Rectangle 7"/>
          <p:cNvSpPr/>
          <p:nvPr/>
        </p:nvSpPr>
        <p:spPr>
          <a:xfrm>
            <a:off x="1599992" y="2905706"/>
            <a:ext cx="899043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USERS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pk_user_id PRIMARY KEY</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USER_ID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cxnSp>
        <p:nvCxnSpPr>
          <p:cNvPr id="10" name="Straight Connector 9"/>
          <p:cNvCxnSpPr/>
          <p:nvPr/>
        </p:nvCxnSpPr>
        <p:spPr>
          <a:xfrm>
            <a:off x="1523802" y="20574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523802" y="39624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676182" y="4095768"/>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case the primary key consists of multiple columns, you must specify them at the end of the CREATE TABLE  statement. You put a coma-separated list of primary key columns inside parentheses followed the PRIMARY KEY  keywords.</a:t>
            </a:r>
          </a:p>
        </p:txBody>
      </p:sp>
      <p:sp>
        <p:nvSpPr>
          <p:cNvPr id="13" name="Rectangle 12"/>
          <p:cNvSpPr/>
          <p:nvPr/>
        </p:nvSpPr>
        <p:spPr>
          <a:xfrm>
            <a:off x="1676182" y="5096472"/>
            <a:ext cx="8990430" cy="830997"/>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USERS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pk_user_id PRIMARY KEY</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USER_ID, USERNAME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134824509"/>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start server and client </a:t>
            </a:r>
          </a:p>
        </p:txBody>
      </p:sp>
      <p:sp>
        <p:nvSpPr>
          <p:cNvPr id="7" name="Rectangle 6"/>
          <p:cNvSpPr/>
          <p:nvPr/>
        </p:nvSpPr>
        <p:spPr>
          <a:xfrm>
            <a:off x="1672970" y="714356"/>
            <a:ext cx="8844473" cy="430887"/>
          </a:xfrm>
          <a:prstGeom prst="rect">
            <a:avLst/>
          </a:prstGeom>
        </p:spPr>
        <p:txBody>
          <a:bodyPr wrap="square">
            <a:spAutoFit/>
          </a:bodyPr>
          <a:lstStyle/>
          <a:p>
            <a:r>
              <a:rPr lang="en-US" sz="2200" dirty="0"/>
              <a:t>To start </a:t>
            </a:r>
            <a:r>
              <a:rPr lang="en-US" sz="2200" dirty="0">
                <a:solidFill>
                  <a:srgbClr val="FF5A36"/>
                </a:solidFill>
              </a:rPr>
              <a:t>MongoDB server</a:t>
            </a:r>
            <a:r>
              <a:rPr lang="en-US" sz="2200" dirty="0"/>
              <a:t>, execute </a:t>
            </a:r>
            <a:r>
              <a:rPr lang="en-US" sz="2200" b="1" dirty="0">
                <a:solidFill>
                  <a:srgbClr val="C00000"/>
                </a:solidFill>
              </a:rPr>
              <a:t>mongod.exe</a:t>
            </a:r>
            <a:r>
              <a:rPr lang="en-US" sz="2200" dirty="0">
                <a:solidFill>
                  <a:srgbClr val="036883"/>
                </a:solidFill>
              </a:rPr>
              <a:t>.</a:t>
            </a:r>
            <a:endParaRPr lang="en-IN" sz="2200" dirty="0">
              <a:solidFill>
                <a:srgbClr val="036883"/>
              </a:solidFill>
            </a:endParaRPr>
          </a:p>
        </p:txBody>
      </p:sp>
      <p:sp>
        <p:nvSpPr>
          <p:cNvPr id="4" name="Rectangle 3"/>
          <p:cNvSpPr/>
          <p:nvPr/>
        </p:nvSpPr>
        <p:spPr>
          <a:xfrm>
            <a:off x="1712671" y="3249698"/>
            <a:ext cx="8765071" cy="1107996"/>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--bind_ip_all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 stp10 --journal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 192.168.100.20 --journal</a:t>
            </a:r>
          </a:p>
        </p:txBody>
      </p:sp>
      <p:sp>
        <p:nvSpPr>
          <p:cNvPr id="5" name="Rectangle 4"/>
          <p:cNvSpPr/>
          <p:nvPr/>
        </p:nvSpPr>
        <p:spPr>
          <a:xfrm>
            <a:off x="1670002" y="1268498"/>
            <a:ext cx="8153944" cy="1446550"/>
          </a:xfrm>
          <a:prstGeom prst="rect">
            <a:avLst/>
          </a:prstGeom>
        </p:spPr>
        <p:txBody>
          <a:bodyPr wrap="square">
            <a:spAutoFit/>
          </a:bodyPr>
          <a:lstStyle/>
          <a:p>
            <a:pPr marL="285750" indent="-285750">
              <a:buFont typeface="Arial" panose="020B0604020202020204" pitchFamily="34" charset="0"/>
              <a:buChar char="•"/>
            </a:pPr>
            <a:r>
              <a:rPr lang="en-US" dirty="0">
                <a:solidFill>
                  <a:srgbClr val="036883"/>
                </a:solidFill>
              </a:rPr>
              <a:t>The --dbpath option points to your database directory.</a:t>
            </a:r>
          </a:p>
          <a:p>
            <a:pPr marL="285750" indent="-285750">
              <a:buFont typeface="Arial" panose="020B0604020202020204" pitchFamily="34" charset="0"/>
              <a:buChar char="•"/>
            </a:pPr>
            <a:endParaRPr lang="en-US" sz="800" dirty="0">
              <a:solidFill>
                <a:srgbClr val="036883"/>
              </a:solidFill>
            </a:endParaRPr>
          </a:p>
          <a:p>
            <a:pPr marL="285750" indent="-285750">
              <a:buFont typeface="Arial" panose="020B0604020202020204" pitchFamily="34" charset="0"/>
              <a:buChar char="•"/>
            </a:pPr>
            <a:r>
              <a:rPr lang="en-US" dirty="0">
                <a:solidFill>
                  <a:srgbClr val="036883"/>
                </a:solidFill>
              </a:rPr>
              <a:t>The --bind_ip_all option : bind to all ip addresses.</a:t>
            </a:r>
          </a:p>
          <a:p>
            <a:pPr marL="285750" indent="-285750">
              <a:buFont typeface="Arial" panose="020B0604020202020204" pitchFamily="34" charset="0"/>
              <a:buChar char="•"/>
            </a:pPr>
            <a:endParaRPr lang="en-US" sz="800" dirty="0">
              <a:solidFill>
                <a:srgbClr val="036883"/>
              </a:solidFill>
            </a:endParaRPr>
          </a:p>
          <a:p>
            <a:pPr marL="285750" indent="-285750">
              <a:buFont typeface="Arial" panose="020B0604020202020204" pitchFamily="34" charset="0"/>
              <a:buChar char="•"/>
            </a:pPr>
            <a:r>
              <a:rPr lang="en-US" dirty="0">
                <a:solidFill>
                  <a:srgbClr val="036883"/>
                </a:solidFill>
              </a:rPr>
              <a:t>The --bind_ip arg option : comma separated list of ip addresses to listen on,  localhost by default.</a:t>
            </a:r>
          </a:p>
        </p:txBody>
      </p:sp>
      <p:sp>
        <p:nvSpPr>
          <p:cNvPr id="8" name="Rectangle 7"/>
          <p:cNvSpPr/>
          <p:nvPr/>
        </p:nvSpPr>
        <p:spPr>
          <a:xfrm>
            <a:off x="1670001" y="4786322"/>
            <a:ext cx="8844473" cy="430887"/>
          </a:xfrm>
          <a:prstGeom prst="rect">
            <a:avLst/>
          </a:prstGeom>
        </p:spPr>
        <p:txBody>
          <a:bodyPr wrap="square">
            <a:spAutoFit/>
          </a:bodyPr>
          <a:lstStyle/>
          <a:p>
            <a:r>
              <a:rPr lang="en-US" sz="2200" dirty="0"/>
              <a:t>To start </a:t>
            </a:r>
            <a:r>
              <a:rPr lang="en-US" sz="2200" dirty="0">
                <a:solidFill>
                  <a:srgbClr val="FF5A36"/>
                </a:solidFill>
              </a:rPr>
              <a:t>MongoDB client</a:t>
            </a:r>
            <a:r>
              <a:rPr lang="en-US" sz="2200" dirty="0"/>
              <a:t>, execute </a:t>
            </a:r>
            <a:r>
              <a:rPr lang="en-US" sz="2200" b="1" dirty="0">
                <a:solidFill>
                  <a:srgbClr val="C00000"/>
                </a:solidFill>
              </a:rPr>
              <a:t>mongo.exe</a:t>
            </a:r>
            <a:r>
              <a:rPr lang="en-US" sz="2200" dirty="0">
                <a:solidFill>
                  <a:srgbClr val="036883"/>
                </a:solidFill>
              </a:rPr>
              <a:t>.</a:t>
            </a:r>
            <a:endParaRPr lang="en-IN" sz="2200" dirty="0">
              <a:solidFill>
                <a:srgbClr val="036883"/>
              </a:solidFill>
            </a:endParaRPr>
          </a:p>
        </p:txBody>
      </p:sp>
      <p:cxnSp>
        <p:nvCxnSpPr>
          <p:cNvPr id="10" name="Straight Connector 9"/>
          <p:cNvCxnSpPr/>
          <p:nvPr/>
        </p:nvCxnSpPr>
        <p:spPr>
          <a:xfrm>
            <a:off x="1670003" y="4564902"/>
            <a:ext cx="8847441"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1712671" y="5302765"/>
            <a:ext cx="8765071" cy="769441"/>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"192.168.100.20:27017/db1"</a:t>
            </a:r>
          </a:p>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--host "192.168.100.20" --port "27017"</a:t>
            </a:r>
          </a:p>
        </p:txBody>
      </p:sp>
      <p:sp>
        <p:nvSpPr>
          <p:cNvPr id="2" name="Rectangle 1"/>
          <p:cNvSpPr/>
          <p:nvPr/>
        </p:nvSpPr>
        <p:spPr>
          <a:xfrm>
            <a:off x="1726524" y="2792498"/>
            <a:ext cx="4624382"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--bind_ip &lt;hostnames | ipaddresses&gt;</a:t>
            </a:r>
          </a:p>
        </p:txBody>
      </p:sp>
    </p:spTree>
    <p:extLst>
      <p:ext uri="{BB962C8B-B14F-4D97-AF65-F5344CB8AC3E}">
        <p14:creationId xmlns:p14="http://schemas.microsoft.com/office/powerpoint/2010/main" val="2908685988"/>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comparison operator</a:t>
            </a:r>
          </a:p>
        </p:txBody>
      </p:sp>
      <p:sp>
        <p:nvSpPr>
          <p:cNvPr id="3" name="Rectangle 2"/>
          <p:cNvSpPr/>
          <p:nvPr/>
        </p:nvSpPr>
        <p:spPr>
          <a:xfrm>
            <a:off x="1706493" y="152400"/>
            <a:ext cx="8807740" cy="1563377"/>
          </a:xfrm>
          <a:prstGeom prst="rect">
            <a:avLst/>
          </a:prstGeom>
        </p:spPr>
        <p:txBody>
          <a:bodyPr wrap="square">
            <a:spAutoFit/>
          </a:bodyPr>
          <a:lstStyle/>
          <a:p>
            <a:pPr>
              <a:lnSpc>
                <a:spcPct val="150000"/>
              </a:lnSpc>
            </a:pPr>
            <a:r>
              <a:rPr lang="en-US" sz="2200" dirty="0">
                <a:solidFill>
                  <a:srgbClr val="FC6F0D"/>
                </a:solidFill>
                <a:latin typeface="Calibri" panose="020F0502020204030204" pitchFamily="34" charset="0"/>
                <a:cs typeface="Calibri" panose="020F0502020204030204" pitchFamily="34" charset="0"/>
              </a:rPr>
              <a:t>db.version()		</a:t>
            </a:r>
            <a:r>
              <a:rPr lang="en-US" sz="2200" dirty="0">
                <a:solidFill>
                  <a:srgbClr val="00B050"/>
                </a:solidFill>
                <a:latin typeface="Calibri" panose="020F0502020204030204" pitchFamily="34" charset="0"/>
                <a:cs typeface="Calibri" panose="020F0502020204030204" pitchFamily="34" charset="0"/>
              </a:rPr>
              <a:t>// version number</a:t>
            </a:r>
          </a:p>
          <a:p>
            <a:pPr>
              <a:lnSpc>
                <a:spcPct val="150000"/>
              </a:lnSpc>
            </a:pPr>
            <a:r>
              <a:rPr lang="en-US" sz="2200" dirty="0">
                <a:solidFill>
                  <a:srgbClr val="FC6F0D"/>
                </a:solidFill>
                <a:latin typeface="Calibri" panose="020F0502020204030204" pitchFamily="34" charset="0"/>
                <a:cs typeface="Calibri" panose="020F0502020204030204" pitchFamily="34" charset="0"/>
              </a:rPr>
              <a:t>db.getMongo(); 	</a:t>
            </a:r>
            <a:r>
              <a:rPr lang="en-US" sz="2200" dirty="0">
                <a:solidFill>
                  <a:srgbClr val="00B050"/>
                </a:solidFill>
                <a:latin typeface="Calibri" panose="020F0502020204030204" pitchFamily="34" charset="0"/>
                <a:cs typeface="Calibri" panose="020F0502020204030204" pitchFamily="34" charset="0"/>
              </a:rPr>
              <a:t>// connection to 192.168.100.20:27017</a:t>
            </a:r>
          </a:p>
          <a:p>
            <a:pPr>
              <a:lnSpc>
                <a:spcPct val="150000"/>
              </a:lnSpc>
            </a:pPr>
            <a:r>
              <a:rPr lang="en-US" sz="2200" dirty="0">
                <a:solidFill>
                  <a:srgbClr val="FC6F0D"/>
                </a:solidFill>
                <a:latin typeface="Calibri" panose="020F0502020204030204" pitchFamily="34" charset="0"/>
                <a:cs typeface="Calibri" panose="020F0502020204030204" pitchFamily="34" charset="0"/>
              </a:rPr>
              <a:t>getHostName()		</a:t>
            </a:r>
            <a:r>
              <a:rPr lang="en-US" sz="2200" dirty="0">
                <a:solidFill>
                  <a:srgbClr val="00B050"/>
                </a:solidFill>
                <a:latin typeface="Calibri" panose="020F0502020204030204" pitchFamily="34" charset="0"/>
                <a:cs typeface="Calibri" panose="020F0502020204030204" pitchFamily="34" charset="0"/>
              </a:rPr>
              <a:t>// stp5</a:t>
            </a:r>
          </a:p>
        </p:txBody>
      </p:sp>
    </p:spTree>
    <p:extLst>
      <p:ext uri="{BB962C8B-B14F-4D97-AF65-F5344CB8AC3E}">
        <p14:creationId xmlns:p14="http://schemas.microsoft.com/office/powerpoint/2010/main" val="2010173953"/>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comparison operator</a:t>
            </a:r>
          </a:p>
        </p:txBody>
      </p:sp>
      <p:graphicFrame>
        <p:nvGraphicFramePr>
          <p:cNvPr id="7" name="Table 6"/>
          <p:cNvGraphicFramePr>
            <a:graphicFrameLocks noGrp="1"/>
          </p:cNvGraphicFramePr>
          <p:nvPr/>
        </p:nvGraphicFramePr>
        <p:xfrm>
          <a:off x="1676182" y="1066800"/>
          <a:ext cx="8838051" cy="4551992"/>
        </p:xfrm>
        <a:graphic>
          <a:graphicData uri="http://schemas.openxmlformats.org/drawingml/2006/table">
            <a:tbl>
              <a:tblPr>
                <a:tableStyleId>{616DA210-FB5B-4158-B5E0-FEB733F419BA}</a:tableStyleId>
              </a:tblPr>
              <a:tblGrid>
                <a:gridCol w="886628">
                  <a:extLst>
                    <a:ext uri="{9D8B030D-6E8A-4147-A177-3AD203B41FA5}">
                      <a16:colId xmlns:a16="http://schemas.microsoft.com/office/drawing/2014/main" val="20000"/>
                    </a:ext>
                  </a:extLst>
                </a:gridCol>
                <a:gridCol w="7951423">
                  <a:extLst>
                    <a:ext uri="{9D8B030D-6E8A-4147-A177-3AD203B41FA5}">
                      <a16:colId xmlns:a16="http://schemas.microsoft.com/office/drawing/2014/main" val="20001"/>
                    </a:ext>
                  </a:extLst>
                </a:gridCol>
              </a:tblGrid>
              <a:tr h="568999">
                <a:tc>
                  <a:txBody>
                    <a:bodyPr/>
                    <a:lstStyle/>
                    <a:p>
                      <a:pPr algn="ctr" fontAlgn="base"/>
                      <a:r>
                        <a:rPr lang="en-IN" sz="2000" u="none" dirty="0">
                          <a:solidFill>
                            <a:srgbClr val="006C86"/>
                          </a:solidFill>
                          <a:effectLst/>
                        </a:rPr>
                        <a:t>$eq</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equal to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568999">
                <a:tc>
                  <a:txBody>
                    <a:bodyPr/>
                    <a:lstStyle/>
                    <a:p>
                      <a:pPr algn="ctr" fontAlgn="base"/>
                      <a:r>
                        <a:rPr lang="en-IN" sz="2000" u="none" dirty="0">
                          <a:solidFill>
                            <a:srgbClr val="006C86"/>
                          </a:solidFill>
                          <a:effectLst/>
                        </a:rPr>
                        <a:t>$gt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greater than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568999">
                <a:tc>
                  <a:txBody>
                    <a:bodyPr/>
                    <a:lstStyle/>
                    <a:p>
                      <a:pPr algn="ctr" fontAlgn="base"/>
                      <a:r>
                        <a:rPr lang="en-IN" sz="2000" u="none" dirty="0">
                          <a:solidFill>
                            <a:srgbClr val="006C86"/>
                          </a:solidFill>
                          <a:effectLst/>
                        </a:rPr>
                        <a:t>$gte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greater than or equal to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568999">
                <a:tc>
                  <a:txBody>
                    <a:bodyPr/>
                    <a:lstStyle/>
                    <a:p>
                      <a:pPr algn="ctr" fontAlgn="base"/>
                      <a:r>
                        <a:rPr lang="en-IN" sz="2000" u="none" dirty="0">
                          <a:solidFill>
                            <a:srgbClr val="006C86"/>
                          </a:solidFill>
                          <a:effectLst/>
                        </a:rPr>
                        <a:t>$lt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less than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568999">
                <a:tc>
                  <a:txBody>
                    <a:bodyPr/>
                    <a:lstStyle/>
                    <a:p>
                      <a:pPr algn="ctr" fontAlgn="base"/>
                      <a:r>
                        <a:rPr lang="en-IN" sz="2000" u="none" dirty="0">
                          <a:solidFill>
                            <a:srgbClr val="006C86"/>
                          </a:solidFill>
                          <a:effectLst/>
                        </a:rPr>
                        <a:t>$lte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less than or equal to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568999">
                <a:tc>
                  <a:txBody>
                    <a:bodyPr/>
                    <a:lstStyle/>
                    <a:p>
                      <a:pPr algn="ctr" fontAlgn="base"/>
                      <a:r>
                        <a:rPr lang="en-IN" sz="2000" u="none" dirty="0">
                          <a:solidFill>
                            <a:srgbClr val="006C86"/>
                          </a:solidFill>
                          <a:effectLst/>
                        </a:rPr>
                        <a:t>$ne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all values that are not equal to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568999">
                <a:tc>
                  <a:txBody>
                    <a:bodyPr/>
                    <a:lstStyle/>
                    <a:p>
                      <a:pPr algn="ctr" fontAlgn="base"/>
                      <a:r>
                        <a:rPr lang="en-IN" sz="2000" u="none" dirty="0">
                          <a:solidFill>
                            <a:srgbClr val="006C86"/>
                          </a:solidFill>
                          <a:effectLst/>
                        </a:rPr>
                        <a:t>$in</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any of the values specified in an array.</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568999">
                <a:tc>
                  <a:txBody>
                    <a:bodyPr/>
                    <a:lstStyle/>
                    <a:p>
                      <a:pPr algn="ctr" fontAlgn="base"/>
                      <a:r>
                        <a:rPr lang="en-IN" sz="2000" u="none" dirty="0">
                          <a:solidFill>
                            <a:srgbClr val="006C86"/>
                          </a:solidFill>
                          <a:effectLst/>
                        </a:rPr>
                        <a:t>$nin</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none of the values specified in an array.</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1428056821"/>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comparison operator</a:t>
            </a:r>
          </a:p>
        </p:txBody>
      </p:sp>
      <p:sp>
        <p:nvSpPr>
          <p:cNvPr id="2" name="Rectangle 1"/>
          <p:cNvSpPr/>
          <p:nvPr/>
        </p:nvSpPr>
        <p:spPr>
          <a:xfrm>
            <a:off x="1676182" y="767357"/>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$eq</a:t>
            </a:r>
          </a:p>
        </p:txBody>
      </p:sp>
      <p:sp>
        <p:nvSpPr>
          <p:cNvPr id="3" name="Rectangle 2"/>
          <p:cNvSpPr/>
          <p:nvPr/>
        </p:nvSpPr>
        <p:spPr>
          <a:xfrm>
            <a:off x="1676183" y="1192887"/>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{$eq: value} }</a:t>
            </a:r>
            <a:endParaRPr lang="en-US" dirty="0">
              <a:latin typeface="Consolas" panose="020B0609020204030204" pitchFamily="49" charset="0"/>
            </a:endParaRPr>
          </a:p>
        </p:txBody>
      </p:sp>
      <p:sp>
        <p:nvSpPr>
          <p:cNvPr id="6" name="Rectangle 5"/>
          <p:cNvSpPr/>
          <p:nvPr/>
        </p:nvSpPr>
        <p:spPr>
          <a:xfrm>
            <a:off x="6323777" y="750534"/>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8" name="Rectangle 7"/>
          <p:cNvSpPr/>
          <p:nvPr/>
        </p:nvSpPr>
        <p:spPr>
          <a:xfrm>
            <a:off x="6323778" y="1176064"/>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{$ne: value} }</a:t>
            </a:r>
          </a:p>
        </p:txBody>
      </p:sp>
      <p:sp>
        <p:nvSpPr>
          <p:cNvPr id="9" name="Rectangle 8"/>
          <p:cNvSpPr/>
          <p:nvPr/>
        </p:nvSpPr>
        <p:spPr>
          <a:xfrm>
            <a:off x="1681129" y="2056235"/>
            <a:ext cx="550592"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a:t>
            </a:r>
          </a:p>
        </p:txBody>
      </p:sp>
      <p:sp>
        <p:nvSpPr>
          <p:cNvPr id="10" name="Rectangle 9"/>
          <p:cNvSpPr/>
          <p:nvPr/>
        </p:nvSpPr>
        <p:spPr>
          <a:xfrm>
            <a:off x="1681131" y="2481765"/>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 value} }</a:t>
            </a:r>
          </a:p>
        </p:txBody>
      </p:sp>
      <p:sp>
        <p:nvSpPr>
          <p:cNvPr id="11" name="Rectangle 10"/>
          <p:cNvSpPr/>
          <p:nvPr/>
        </p:nvSpPr>
        <p:spPr>
          <a:xfrm>
            <a:off x="6328726" y="2039412"/>
            <a:ext cx="688625"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$gte</a:t>
            </a:r>
          </a:p>
        </p:txBody>
      </p:sp>
      <p:sp>
        <p:nvSpPr>
          <p:cNvPr id="12" name="Rectangle 11"/>
          <p:cNvSpPr/>
          <p:nvPr/>
        </p:nvSpPr>
        <p:spPr>
          <a:xfrm>
            <a:off x="6328726" y="2464942"/>
            <a:ext cx="322353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{$gte: value} }</a:t>
            </a:r>
          </a:p>
        </p:txBody>
      </p:sp>
      <p:sp>
        <p:nvSpPr>
          <p:cNvPr id="13" name="Rectangle 12"/>
          <p:cNvSpPr/>
          <p:nvPr/>
        </p:nvSpPr>
        <p:spPr>
          <a:xfrm>
            <a:off x="1741382" y="3369853"/>
            <a:ext cx="485967"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a:t>
            </a:r>
          </a:p>
        </p:txBody>
      </p:sp>
      <p:sp>
        <p:nvSpPr>
          <p:cNvPr id="14" name="Rectangle 13"/>
          <p:cNvSpPr/>
          <p:nvPr/>
        </p:nvSpPr>
        <p:spPr>
          <a:xfrm>
            <a:off x="1741384" y="3795383"/>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 value} }</a:t>
            </a:r>
          </a:p>
        </p:txBody>
      </p:sp>
      <p:sp>
        <p:nvSpPr>
          <p:cNvPr id="15" name="Rectangle 14"/>
          <p:cNvSpPr/>
          <p:nvPr/>
        </p:nvSpPr>
        <p:spPr>
          <a:xfrm>
            <a:off x="6388977" y="3353030"/>
            <a:ext cx="624001"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$lte</a:t>
            </a:r>
          </a:p>
        </p:txBody>
      </p:sp>
      <p:sp>
        <p:nvSpPr>
          <p:cNvPr id="16" name="Rectangle 15"/>
          <p:cNvSpPr/>
          <p:nvPr/>
        </p:nvSpPr>
        <p:spPr>
          <a:xfrm>
            <a:off x="6388979" y="3778560"/>
            <a:ext cx="322353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{$lte: value} }</a:t>
            </a:r>
          </a:p>
        </p:txBody>
      </p:sp>
      <p:sp>
        <p:nvSpPr>
          <p:cNvPr id="17" name="Rectangle 16"/>
          <p:cNvSpPr/>
          <p:nvPr/>
        </p:nvSpPr>
        <p:spPr>
          <a:xfrm>
            <a:off x="1806007" y="4665659"/>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19" name="Rectangle 18"/>
          <p:cNvSpPr/>
          <p:nvPr/>
        </p:nvSpPr>
        <p:spPr>
          <a:xfrm>
            <a:off x="1806007" y="5091189"/>
            <a:ext cx="689554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{$in: [&lt;value1&gt;, &lt;value2&gt;, ..., &lt;valueN&gt;]} }</a:t>
            </a:r>
          </a:p>
        </p:txBody>
      </p:sp>
    </p:spTree>
    <p:extLst>
      <p:ext uri="{BB962C8B-B14F-4D97-AF65-F5344CB8AC3E}">
        <p14:creationId xmlns:p14="http://schemas.microsoft.com/office/powerpoint/2010/main" val="4058368286"/>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logical operator</a:t>
            </a:r>
          </a:p>
        </p:txBody>
      </p:sp>
    </p:spTree>
    <p:extLst>
      <p:ext uri="{BB962C8B-B14F-4D97-AF65-F5344CB8AC3E}">
        <p14:creationId xmlns:p14="http://schemas.microsoft.com/office/powerpoint/2010/main" val="774740540"/>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logical operator</a:t>
            </a:r>
          </a:p>
        </p:txBody>
      </p:sp>
      <p:graphicFrame>
        <p:nvGraphicFramePr>
          <p:cNvPr id="7" name="Table 6"/>
          <p:cNvGraphicFramePr>
            <a:graphicFrameLocks noGrp="1"/>
          </p:cNvGraphicFramePr>
          <p:nvPr/>
        </p:nvGraphicFramePr>
        <p:xfrm>
          <a:off x="1676183" y="1066800"/>
          <a:ext cx="8838050" cy="2875590"/>
        </p:xfrm>
        <a:graphic>
          <a:graphicData uri="http://schemas.openxmlformats.org/drawingml/2006/table">
            <a:tbl>
              <a:tblPr>
                <a:tableStyleId>{616DA210-FB5B-4158-B5E0-FEB733F419BA}</a:tableStyleId>
              </a:tblPr>
              <a:tblGrid>
                <a:gridCol w="886628">
                  <a:extLst>
                    <a:ext uri="{9D8B030D-6E8A-4147-A177-3AD203B41FA5}">
                      <a16:colId xmlns:a16="http://schemas.microsoft.com/office/drawing/2014/main" val="20000"/>
                    </a:ext>
                  </a:extLst>
                </a:gridCol>
                <a:gridCol w="7951422">
                  <a:extLst>
                    <a:ext uri="{9D8B030D-6E8A-4147-A177-3AD203B41FA5}">
                      <a16:colId xmlns:a16="http://schemas.microsoft.com/office/drawing/2014/main" val="20001"/>
                    </a:ext>
                  </a:extLst>
                </a:gridCol>
              </a:tblGrid>
              <a:tr h="958530">
                <a:tc>
                  <a:txBody>
                    <a:bodyPr/>
                    <a:lstStyle/>
                    <a:p>
                      <a:pPr algn="ctr" fontAlgn="base"/>
                      <a:r>
                        <a:rPr lang="en-IN" sz="2000" u="none" dirty="0">
                          <a:solidFill>
                            <a:srgbClr val="006C86"/>
                          </a:solidFill>
                          <a:effectLst/>
                        </a:rPr>
                        <a:t>$or</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Joins query clauses with a logical </a:t>
                      </a:r>
                      <a:r>
                        <a:rPr lang="en-US" sz="2000" dirty="0">
                          <a:solidFill>
                            <a:srgbClr val="00B0F0"/>
                          </a:solidFill>
                          <a:effectLst/>
                        </a:rPr>
                        <a:t>OR </a:t>
                      </a:r>
                      <a:r>
                        <a:rPr lang="en-US" sz="2000" dirty="0">
                          <a:effectLst/>
                        </a:rPr>
                        <a:t>returns all documents that    </a:t>
                      </a:r>
                    </a:p>
                    <a:p>
                      <a:pPr fontAlgn="base"/>
                      <a:r>
                        <a:rPr lang="en-US" sz="2000" dirty="0">
                          <a:effectLst/>
                        </a:rPr>
                        <a:t>  match the conditions of either clause.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958530">
                <a:tc>
                  <a:txBody>
                    <a:bodyPr/>
                    <a:lstStyle/>
                    <a:p>
                      <a:pPr algn="ctr" fontAlgn="base"/>
                      <a:r>
                        <a:rPr lang="en-IN" sz="2000" u="none" dirty="0">
                          <a:solidFill>
                            <a:srgbClr val="006C86"/>
                          </a:solidFill>
                          <a:effectLst/>
                        </a:rPr>
                        <a:t>$and</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Joins query clauses with a logical </a:t>
                      </a:r>
                      <a:r>
                        <a:rPr lang="en-US" sz="2000" dirty="0">
                          <a:solidFill>
                            <a:srgbClr val="00B0F0"/>
                          </a:solidFill>
                          <a:effectLst/>
                        </a:rPr>
                        <a:t>AND </a:t>
                      </a:r>
                      <a:r>
                        <a:rPr lang="en-US" sz="2000" dirty="0">
                          <a:effectLst/>
                        </a:rPr>
                        <a:t>returns all documents that </a:t>
                      </a:r>
                    </a:p>
                    <a:p>
                      <a:pPr fontAlgn="base"/>
                      <a:r>
                        <a:rPr lang="en-US" sz="2000" dirty="0">
                          <a:effectLst/>
                        </a:rPr>
                        <a:t>  match the conditions of both clauses.</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958530">
                <a:tc>
                  <a:txBody>
                    <a:bodyPr/>
                    <a:lstStyle/>
                    <a:p>
                      <a:pPr algn="ctr" fontAlgn="base"/>
                      <a:r>
                        <a:rPr lang="en-IN" sz="2000" u="none" dirty="0">
                          <a:solidFill>
                            <a:srgbClr val="006C86"/>
                          </a:solidFill>
                          <a:effectLst/>
                        </a:rPr>
                        <a:t>$not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Inverts the effect of a query expression and returns documents that </a:t>
                      </a:r>
                    </a:p>
                    <a:p>
                      <a:pPr fontAlgn="base"/>
                      <a:r>
                        <a:rPr lang="en-US" sz="2000" dirty="0">
                          <a:effectLst/>
                        </a:rPr>
                        <a:t>  do not match the query expression.</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bl>
          </a:graphicData>
        </a:graphic>
      </p:graphicFrame>
      <p:sp>
        <p:nvSpPr>
          <p:cNvPr id="6" name="Rectangle 5"/>
          <p:cNvSpPr/>
          <p:nvPr/>
        </p:nvSpPr>
        <p:spPr>
          <a:xfrm>
            <a:off x="1752373" y="4191000"/>
            <a:ext cx="7390439"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8" name="Rectangle 7"/>
          <p:cNvSpPr/>
          <p:nvPr/>
        </p:nvSpPr>
        <p:spPr>
          <a:xfrm>
            <a:off x="1752373" y="4703403"/>
            <a:ext cx="7390438"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752373" y="5215806"/>
            <a:ext cx="7390439"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spTree>
    <p:extLst>
      <p:ext uri="{BB962C8B-B14F-4D97-AF65-F5344CB8AC3E}">
        <p14:creationId xmlns:p14="http://schemas.microsoft.com/office/powerpoint/2010/main" val="670825568"/>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logical operator</a:t>
            </a:r>
          </a:p>
        </p:txBody>
      </p:sp>
      <p:sp>
        <p:nvSpPr>
          <p:cNvPr id="4" name="Rectangle 3"/>
          <p:cNvSpPr/>
          <p:nvPr/>
        </p:nvSpPr>
        <p:spPr>
          <a:xfrm>
            <a:off x="1676182" y="767357"/>
            <a:ext cx="574121"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$or</a:t>
            </a:r>
          </a:p>
        </p:txBody>
      </p:sp>
      <p:sp>
        <p:nvSpPr>
          <p:cNvPr id="5" name="Rectangle 4"/>
          <p:cNvSpPr/>
          <p:nvPr/>
        </p:nvSpPr>
        <p:spPr>
          <a:xfrm>
            <a:off x="1694215" y="1196156"/>
            <a:ext cx="7275404"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6" name="Rectangle 5"/>
          <p:cNvSpPr/>
          <p:nvPr/>
        </p:nvSpPr>
        <p:spPr>
          <a:xfrm>
            <a:off x="1692014" y="2648930"/>
            <a:ext cx="756839"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$and</a:t>
            </a:r>
          </a:p>
        </p:txBody>
      </p:sp>
      <p:sp>
        <p:nvSpPr>
          <p:cNvPr id="8" name="Rectangle 7"/>
          <p:cNvSpPr/>
          <p:nvPr/>
        </p:nvSpPr>
        <p:spPr>
          <a:xfrm>
            <a:off x="1710047" y="3077729"/>
            <a:ext cx="7402025"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692014" y="4459071"/>
            <a:ext cx="718372"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$not</a:t>
            </a:r>
          </a:p>
        </p:txBody>
      </p:sp>
      <p:sp>
        <p:nvSpPr>
          <p:cNvPr id="10" name="Rectangle 9"/>
          <p:cNvSpPr/>
          <p:nvPr/>
        </p:nvSpPr>
        <p:spPr>
          <a:xfrm>
            <a:off x="1710047" y="4887870"/>
            <a:ext cx="6009197"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sp>
        <p:nvSpPr>
          <p:cNvPr id="2" name="Rectangle 1"/>
          <p:cNvSpPr/>
          <p:nvPr/>
        </p:nvSpPr>
        <p:spPr>
          <a:xfrm>
            <a:off x="1665297" y="5498070"/>
            <a:ext cx="8848934"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 job: {$not: {$eq: 'MANAGER'}}})</a:t>
            </a:r>
          </a:p>
        </p:txBody>
      </p:sp>
      <p:sp>
        <p:nvSpPr>
          <p:cNvPr id="3" name="Rectangle 2"/>
          <p:cNvSpPr/>
          <p:nvPr/>
        </p:nvSpPr>
        <p:spPr>
          <a:xfrm>
            <a:off x="1665297" y="1773699"/>
            <a:ext cx="8822217"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db.emp.find({$or: [{job: 'manager'}, {job: 'salesman'}]})</a:t>
            </a:r>
          </a:p>
        </p:txBody>
      </p:sp>
      <p:sp>
        <p:nvSpPr>
          <p:cNvPr id="7" name="Rectangle 6"/>
          <p:cNvSpPr/>
          <p:nvPr/>
        </p:nvSpPr>
        <p:spPr>
          <a:xfrm>
            <a:off x="1632645" y="3607715"/>
            <a:ext cx="8854870"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db.emp.find({$and: [{job:'manager'}, {sal:3400}]})</a:t>
            </a:r>
          </a:p>
        </p:txBody>
      </p:sp>
    </p:spTree>
    <p:extLst>
      <p:ext uri="{BB962C8B-B14F-4D97-AF65-F5344CB8AC3E}">
        <p14:creationId xmlns:p14="http://schemas.microsoft.com/office/powerpoint/2010/main" val="3530209182"/>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ObjectId()</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a:t>
            </a:r>
            <a:r>
              <a:rPr lang="en-US" b="1" i="1" dirty="0">
                <a:solidFill>
                  <a:srgbClr val="222222"/>
                </a:solidFill>
                <a:latin typeface="arial" panose="020B0604020202020204" pitchFamily="34" charset="0"/>
              </a:rPr>
              <a:t>ObjectId</a:t>
            </a:r>
            <a:r>
              <a:rPr lang="en-US" dirty="0">
                <a:solidFill>
                  <a:srgbClr val="222222"/>
                </a:solidFill>
                <a:latin typeface="arial" panose="020B0604020202020204" pitchFamily="34" charset="0"/>
              </a:rPr>
              <a:t> class is the default primary key for a MongoDB document and is usually found in the </a:t>
            </a:r>
            <a:r>
              <a:rPr lang="en-US" b="1" dirty="0">
                <a:solidFill>
                  <a:srgbClr val="222222"/>
                </a:solidFill>
                <a:latin typeface="arial" panose="020B0604020202020204" pitchFamily="34" charset="0"/>
              </a:rPr>
              <a:t>_id</a:t>
            </a:r>
            <a:r>
              <a:rPr lang="en-US" dirty="0">
                <a:solidFill>
                  <a:srgbClr val="222222"/>
                </a:solidFill>
                <a:latin typeface="arial" panose="020B0604020202020204" pitchFamily="34" charset="0"/>
              </a:rPr>
              <a:t> field in an inserted document.</a:t>
            </a:r>
            <a:endParaRPr lang="en-US" dirty="0"/>
          </a:p>
        </p:txBody>
      </p:sp>
      <p:sp>
        <p:nvSpPr>
          <p:cNvPr id="5" name="Rectangle 4"/>
          <p:cNvSpPr/>
          <p:nvPr/>
        </p:nvSpPr>
        <p:spPr>
          <a:xfrm>
            <a:off x="1942847" y="3958894"/>
            <a:ext cx="8304719" cy="738664"/>
          </a:xfrm>
          <a:prstGeom prst="rect">
            <a:avLst/>
          </a:prstGeom>
        </p:spPr>
        <p:txBody>
          <a:bodyPr wrap="square">
            <a:spAutoFit/>
          </a:bodyPr>
          <a:lstStyle/>
          <a:p>
            <a:r>
              <a:rPr lang="en-US" sz="2000" dirty="0">
                <a:solidFill>
                  <a:schemeClr val="accent4">
                    <a:lumMod val="50000"/>
                  </a:schemeClr>
                </a:solidFill>
              </a:rPr>
              <a:t>The </a:t>
            </a:r>
            <a:r>
              <a:rPr lang="en-US" sz="2200" b="1" dirty="0">
                <a:solidFill>
                  <a:schemeClr val="accent4">
                    <a:lumMod val="50000"/>
                  </a:schemeClr>
                </a:solidFill>
              </a:rPr>
              <a:t>_id</a:t>
            </a:r>
            <a:r>
              <a:rPr lang="en-US" sz="2000" dirty="0">
                <a:solidFill>
                  <a:schemeClr val="accent4">
                    <a:lumMod val="50000"/>
                  </a:schemeClr>
                </a:solidFill>
              </a:rPr>
              <a:t> field must have a unique value. You can think of the </a:t>
            </a:r>
            <a:r>
              <a:rPr lang="en-US" sz="2200" b="1" dirty="0">
                <a:solidFill>
                  <a:schemeClr val="accent4">
                    <a:lumMod val="50000"/>
                  </a:schemeClr>
                </a:solidFill>
              </a:rPr>
              <a:t>_id </a:t>
            </a:r>
            <a:r>
              <a:rPr lang="en-US" sz="2000" dirty="0">
                <a:solidFill>
                  <a:schemeClr val="accent4">
                    <a:lumMod val="50000"/>
                  </a:schemeClr>
                </a:solidFill>
              </a:rPr>
              <a:t>field as the document’s primary key.</a:t>
            </a:r>
          </a:p>
        </p:txBody>
      </p:sp>
    </p:spTree>
    <p:extLst>
      <p:ext uri="{BB962C8B-B14F-4D97-AF65-F5344CB8AC3E}">
        <p14:creationId xmlns:p14="http://schemas.microsoft.com/office/powerpoint/2010/main" val="1702833773"/>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ObjectId()  </a:t>
            </a:r>
          </a:p>
        </p:txBody>
      </p:sp>
      <p:sp>
        <p:nvSpPr>
          <p:cNvPr id="7" name="Rectangle 6"/>
          <p:cNvSpPr/>
          <p:nvPr/>
        </p:nvSpPr>
        <p:spPr>
          <a:xfrm>
            <a:off x="1672970" y="762002"/>
            <a:ext cx="8844473" cy="646331"/>
          </a:xfrm>
          <a:prstGeom prst="rect">
            <a:avLst/>
          </a:prstGeom>
        </p:spPr>
        <p:txBody>
          <a:bodyPr wrap="square">
            <a:spAutoFit/>
          </a:bodyPr>
          <a:lstStyle/>
          <a:p>
            <a:r>
              <a:rPr lang="en-US" dirty="0"/>
              <a:t>MongoDB uses ObjectIds as the default value of _id field of each document, which is auto generated while the creation of any document.</a:t>
            </a:r>
            <a:endParaRPr lang="en-IN" dirty="0"/>
          </a:p>
        </p:txBody>
      </p:sp>
      <p:sp>
        <p:nvSpPr>
          <p:cNvPr id="8" name="Rectangle 7"/>
          <p:cNvSpPr/>
          <p:nvPr/>
        </p:nvSpPr>
        <p:spPr>
          <a:xfrm>
            <a:off x="1694214" y="1658572"/>
            <a:ext cx="87933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ObjectId()</a:t>
            </a:r>
          </a:p>
        </p:txBody>
      </p:sp>
      <p:sp>
        <p:nvSpPr>
          <p:cNvPr id="9" name="Rectangle 8"/>
          <p:cNvSpPr/>
          <p:nvPr/>
        </p:nvSpPr>
        <p:spPr>
          <a:xfrm>
            <a:off x="1665297" y="2236115"/>
            <a:ext cx="8822217"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x = ObjectId()</a:t>
            </a:r>
          </a:p>
        </p:txBody>
      </p:sp>
    </p:spTree>
    <p:extLst>
      <p:ext uri="{BB962C8B-B14F-4D97-AF65-F5344CB8AC3E}">
        <p14:creationId xmlns:p14="http://schemas.microsoft.com/office/powerpoint/2010/main" val="1393594552"/>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list databases</a:t>
            </a:r>
            <a:endParaRPr lang="en-US" dirty="0"/>
          </a:p>
        </p:txBody>
      </p:sp>
    </p:spTree>
    <p:extLst>
      <p:ext uri="{BB962C8B-B14F-4D97-AF65-F5344CB8AC3E}">
        <p14:creationId xmlns:p14="http://schemas.microsoft.com/office/powerpoint/2010/main" val="332268466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Primary Key</a:t>
            </a:r>
          </a:p>
        </p:txBody>
      </p:sp>
      <p:sp>
        <p:nvSpPr>
          <p:cNvPr id="6" name="Rectangle 5"/>
          <p:cNvSpPr/>
          <p:nvPr/>
        </p:nvSpPr>
        <p:spPr>
          <a:xfrm>
            <a:off x="289951"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dirty="0">
                <a:solidFill>
                  <a:srgbClr val="0077AA"/>
                </a:solidFill>
                <a:latin typeface="Arial" panose="020B0604020202020204" pitchFamily="34" charset="0"/>
              </a:rPr>
              <a:t>USERS</a:t>
            </a:r>
            <a:r>
              <a:rPr lang="en-IN" dirty="0">
                <a:latin typeface="Arial" panose="020B0604020202020204" pitchFamily="34" charset="0"/>
                <a:cs typeface="Arial" panose="020B0604020202020204" pitchFamily="34" charset="0"/>
              </a:rPr>
              <a:t> table with primary key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420471" y="1640412"/>
            <a:ext cx="4320479"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USERS</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5" name="Rectangle 14">
            <a:extLst>
              <a:ext uri="{FF2B5EF4-FFF2-40B4-BE49-F238E27FC236}">
                <a16:creationId xmlns:a16="http://schemas.microsoft.com/office/drawing/2014/main" id="{9FE8A1EC-13C5-412B-9334-51E47824F4E4}"/>
              </a:ext>
            </a:extLst>
          </p:cNvPr>
          <p:cNvSpPr/>
          <p:nvPr/>
        </p:nvSpPr>
        <p:spPr>
          <a:xfrm>
            <a:off x="5015086" y="1452536"/>
            <a:ext cx="482453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USERS</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rgbClr val="C00000"/>
                </a:solidFill>
                <a:latin typeface="Arial" panose="020B0604020202020204" pitchFamily="34" charset="0"/>
                <a:cs typeface="Arial" panose="020B0604020202020204" pitchFamily="34" charset="0"/>
              </a:rPr>
              <a:t>           PRIMARY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6" name="Rectangle 15">
            <a:extLst>
              <a:ext uri="{FF2B5EF4-FFF2-40B4-BE49-F238E27FC236}">
                <a16:creationId xmlns:a16="http://schemas.microsoft.com/office/drawing/2014/main" id="{D9A51BB9-98B8-4A94-A83D-7C4A3BEAF5BF}"/>
              </a:ext>
            </a:extLst>
          </p:cNvPr>
          <p:cNvSpPr/>
          <p:nvPr/>
        </p:nvSpPr>
        <p:spPr>
          <a:xfrm>
            <a:off x="5303118" y="4290063"/>
            <a:ext cx="590465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USERS</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constraint pk_ID </a:t>
            </a:r>
            <a:r>
              <a:rPr lang="en-IN" dirty="0">
                <a:solidFill>
                  <a:srgbClr val="C00000"/>
                </a:solidFill>
                <a:latin typeface="Arial" panose="020B0604020202020204" pitchFamily="34" charset="0"/>
                <a:cs typeface="Arial" panose="020B0604020202020204" pitchFamily="34" charset="0"/>
              </a:rPr>
              <a:t>PRIMARY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 userName</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7" name="Rectangle 16">
            <a:extLst>
              <a:ext uri="{FF2B5EF4-FFF2-40B4-BE49-F238E27FC236}">
                <a16:creationId xmlns:a16="http://schemas.microsoft.com/office/drawing/2014/main" id="{1054FA30-BD90-42A6-A67E-D1D783D1FA59}"/>
              </a:ext>
            </a:extLst>
          </p:cNvPr>
          <p:cNvSpPr/>
          <p:nvPr/>
        </p:nvSpPr>
        <p:spPr>
          <a:xfrm>
            <a:off x="289951" y="4201925"/>
            <a:ext cx="482453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USERS</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constraint pk_ID </a:t>
            </a:r>
            <a:r>
              <a:rPr lang="en-IN" dirty="0">
                <a:solidFill>
                  <a:srgbClr val="C00000"/>
                </a:solidFill>
                <a:latin typeface="Arial" panose="020B0604020202020204" pitchFamily="34" charset="0"/>
                <a:cs typeface="Arial" panose="020B0604020202020204" pitchFamily="34" charset="0"/>
              </a:rPr>
              <a:t>PRIMARY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Tree>
    <p:extLst>
      <p:ext uri="{BB962C8B-B14F-4D97-AF65-F5344CB8AC3E}">
        <p14:creationId xmlns:p14="http://schemas.microsoft.com/office/powerpoint/2010/main" val="2915448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p:bldP spid="17" grpId="0"/>
    </p:bldLst>
  </p:timing>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list database </a:t>
            </a:r>
          </a:p>
        </p:txBody>
      </p:sp>
      <p:sp>
        <p:nvSpPr>
          <p:cNvPr id="7" name="Rectangle 6"/>
          <p:cNvSpPr/>
          <p:nvPr/>
        </p:nvSpPr>
        <p:spPr>
          <a:xfrm>
            <a:off x="1672970" y="762000"/>
            <a:ext cx="8844473" cy="369332"/>
          </a:xfrm>
          <a:prstGeom prst="rect">
            <a:avLst/>
          </a:prstGeom>
        </p:spPr>
        <p:txBody>
          <a:bodyPr wrap="square">
            <a:spAutoFit/>
          </a:bodyPr>
          <a:lstStyle/>
          <a:p>
            <a:r>
              <a:rPr lang="en-US" dirty="0"/>
              <a:t>Print a list of all databases on the server.</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672970" y="1383966"/>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 dbs | databases }</a:t>
            </a:r>
          </a:p>
        </p:txBody>
      </p:sp>
      <p:sp>
        <p:nvSpPr>
          <p:cNvPr id="9" name="Rectangle 8"/>
          <p:cNvSpPr/>
          <p:nvPr/>
        </p:nvSpPr>
        <p:spPr>
          <a:xfrm>
            <a:off x="1672972" y="1835382"/>
            <a:ext cx="8550110"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show dbs	</a:t>
            </a:r>
            <a:r>
              <a:rPr lang="en-US" sz="2200" dirty="0">
                <a:solidFill>
                  <a:srgbClr val="00B050"/>
                </a:solidFill>
                <a:latin typeface="Calibri" panose="020F0502020204030204" pitchFamily="34" charset="0"/>
                <a:cs typeface="Calibri" panose="020F0502020204030204" pitchFamily="34" charset="0"/>
              </a:rPr>
              <a:t>    // Returns: all database name.</a:t>
            </a:r>
            <a:endParaRPr lang="en-US" sz="2200" dirty="0">
              <a:solidFill>
                <a:srgbClr val="FC6F0D"/>
              </a:solidFill>
              <a:latin typeface="Calibri" panose="020F0502020204030204" pitchFamily="34" charset="0"/>
              <a:cs typeface="Calibri" panose="020F0502020204030204" pitchFamily="34" charset="0"/>
            </a:endParaRP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show databases	   </a:t>
            </a:r>
            <a:r>
              <a:rPr lang="en-US" sz="2200" dirty="0">
                <a:solidFill>
                  <a:srgbClr val="00B050"/>
                </a:solidFill>
                <a:latin typeface="Calibri" panose="020F0502020204030204" pitchFamily="34" charset="0"/>
                <a:cs typeface="Calibri" panose="020F0502020204030204" pitchFamily="34" charset="0"/>
              </a:rPr>
              <a:t> // Returns: all database name.</a:t>
            </a:r>
            <a:endParaRPr lang="en-US" sz="2200" dirty="0">
              <a:solidFill>
                <a:srgbClr val="FC6F0D"/>
              </a:solidFill>
              <a:latin typeface="Calibri" panose="020F0502020204030204" pitchFamily="34" charset="0"/>
              <a:cs typeface="Calibri" panose="020F0502020204030204" pitchFamily="34" charset="0"/>
            </a:endParaRPr>
          </a:p>
        </p:txBody>
      </p:sp>
      <p:sp>
        <p:nvSpPr>
          <p:cNvPr id="10" name="Rectangle 9"/>
          <p:cNvSpPr/>
          <p:nvPr/>
        </p:nvSpPr>
        <p:spPr>
          <a:xfrm>
            <a:off x="1672970" y="3288268"/>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db.getName()</a:t>
            </a:r>
          </a:p>
        </p:txBody>
      </p:sp>
      <p:sp>
        <p:nvSpPr>
          <p:cNvPr id="2" name="Rectangle 1"/>
          <p:cNvSpPr/>
          <p:nvPr/>
        </p:nvSpPr>
        <p:spPr>
          <a:xfrm>
            <a:off x="1672970" y="3787049"/>
            <a:ext cx="8609479"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		</a:t>
            </a:r>
            <a:r>
              <a:rPr lang="en-US" sz="2200" dirty="0">
                <a:solidFill>
                  <a:srgbClr val="00B050"/>
                </a:solidFill>
                <a:latin typeface="Calibri" panose="020F0502020204030204" pitchFamily="34" charset="0"/>
                <a:cs typeface="Calibri" panose="020F0502020204030204" pitchFamily="34" charset="0"/>
              </a:rPr>
              <a:t>   // Returns: the current database name.</a:t>
            </a:r>
            <a:endParaRPr lang="en-US" sz="22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db.getName()	</a:t>
            </a:r>
            <a:r>
              <a:rPr lang="en-US" sz="2200" dirty="0">
                <a:solidFill>
                  <a:srgbClr val="00B050"/>
                </a:solidFill>
                <a:latin typeface="Calibri" panose="020F0502020204030204" pitchFamily="34" charset="0"/>
                <a:cs typeface="Calibri" panose="020F0502020204030204" pitchFamily="34" charset="0"/>
              </a:rPr>
              <a:t>   // Returns: the current database name.</a:t>
            </a:r>
            <a:endParaRPr lang="en-US" sz="2200" dirty="0">
              <a:solidFill>
                <a:srgbClr val="FC6F0D"/>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031395770"/>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use database</a:t>
            </a:r>
            <a:endParaRPr lang="en-US" dirty="0"/>
          </a:p>
        </p:txBody>
      </p:sp>
      <p:sp>
        <p:nvSpPr>
          <p:cNvPr id="4" name="Rectangle 3"/>
          <p:cNvSpPr/>
          <p:nvPr/>
        </p:nvSpPr>
        <p:spPr>
          <a:xfrm>
            <a:off x="1752372" y="76202"/>
            <a:ext cx="8685669" cy="646331"/>
          </a:xfrm>
          <a:prstGeom prst="rect">
            <a:avLst/>
          </a:prstGeom>
        </p:spPr>
        <p:txBody>
          <a:bodyPr wrap="square">
            <a:spAutoFit/>
          </a:bodyPr>
          <a:lstStyle/>
          <a:p>
            <a:pPr algn="just"/>
            <a:r>
              <a:rPr lang="en-US" dirty="0">
                <a:solidFill>
                  <a:schemeClr val="accent4">
                    <a:lumMod val="50000"/>
                  </a:schemeClr>
                </a:solidFill>
                <a:latin typeface="Arial" panose="020B0604020202020204" pitchFamily="34" charset="0"/>
              </a:rPr>
              <a:t>To access an element of an array by the zero-based index position, concatenate the array name with the dot (.) and zero-based index position, and enclose in quotes</a:t>
            </a:r>
            <a:endParaRPr lang="en-US" dirty="0">
              <a:solidFill>
                <a:schemeClr val="accent4">
                  <a:lumMod val="50000"/>
                </a:schemeClr>
              </a:solidFill>
            </a:endParaRPr>
          </a:p>
        </p:txBody>
      </p:sp>
    </p:spTree>
    <p:extLst>
      <p:ext uri="{BB962C8B-B14F-4D97-AF65-F5344CB8AC3E}">
        <p14:creationId xmlns:p14="http://schemas.microsoft.com/office/powerpoint/2010/main" val="1805263514"/>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 database </a:t>
            </a:r>
          </a:p>
        </p:txBody>
      </p:sp>
      <p:sp>
        <p:nvSpPr>
          <p:cNvPr id="7" name="Rectangle 6"/>
          <p:cNvSpPr/>
          <p:nvPr/>
        </p:nvSpPr>
        <p:spPr>
          <a:xfrm>
            <a:off x="1672970" y="762002"/>
            <a:ext cx="8844473" cy="369332"/>
          </a:xfrm>
          <a:prstGeom prst="rect">
            <a:avLst/>
          </a:prstGeom>
        </p:spPr>
        <p:txBody>
          <a:bodyPr wrap="square">
            <a:spAutoFit/>
          </a:bodyPr>
          <a:lstStyle/>
          <a:p>
            <a:r>
              <a:rPr lang="en-US" dirty="0"/>
              <a:t>Switch current database to &lt;db&gt;. The mongo shell variable db is set to the current database.</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828562" y="1566753"/>
            <a:ext cx="1197608"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use &lt;db&gt;</a:t>
            </a:r>
          </a:p>
        </p:txBody>
      </p:sp>
      <p:sp>
        <p:nvSpPr>
          <p:cNvPr id="8" name="Rectangle 7"/>
          <p:cNvSpPr/>
          <p:nvPr/>
        </p:nvSpPr>
        <p:spPr>
          <a:xfrm>
            <a:off x="1811743" y="2560768"/>
            <a:ext cx="8550110"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use db1</a:t>
            </a:r>
          </a:p>
        </p:txBody>
      </p:sp>
    </p:spTree>
    <p:extLst>
      <p:ext uri="{BB962C8B-B14F-4D97-AF65-F5344CB8AC3E}">
        <p14:creationId xmlns:p14="http://schemas.microsoft.com/office/powerpoint/2010/main" val="3564892006"/>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new Date()</a:t>
            </a:r>
            <a:endParaRPr lang="en-US" dirty="0"/>
          </a:p>
        </p:txBody>
      </p:sp>
    </p:spTree>
    <p:extLst>
      <p:ext uri="{BB962C8B-B14F-4D97-AF65-F5344CB8AC3E}">
        <p14:creationId xmlns:p14="http://schemas.microsoft.com/office/powerpoint/2010/main" val="4133840338"/>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a:latin typeface="Arial" pitchFamily="34" charset="0"/>
                <a:cs typeface="Arial" pitchFamily="34" charset="0"/>
              </a:rPr>
              <a:t>new Date() </a:t>
            </a:r>
            <a:r>
              <a:rPr lang="en-IN" sz="2800" b="1" i="1" dirty="0">
                <a:latin typeface="Arial" pitchFamily="34" charset="0"/>
                <a:cs typeface="Arial" pitchFamily="34" charset="0"/>
              </a:rPr>
              <a:t> </a:t>
            </a:r>
          </a:p>
        </p:txBody>
      </p:sp>
      <p:sp>
        <p:nvSpPr>
          <p:cNvPr id="7" name="Rectangle 6"/>
          <p:cNvSpPr/>
          <p:nvPr/>
        </p:nvSpPr>
        <p:spPr>
          <a:xfrm>
            <a:off x="1672970" y="762002"/>
            <a:ext cx="8844473" cy="646331"/>
          </a:xfrm>
          <a:prstGeom prst="rect">
            <a:avLst/>
          </a:prstGeom>
        </p:spPr>
        <p:txBody>
          <a:bodyPr wrap="square">
            <a:spAutoFit/>
          </a:bodyPr>
          <a:lstStyle/>
          <a:p>
            <a:r>
              <a:rPr lang="en-US" dirty="0"/>
              <a:t>MongoDB uses ObjectIds as the default value of _id field of each document, which is auto generated while the creation of any document.</a:t>
            </a:r>
            <a:endParaRPr lang="en-IN" dirty="0"/>
          </a:p>
        </p:txBody>
      </p:sp>
      <p:sp>
        <p:nvSpPr>
          <p:cNvPr id="8" name="Rectangle 7"/>
          <p:cNvSpPr/>
          <p:nvPr/>
        </p:nvSpPr>
        <p:spPr>
          <a:xfrm>
            <a:off x="1694214" y="1658572"/>
            <a:ext cx="87933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var variable_name = new Date()</a:t>
            </a:r>
          </a:p>
        </p:txBody>
      </p:sp>
      <p:sp>
        <p:nvSpPr>
          <p:cNvPr id="9" name="Rectangle 8"/>
          <p:cNvSpPr/>
          <p:nvPr/>
        </p:nvSpPr>
        <p:spPr>
          <a:xfrm>
            <a:off x="1665297" y="2236115"/>
            <a:ext cx="8822217"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x = Date()</a:t>
            </a:r>
          </a:p>
        </p:txBody>
      </p:sp>
    </p:spTree>
    <p:extLst>
      <p:ext uri="{BB962C8B-B14F-4D97-AF65-F5344CB8AC3E}">
        <p14:creationId xmlns:p14="http://schemas.microsoft.com/office/powerpoint/2010/main" val="1418300689"/>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db.getCollectionNames()</a:t>
            </a:r>
            <a:endParaRPr lang="en-US" dirty="0"/>
          </a:p>
        </p:txBody>
      </p:sp>
    </p:spTree>
    <p:extLst>
      <p:ext uri="{BB962C8B-B14F-4D97-AF65-F5344CB8AC3E}">
        <p14:creationId xmlns:p14="http://schemas.microsoft.com/office/powerpoint/2010/main" val="1516891274"/>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db.getCollectionNames() </a:t>
            </a:r>
          </a:p>
        </p:txBody>
      </p:sp>
      <p:sp>
        <p:nvSpPr>
          <p:cNvPr id="7" name="Rectangle 6"/>
          <p:cNvSpPr/>
          <p:nvPr/>
        </p:nvSpPr>
        <p:spPr>
          <a:xfrm>
            <a:off x="1672970" y="762000"/>
            <a:ext cx="8844473" cy="369332"/>
          </a:xfrm>
          <a:prstGeom prst="rect">
            <a:avLst/>
          </a:prstGeom>
        </p:spPr>
        <p:txBody>
          <a:bodyPr wrap="square">
            <a:spAutoFit/>
          </a:bodyPr>
          <a:lstStyle/>
          <a:p>
            <a:r>
              <a:rPr lang="en-US" dirty="0"/>
              <a:t>Returns an array containing the names of all collections in the current database.</a:t>
            </a:r>
            <a:endParaRPr lang="en-IN" dirty="0"/>
          </a:p>
        </p:txBody>
      </p:sp>
      <p:sp>
        <p:nvSpPr>
          <p:cNvPr id="8" name="Rectangle 7"/>
          <p:cNvSpPr/>
          <p:nvPr/>
        </p:nvSpPr>
        <p:spPr>
          <a:xfrm>
            <a:off x="1672970" y="1383968"/>
            <a:ext cx="8844473"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collection</a:t>
            </a:r>
          </a:p>
          <a:p>
            <a:r>
              <a:rPr lang="en-US" dirty="0">
                <a:solidFill>
                  <a:srgbClr val="049DC8"/>
                </a:solidFill>
                <a:latin typeface="Consolas" panose="020B0609020204030204" pitchFamily="49" charset="0"/>
                <a:cs typeface="Calibri" panose="020F0502020204030204" pitchFamily="34" charset="0"/>
              </a:rPr>
              <a:t>db.getCollectionNames()</a:t>
            </a:r>
          </a:p>
        </p:txBody>
      </p:sp>
      <p:sp>
        <p:nvSpPr>
          <p:cNvPr id="2" name="Rectangle 1"/>
          <p:cNvSpPr/>
          <p:nvPr/>
        </p:nvSpPr>
        <p:spPr>
          <a:xfrm>
            <a:off x="1672970" y="24384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show collection</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db.getCollectionNames();</a:t>
            </a:r>
          </a:p>
        </p:txBody>
      </p:sp>
    </p:spTree>
    <p:extLst>
      <p:ext uri="{BB962C8B-B14F-4D97-AF65-F5344CB8AC3E}">
        <p14:creationId xmlns:p14="http://schemas.microsoft.com/office/powerpoint/2010/main" val="1038229810"/>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db.createCollection()</a:t>
            </a:r>
            <a:endParaRPr lang="en-US" dirty="0"/>
          </a:p>
        </p:txBody>
      </p:sp>
    </p:spTree>
    <p:extLst>
      <p:ext uri="{BB962C8B-B14F-4D97-AF65-F5344CB8AC3E}">
        <p14:creationId xmlns:p14="http://schemas.microsoft.com/office/powerpoint/2010/main" val="1087031995"/>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db.createCollection() </a:t>
            </a:r>
          </a:p>
        </p:txBody>
      </p:sp>
      <p:sp>
        <p:nvSpPr>
          <p:cNvPr id="7" name="Rectangle 6"/>
          <p:cNvSpPr/>
          <p:nvPr/>
        </p:nvSpPr>
        <p:spPr>
          <a:xfrm>
            <a:off x="1599992" y="762000"/>
            <a:ext cx="8993641" cy="1200329"/>
          </a:xfrm>
          <a:prstGeom prst="rect">
            <a:avLst/>
          </a:prstGeom>
        </p:spPr>
        <p:txBody>
          <a:bodyPr wrap="square">
            <a:spAutoFit/>
          </a:bodyPr>
          <a:lstStyle/>
          <a:p>
            <a:r>
              <a:rPr lang="en-IN" b="1" i="1" dirty="0">
                <a:solidFill>
                  <a:srgbClr val="036883"/>
                </a:solidFill>
              </a:rPr>
              <a:t>Capped</a:t>
            </a:r>
            <a:r>
              <a:rPr lang="en-IN" dirty="0"/>
              <a:t> collections have maximum size or document counts that prevent them from growing beyond maximum thresholds. All capped collections must specify a maximum size and may also specify a maximum document count. </a:t>
            </a:r>
            <a:r>
              <a:rPr lang="en-IN" b="1" dirty="0">
                <a:solidFill>
                  <a:srgbClr val="C00000"/>
                </a:solidFill>
              </a:rPr>
              <a:t>MongoDB removes older documents if a collection reaches the maximum size limit before it reaches the maximum document count. </a:t>
            </a:r>
          </a:p>
        </p:txBody>
      </p:sp>
      <p:sp>
        <p:nvSpPr>
          <p:cNvPr id="8" name="Rectangle 7"/>
          <p:cNvSpPr/>
          <p:nvPr/>
        </p:nvSpPr>
        <p:spPr>
          <a:xfrm>
            <a:off x="1672970" y="2472614"/>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db.createCollection(name, { options1, options2, ... })</a:t>
            </a:r>
          </a:p>
        </p:txBody>
      </p:sp>
      <p:sp>
        <p:nvSpPr>
          <p:cNvPr id="2" name="Rectangle 1"/>
          <p:cNvSpPr/>
          <p:nvPr/>
        </p:nvSpPr>
        <p:spPr>
          <a:xfrm>
            <a:off x="1599992" y="4419602"/>
            <a:ext cx="8993641" cy="1169551"/>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db.createCollection("log");</a:t>
            </a:r>
          </a:p>
          <a:p>
            <a:endParaRPr lang="en-IN" sz="800" dirty="0">
              <a:solidFill>
                <a:srgbClr val="FC6F0D"/>
              </a:solidFill>
              <a:latin typeface="Calibri" panose="020F0502020204030204" pitchFamily="34" charset="0"/>
              <a:cs typeface="Calibri" panose="020F0502020204030204" pitchFamily="34" charset="0"/>
            </a:endParaRPr>
          </a:p>
          <a:p>
            <a:r>
              <a:rPr lang="en-IN" sz="2200" dirty="0">
                <a:solidFill>
                  <a:srgbClr val="FC6F0D"/>
                </a:solidFill>
                <a:latin typeface="Calibri" panose="020F0502020204030204" pitchFamily="34" charset="0"/>
                <a:cs typeface="Calibri" panose="020F0502020204030204" pitchFamily="34" charset="0"/>
              </a:rPr>
              <a:t>db.createCollection("log", { capped:true, size:1, max:2});    </a:t>
            </a:r>
            <a:r>
              <a:rPr lang="en-IN" dirty="0">
                <a:solidFill>
                  <a:srgbClr val="00B050"/>
                </a:solidFill>
                <a:latin typeface="Calibri" panose="020F0502020204030204" pitchFamily="34" charset="0"/>
                <a:cs typeface="Calibri" panose="020F0502020204030204" pitchFamily="34" charset="0"/>
              </a:rPr>
              <a:t>// This command creates a collection named log with a maximum size of 1 byte and a maximum of 2 documents.</a:t>
            </a:r>
            <a:endParaRPr lang="en-US" dirty="0">
              <a:solidFill>
                <a:srgbClr val="00B050"/>
              </a:solidFill>
              <a:latin typeface="Calibri" panose="020F0502020204030204" pitchFamily="34" charset="0"/>
              <a:cs typeface="Calibri" panose="020F0502020204030204" pitchFamily="34" charset="0"/>
            </a:endParaRPr>
          </a:p>
        </p:txBody>
      </p:sp>
      <p:sp>
        <p:nvSpPr>
          <p:cNvPr id="3" name="Rectangle 2"/>
          <p:cNvSpPr/>
          <p:nvPr/>
        </p:nvSpPr>
        <p:spPr>
          <a:xfrm>
            <a:off x="1670992" y="2943763"/>
            <a:ext cx="8767050" cy="1323439"/>
          </a:xfrm>
          <a:prstGeom prst="rect">
            <a:avLst/>
          </a:prstGeom>
        </p:spPr>
        <p:txBody>
          <a:bodyPr wrap="square">
            <a:spAutoFit/>
          </a:bodyPr>
          <a:lstStyle/>
          <a:p>
            <a:r>
              <a:rPr lang="en-US" dirty="0"/>
              <a:t>The options document contains the following fields:</a:t>
            </a:r>
          </a:p>
          <a:p>
            <a:endParaRPr lang="en-US" sz="800" dirty="0"/>
          </a:p>
          <a:p>
            <a:pPr marL="285750" indent="-285750">
              <a:buFont typeface="Arial" panose="020B0604020202020204" pitchFamily="34" charset="0"/>
              <a:buChar char="•"/>
            </a:pPr>
            <a:r>
              <a:rPr lang="en-US" dirty="0">
                <a:solidFill>
                  <a:srgbClr val="036883"/>
                </a:solidFill>
              </a:rPr>
              <a:t>capped : boolean</a:t>
            </a:r>
          </a:p>
          <a:p>
            <a:pPr marL="285750" indent="-285750">
              <a:buFont typeface="Arial" panose="020B0604020202020204" pitchFamily="34" charset="0"/>
              <a:buChar char="•"/>
            </a:pPr>
            <a:r>
              <a:rPr lang="en-US" dirty="0">
                <a:solidFill>
                  <a:srgbClr val="036883"/>
                </a:solidFill>
              </a:rPr>
              <a:t>size : number</a:t>
            </a:r>
          </a:p>
          <a:p>
            <a:pPr marL="285750" indent="-285750">
              <a:buFont typeface="Arial" panose="020B0604020202020204" pitchFamily="34" charset="0"/>
              <a:buChar char="•"/>
            </a:pPr>
            <a:r>
              <a:rPr lang="en-US" dirty="0">
                <a:solidFill>
                  <a:srgbClr val="036883"/>
                </a:solidFill>
              </a:rPr>
              <a:t>max : number</a:t>
            </a:r>
          </a:p>
        </p:txBody>
      </p:sp>
    </p:spTree>
    <p:extLst>
      <p:ext uri="{BB962C8B-B14F-4D97-AF65-F5344CB8AC3E}">
        <p14:creationId xmlns:p14="http://schemas.microsoft.com/office/powerpoint/2010/main" val="558914558"/>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db.collection.isCapped()</a:t>
            </a:r>
            <a:endParaRPr lang="en-US" dirty="0"/>
          </a:p>
        </p:txBody>
      </p:sp>
    </p:spTree>
    <p:extLst>
      <p:ext uri="{BB962C8B-B14F-4D97-AF65-F5344CB8AC3E}">
        <p14:creationId xmlns:p14="http://schemas.microsoft.com/office/powerpoint/2010/main" val="70769417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Primary Key using Alter</a:t>
            </a:r>
          </a:p>
        </p:txBody>
      </p:sp>
      <p:sp>
        <p:nvSpPr>
          <p:cNvPr id="6" name="Rectangle 5"/>
          <p:cNvSpPr/>
          <p:nvPr/>
        </p:nvSpPr>
        <p:spPr>
          <a:xfrm>
            <a:off x="1599992"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add Primary Key on existing column.</a:t>
            </a:r>
          </a:p>
        </p:txBody>
      </p:sp>
      <p:sp>
        <p:nvSpPr>
          <p:cNvPr id="2" name="Rectangle 1"/>
          <p:cNvSpPr/>
          <p:nvPr/>
        </p:nvSpPr>
        <p:spPr>
          <a:xfrm>
            <a:off x="1599992" y="1414047"/>
            <a:ext cx="899043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CONSTRAINT pk_user_id PRIMARY KEY </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user_id</a:t>
            </a:r>
            <a:r>
              <a:rPr lang="en-IN" sz="1600" dirty="0">
                <a:solidFill>
                  <a:schemeClr val="bg1">
                    <a:lumMod val="65000"/>
                  </a:schemeClr>
                </a:solidFill>
                <a:latin typeface="Arial" panose="020B0604020202020204" pitchFamily="34" charset="0"/>
                <a:ea typeface="Times New Roman" panose="02020603050405020304" pitchFamily="18" charset="0"/>
              </a:rPr>
              <a:t>)</a:t>
            </a:r>
            <a:endParaRPr lang="en-IN" sz="1600"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752372" y="4341675"/>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2437615011"/>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db.collection.isCapped()</a:t>
            </a:r>
          </a:p>
        </p:txBody>
      </p:sp>
      <p:sp>
        <p:nvSpPr>
          <p:cNvPr id="7" name="Rectangle 6"/>
          <p:cNvSpPr/>
          <p:nvPr/>
        </p:nvSpPr>
        <p:spPr>
          <a:xfrm>
            <a:off x="1599992" y="762000"/>
            <a:ext cx="8993641" cy="369332"/>
          </a:xfrm>
          <a:prstGeom prst="rect">
            <a:avLst/>
          </a:prstGeom>
        </p:spPr>
        <p:txBody>
          <a:bodyPr wrap="square">
            <a:spAutoFit/>
          </a:bodyPr>
          <a:lstStyle/>
          <a:p>
            <a:r>
              <a:rPr lang="en-US" dirty="0"/>
              <a:t>Returns true if the collection is a capped collection, otherwise returns false.</a:t>
            </a:r>
            <a:r>
              <a:rPr lang="en-IN" dirty="0"/>
              <a:t> </a:t>
            </a:r>
          </a:p>
        </p:txBody>
      </p:sp>
      <p:sp>
        <p:nvSpPr>
          <p:cNvPr id="8" name="Rectangle 7"/>
          <p:cNvSpPr/>
          <p:nvPr/>
        </p:nvSpPr>
        <p:spPr>
          <a:xfrm>
            <a:off x="1672970" y="13716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db.collection.isCapped()</a:t>
            </a:r>
          </a:p>
        </p:txBody>
      </p:sp>
      <p:sp>
        <p:nvSpPr>
          <p:cNvPr id="2" name="Rectangle 1"/>
          <p:cNvSpPr/>
          <p:nvPr/>
        </p:nvSpPr>
        <p:spPr>
          <a:xfrm>
            <a:off x="1672970" y="2099388"/>
            <a:ext cx="8844473"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db.log.isCapped();</a:t>
            </a:r>
            <a:endParaRPr lang="en-US" sz="2200" dirty="0">
              <a:solidFill>
                <a:srgbClr val="00B05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713202360"/>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a:t>
            </a:r>
            <a:endParaRPr lang="en-US" dirty="0"/>
          </a:p>
        </p:txBody>
      </p:sp>
    </p:spTree>
    <p:extLst>
      <p:ext uri="{BB962C8B-B14F-4D97-AF65-F5344CB8AC3E}">
        <p14:creationId xmlns:p14="http://schemas.microsoft.com/office/powerpoint/2010/main" val="3331409906"/>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db.getCollection() </a:t>
            </a:r>
          </a:p>
        </p:txBody>
      </p:sp>
      <p:sp>
        <p:nvSpPr>
          <p:cNvPr id="8" name="Rectangle 7"/>
          <p:cNvSpPr/>
          <p:nvPr/>
        </p:nvSpPr>
        <p:spPr>
          <a:xfrm>
            <a:off x="1672970" y="1383966"/>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db.getCollection('name')</a:t>
            </a:r>
          </a:p>
        </p:txBody>
      </p:sp>
      <p:sp>
        <p:nvSpPr>
          <p:cNvPr id="2" name="Rectangle 1"/>
          <p:cNvSpPr/>
          <p:nvPr/>
        </p:nvSpPr>
        <p:spPr>
          <a:xfrm>
            <a:off x="1672970" y="2438402"/>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db.getCollection('emp').find();</a:t>
            </a:r>
          </a:p>
        </p:txBody>
      </p:sp>
    </p:spTree>
    <p:extLst>
      <p:ext uri="{BB962C8B-B14F-4D97-AF65-F5344CB8AC3E}">
        <p14:creationId xmlns:p14="http://schemas.microsoft.com/office/powerpoint/2010/main" val="2121007705"/>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db.getSiblingDB()</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To access another database without switching databases.</a:t>
            </a:r>
            <a:endParaRPr lang="en-US" dirty="0"/>
          </a:p>
        </p:txBody>
      </p:sp>
    </p:spTree>
    <p:extLst>
      <p:ext uri="{BB962C8B-B14F-4D97-AF65-F5344CB8AC3E}">
        <p14:creationId xmlns:p14="http://schemas.microsoft.com/office/powerpoint/2010/main" val="1156782913"/>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db.getSiblingDB()</a:t>
            </a:r>
          </a:p>
        </p:txBody>
      </p:sp>
      <p:sp>
        <p:nvSpPr>
          <p:cNvPr id="7" name="Rectangle 6"/>
          <p:cNvSpPr/>
          <p:nvPr/>
        </p:nvSpPr>
        <p:spPr>
          <a:xfrm>
            <a:off x="1599992" y="762002"/>
            <a:ext cx="8993641" cy="369332"/>
          </a:xfrm>
          <a:prstGeom prst="rect">
            <a:avLst/>
          </a:prstGeom>
        </p:spPr>
        <p:txBody>
          <a:bodyPr wrap="square">
            <a:spAutoFit/>
          </a:bodyPr>
          <a:lstStyle/>
          <a:p>
            <a:r>
              <a:rPr lang="en-US" dirty="0"/>
              <a:t>Used to return another database without modifying the db variable in the shell environment.</a:t>
            </a:r>
            <a:r>
              <a:rPr lang="en-IN" dirty="0"/>
              <a:t> </a:t>
            </a:r>
          </a:p>
        </p:txBody>
      </p:sp>
      <p:sp>
        <p:nvSpPr>
          <p:cNvPr id="8" name="Rectangle 7"/>
          <p:cNvSpPr/>
          <p:nvPr/>
        </p:nvSpPr>
        <p:spPr>
          <a:xfrm>
            <a:off x="1672970" y="1535668"/>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db.getSiblingDB(&lt;database&gt;)</a:t>
            </a:r>
          </a:p>
        </p:txBody>
      </p:sp>
      <p:sp>
        <p:nvSpPr>
          <p:cNvPr id="2" name="Rectangle 1"/>
          <p:cNvSpPr/>
          <p:nvPr/>
        </p:nvSpPr>
        <p:spPr>
          <a:xfrm>
            <a:off x="1672970" y="2099388"/>
            <a:ext cx="8844473"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db.getSiblingDB('db1').getCollectionNames();</a:t>
            </a:r>
            <a:endParaRPr lang="en-US" sz="2200" dirty="0">
              <a:solidFill>
                <a:srgbClr val="00B05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006870522"/>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db.collection.renameCollection()</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Renames a collection.</a:t>
            </a:r>
            <a:endParaRPr lang="en-US" dirty="0"/>
          </a:p>
        </p:txBody>
      </p:sp>
    </p:spTree>
    <p:extLst>
      <p:ext uri="{BB962C8B-B14F-4D97-AF65-F5344CB8AC3E}">
        <p14:creationId xmlns:p14="http://schemas.microsoft.com/office/powerpoint/2010/main" val="2598550750"/>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db.collection.renameCollection()</a:t>
            </a:r>
          </a:p>
        </p:txBody>
      </p:sp>
      <p:sp>
        <p:nvSpPr>
          <p:cNvPr id="8" name="Rectangle 7"/>
          <p:cNvSpPr/>
          <p:nvPr/>
        </p:nvSpPr>
        <p:spPr>
          <a:xfrm>
            <a:off x="1672970" y="16764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db.collection.renameCollection(target, dropTarget)</a:t>
            </a:r>
          </a:p>
        </p:txBody>
      </p:sp>
      <p:sp>
        <p:nvSpPr>
          <p:cNvPr id="2" name="Rectangle 1"/>
          <p:cNvSpPr/>
          <p:nvPr/>
        </p:nvSpPr>
        <p:spPr>
          <a:xfrm>
            <a:off x="1672970" y="2404188"/>
            <a:ext cx="8844473"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 db.emp.renameCollection('e',  false);</a:t>
            </a:r>
          </a:p>
        </p:txBody>
      </p:sp>
      <p:sp>
        <p:nvSpPr>
          <p:cNvPr id="4" name="Rectangle 3"/>
          <p:cNvSpPr/>
          <p:nvPr/>
        </p:nvSpPr>
        <p:spPr>
          <a:xfrm>
            <a:off x="1687812" y="3048002"/>
            <a:ext cx="8829631" cy="646331"/>
          </a:xfrm>
          <a:prstGeom prst="rect">
            <a:avLst/>
          </a:prstGeom>
        </p:spPr>
        <p:txBody>
          <a:bodyPr wrap="square">
            <a:spAutoFit/>
          </a:bodyPr>
          <a:lstStyle/>
          <a:p>
            <a:r>
              <a:rPr lang="en-US" dirty="0">
                <a:solidFill>
                  <a:srgbClr val="B22251"/>
                </a:solidFill>
              </a:rPr>
              <a:t>dropTarget</a:t>
            </a:r>
            <a:r>
              <a:rPr lang="en-US" dirty="0"/>
              <a:t> : If true, mongod drops the target of renameCollection prior to renaming the collection. The default value is false.</a:t>
            </a:r>
          </a:p>
        </p:txBody>
      </p:sp>
    </p:spTree>
    <p:extLst>
      <p:ext uri="{BB962C8B-B14F-4D97-AF65-F5344CB8AC3E}">
        <p14:creationId xmlns:p14="http://schemas.microsoft.com/office/powerpoint/2010/main" val="4064747201"/>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db.collection.drop()</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t>Removes a collection or view from the database. The method also removes any indexes associated with the dropped collection.</a:t>
            </a:r>
          </a:p>
        </p:txBody>
      </p:sp>
    </p:spTree>
    <p:extLst>
      <p:ext uri="{BB962C8B-B14F-4D97-AF65-F5344CB8AC3E}">
        <p14:creationId xmlns:p14="http://schemas.microsoft.com/office/powerpoint/2010/main" val="2581541098"/>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db.collection.drop()</a:t>
            </a:r>
          </a:p>
        </p:txBody>
      </p:sp>
      <p:sp>
        <p:nvSpPr>
          <p:cNvPr id="8" name="Rectangle 7"/>
          <p:cNvSpPr/>
          <p:nvPr/>
        </p:nvSpPr>
        <p:spPr>
          <a:xfrm>
            <a:off x="1672970" y="16764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db.collection.drop(&lt;options&gt;)</a:t>
            </a:r>
          </a:p>
        </p:txBody>
      </p:sp>
      <p:sp>
        <p:nvSpPr>
          <p:cNvPr id="2" name="Rectangle 1"/>
          <p:cNvSpPr/>
          <p:nvPr/>
        </p:nvSpPr>
        <p:spPr>
          <a:xfrm>
            <a:off x="1672970" y="2404188"/>
            <a:ext cx="8844473"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 db.emp.drop();</a:t>
            </a:r>
          </a:p>
        </p:txBody>
      </p:sp>
      <p:sp>
        <p:nvSpPr>
          <p:cNvPr id="9" name="Rectangle 8"/>
          <p:cNvSpPr/>
          <p:nvPr/>
        </p:nvSpPr>
        <p:spPr>
          <a:xfrm>
            <a:off x="1672970" y="762002"/>
            <a:ext cx="8844473" cy="646331"/>
          </a:xfrm>
          <a:prstGeom prst="rect">
            <a:avLst/>
          </a:prstGeom>
        </p:spPr>
        <p:txBody>
          <a:bodyPr wrap="square">
            <a:spAutoFit/>
          </a:bodyPr>
          <a:lstStyle/>
          <a:p>
            <a:r>
              <a:rPr lang="en-US" dirty="0"/>
              <a:t>Removes a collection or view from the database. The method also removes any indexes associated with the dropped collection.</a:t>
            </a:r>
            <a:endParaRPr lang="en-IN" dirty="0"/>
          </a:p>
        </p:txBody>
      </p:sp>
    </p:spTree>
    <p:extLst>
      <p:ext uri="{BB962C8B-B14F-4D97-AF65-F5344CB8AC3E}">
        <p14:creationId xmlns:p14="http://schemas.microsoft.com/office/powerpoint/2010/main" val="2075121695"/>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db.collection.find()</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find() method always returns the _id field unless you specify _id: 0 to suppress the field.</a:t>
            </a:r>
          </a:p>
        </p:txBody>
      </p:sp>
      <p:sp>
        <p:nvSpPr>
          <p:cNvPr id="4" name="Rectangle 3"/>
          <p:cNvSpPr/>
          <p:nvPr/>
        </p:nvSpPr>
        <p:spPr>
          <a:xfrm>
            <a:off x="1942847" y="3678384"/>
            <a:ext cx="8304719" cy="646331"/>
          </a:xfrm>
          <a:prstGeom prst="rect">
            <a:avLst/>
          </a:prstGeom>
          <a:solidFill>
            <a:schemeClr val="accent3">
              <a:lumMod val="20000"/>
              <a:lumOff val="80000"/>
            </a:schemeClr>
          </a:solidFill>
        </p:spPr>
        <p:txBody>
          <a:bodyPr wrap="square">
            <a:spAutoFit/>
          </a:bodyPr>
          <a:lstStyle/>
          <a:p>
            <a:r>
              <a:rPr lang="en-US" dirty="0">
                <a:solidFill>
                  <a:srgbClr val="FF5A36"/>
                </a:solidFill>
              </a:rPr>
              <a:t>By default, mongo prints the first 20 documents. The mongo shell will prompt the user to “Type it” to continue iterating the next 20 results.</a:t>
            </a:r>
          </a:p>
        </p:txBody>
      </p:sp>
      <p:sp>
        <p:nvSpPr>
          <p:cNvPr id="6" name="Rectangle 5"/>
          <p:cNvSpPr/>
          <p:nvPr/>
        </p:nvSpPr>
        <p:spPr>
          <a:xfrm>
            <a:off x="1921079" y="152402"/>
            <a:ext cx="8304719" cy="830997"/>
          </a:xfrm>
          <a:prstGeom prst="rect">
            <a:avLst/>
          </a:prstGeom>
        </p:spPr>
        <p:txBody>
          <a:bodyPr wrap="square">
            <a:spAutoFit/>
          </a:bodyPr>
          <a:lstStyle/>
          <a:p>
            <a:r>
              <a:rPr lang="en-US" sz="2000" u="sng" dirty="0">
                <a:solidFill>
                  <a:srgbClr val="0070C0"/>
                </a:solidFill>
              </a:rPr>
              <a:t>Method</a:t>
            </a:r>
          </a:p>
          <a:p>
            <a:endParaRPr lang="en-US" sz="800" dirty="0">
              <a:solidFill>
                <a:srgbClr val="DEB887"/>
              </a:solidFill>
            </a:endParaRPr>
          </a:p>
          <a:p>
            <a:r>
              <a:rPr lang="en-US" sz="2000" dirty="0">
                <a:solidFill>
                  <a:srgbClr val="FF5A36"/>
                </a:solidFill>
              </a:rPr>
              <a:t>.pretty()</a:t>
            </a:r>
          </a:p>
        </p:txBody>
      </p:sp>
    </p:spTree>
    <p:extLst>
      <p:ext uri="{BB962C8B-B14F-4D97-AF65-F5344CB8AC3E}">
        <p14:creationId xmlns:p14="http://schemas.microsoft.com/office/powerpoint/2010/main" val="269120438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Primary Key</a:t>
            </a:r>
          </a:p>
        </p:txBody>
      </p:sp>
      <p:sp>
        <p:nvSpPr>
          <p:cNvPr id="6" name="Rectangle 5"/>
          <p:cNvSpPr/>
          <p:nvPr/>
        </p:nvSpPr>
        <p:spPr>
          <a:xfrm>
            <a:off x="1599992" y="8382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drop Primary Key.</a:t>
            </a:r>
          </a:p>
        </p:txBody>
      </p:sp>
      <p:sp>
        <p:nvSpPr>
          <p:cNvPr id="2" name="Rectangle 1"/>
          <p:cNvSpPr/>
          <p:nvPr/>
        </p:nvSpPr>
        <p:spPr>
          <a:xfrm>
            <a:off x="1599992" y="1414046"/>
            <a:ext cx="899043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PRIMARY</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KEY</a:t>
            </a:r>
            <a:r>
              <a:rPr lang="en-IN" sz="1600" dirty="0">
                <a:latin typeface="Arial" panose="020B0604020202020204" pitchFamily="34" charset="0"/>
                <a:cs typeface="Arial" panose="020B0604020202020204" pitchFamily="34" charset="0"/>
              </a:rPr>
              <a:t>;</a:t>
            </a:r>
          </a:p>
        </p:txBody>
      </p:sp>
      <p:sp>
        <p:nvSpPr>
          <p:cNvPr id="7" name="Rectangle 6"/>
          <p:cNvSpPr/>
          <p:nvPr/>
        </p:nvSpPr>
        <p:spPr>
          <a:xfrm>
            <a:off x="1752372" y="4341675"/>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2702387324"/>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 </a:t>
            </a:r>
          </a:p>
        </p:txBody>
      </p:sp>
      <p:sp>
        <p:nvSpPr>
          <p:cNvPr id="4" name="Rectangle 3"/>
          <p:cNvSpPr/>
          <p:nvPr/>
        </p:nvSpPr>
        <p:spPr>
          <a:xfrm>
            <a:off x="1677917" y="1500174"/>
            <a:ext cx="6515680"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a:t>
            </a:r>
          </a:p>
          <a:p>
            <a:r>
              <a:rPr lang="en-US" dirty="0">
                <a:solidFill>
                  <a:srgbClr val="049DC8"/>
                </a:solidFill>
                <a:latin typeface="Consolas" panose="020B0609020204030204" pitchFamily="49" charset="0"/>
                <a:cs typeface="Calibri" panose="020F0502020204030204" pitchFamily="34" charset="0"/>
              </a:rPr>
              <a:t>db.collection.find(query, projection)</a:t>
            </a:r>
          </a:p>
          <a:p>
            <a:r>
              <a:rPr lang="en-US" dirty="0">
                <a:solidFill>
                  <a:srgbClr val="049DC8"/>
                </a:solidFill>
                <a:latin typeface="Consolas" panose="020B0609020204030204" pitchFamily="49" charset="0"/>
                <a:cs typeface="Calibri" panose="020F0502020204030204" pitchFamily="34" charset="0"/>
              </a:rPr>
              <a:t>db.getCollection('name').find (query, projection)</a:t>
            </a:r>
          </a:p>
        </p:txBody>
      </p:sp>
      <p:sp>
        <p:nvSpPr>
          <p:cNvPr id="8" name="Rectangle 7"/>
          <p:cNvSpPr/>
          <p:nvPr/>
        </p:nvSpPr>
        <p:spPr>
          <a:xfrm>
            <a:off x="1702654" y="2666052"/>
            <a:ext cx="8844473" cy="1477328"/>
          </a:xfrm>
          <a:prstGeom prst="rect">
            <a:avLst/>
          </a:prstGeom>
        </p:spPr>
        <p:txBody>
          <a:bodyPr wrap="square">
            <a:spAutoFit/>
          </a:bodyPr>
          <a:lstStyle/>
          <a:p>
            <a:r>
              <a:rPr lang="en-US" b="1" i="1" dirty="0">
                <a:solidFill>
                  <a:srgbClr val="036883"/>
                </a:solidFill>
              </a:rPr>
              <a:t>query</a:t>
            </a:r>
            <a:r>
              <a:rPr lang="en-US" dirty="0"/>
              <a:t>: Specifies selection filter using query operators. To return all documents in a collection, omit this parameter or pass an empty document ({}).</a:t>
            </a:r>
          </a:p>
          <a:p>
            <a:endParaRPr lang="en-US" dirty="0"/>
          </a:p>
          <a:p>
            <a:r>
              <a:rPr lang="en-US" b="1" i="1" dirty="0">
                <a:solidFill>
                  <a:srgbClr val="036883"/>
                </a:solidFill>
              </a:rPr>
              <a:t>projection</a:t>
            </a:r>
            <a:r>
              <a:rPr lang="en-US" dirty="0"/>
              <a:t>: Specifies the fields to return in the documents that match the query filter. To return all fields in the matching documents, omit this parameter.</a:t>
            </a:r>
          </a:p>
        </p:txBody>
      </p:sp>
      <p:sp>
        <p:nvSpPr>
          <p:cNvPr id="12" name="Rectangle 11"/>
          <p:cNvSpPr/>
          <p:nvPr/>
        </p:nvSpPr>
        <p:spPr>
          <a:xfrm>
            <a:off x="1702655" y="4350675"/>
            <a:ext cx="1142749" cy="369332"/>
          </a:xfrm>
          <a:prstGeom prst="rect">
            <a:avLst/>
          </a:prstGeom>
        </p:spPr>
        <p:txBody>
          <a:bodyPr wrap="none">
            <a:spAutoFit/>
          </a:bodyPr>
          <a:lstStyle/>
          <a:p>
            <a:r>
              <a:rPr lang="en-US" dirty="0">
                <a:solidFill>
                  <a:srgbClr val="C00000"/>
                </a:solidFill>
              </a:rPr>
              <a:t>Projection</a:t>
            </a:r>
          </a:p>
        </p:txBody>
      </p:sp>
      <p:sp>
        <p:nvSpPr>
          <p:cNvPr id="13" name="Rectangle 12"/>
          <p:cNvSpPr/>
          <p:nvPr/>
        </p:nvSpPr>
        <p:spPr>
          <a:xfrm>
            <a:off x="1702656" y="4749627"/>
            <a:ext cx="524947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field1: &lt;value&gt;, field2: &lt;value&gt; ... }</a:t>
            </a:r>
          </a:p>
        </p:txBody>
      </p:sp>
      <p:sp>
        <p:nvSpPr>
          <p:cNvPr id="14" name="Rectangle 13"/>
          <p:cNvSpPr/>
          <p:nvPr/>
        </p:nvSpPr>
        <p:spPr>
          <a:xfrm>
            <a:off x="1697707" y="5220314"/>
            <a:ext cx="8819736" cy="923330"/>
          </a:xfrm>
          <a:prstGeom prst="rect">
            <a:avLst/>
          </a:prstGeom>
        </p:spPr>
        <p:txBody>
          <a:bodyPr wrap="square">
            <a:spAutoFit/>
          </a:bodyPr>
          <a:lstStyle/>
          <a:p>
            <a:pPr marL="285750" indent="-285750">
              <a:lnSpc>
                <a:spcPct val="150000"/>
              </a:lnSpc>
              <a:buFont typeface="Arial" panose="020B0604020202020204" pitchFamily="34" charset="0"/>
              <a:buChar char="•"/>
            </a:pPr>
            <a:r>
              <a:rPr lang="en-US" b="1" i="1" dirty="0">
                <a:solidFill>
                  <a:srgbClr val="036883"/>
                </a:solidFill>
              </a:rPr>
              <a:t>1</a:t>
            </a:r>
            <a:r>
              <a:rPr lang="en-US" dirty="0"/>
              <a:t> or </a:t>
            </a:r>
            <a:r>
              <a:rPr lang="en-US" b="1" i="1" dirty="0">
                <a:solidFill>
                  <a:srgbClr val="036883"/>
                </a:solidFill>
              </a:rPr>
              <a:t>true</a:t>
            </a:r>
            <a:r>
              <a:rPr lang="en-US" dirty="0"/>
              <a:t> to include the field in the return documents.</a:t>
            </a:r>
          </a:p>
          <a:p>
            <a:pPr marL="285750" indent="-285750">
              <a:lnSpc>
                <a:spcPct val="150000"/>
              </a:lnSpc>
              <a:buFont typeface="Arial" panose="020B0604020202020204" pitchFamily="34" charset="0"/>
              <a:buChar char="•"/>
            </a:pPr>
            <a:r>
              <a:rPr lang="en-US" b="1" i="1" dirty="0">
                <a:solidFill>
                  <a:srgbClr val="036883"/>
                </a:solidFill>
              </a:rPr>
              <a:t>0</a:t>
            </a:r>
            <a:r>
              <a:rPr lang="en-US" dirty="0"/>
              <a:t> or </a:t>
            </a:r>
            <a:r>
              <a:rPr lang="en-US" b="1" i="1" dirty="0">
                <a:solidFill>
                  <a:srgbClr val="036883"/>
                </a:solidFill>
              </a:rPr>
              <a:t>false</a:t>
            </a:r>
            <a:r>
              <a:rPr lang="en-US" dirty="0"/>
              <a:t> to exclude the field.</a:t>
            </a:r>
          </a:p>
        </p:txBody>
      </p:sp>
      <p:sp>
        <p:nvSpPr>
          <p:cNvPr id="15" name="Rectangle 14"/>
          <p:cNvSpPr/>
          <p:nvPr/>
        </p:nvSpPr>
        <p:spPr>
          <a:xfrm>
            <a:off x="5309388" y="619528"/>
            <a:ext cx="5250166" cy="615553"/>
          </a:xfrm>
          <a:prstGeom prst="rect">
            <a:avLst/>
          </a:prstGeom>
          <a:solidFill>
            <a:srgbClr val="90E183"/>
          </a:solidFill>
        </p:spPr>
        <p:txBody>
          <a:bodyPr wrap="square">
            <a:spAutoFit/>
          </a:bodyPr>
          <a:lstStyle/>
          <a:p>
            <a:r>
              <a:rPr lang="en-US" sz="1700" dirty="0">
                <a:solidFill>
                  <a:schemeClr val="bg2">
                    <a:lumMod val="25000"/>
                  </a:schemeClr>
                </a:solidFill>
              </a:rPr>
              <a:t>A projection cannot contain both include and exclude specifications, except for the exclusion of the _id field. </a:t>
            </a:r>
          </a:p>
        </p:txBody>
      </p:sp>
    </p:spTree>
    <p:extLst>
      <p:ext uri="{BB962C8B-B14F-4D97-AF65-F5344CB8AC3E}">
        <p14:creationId xmlns:p14="http://schemas.microsoft.com/office/powerpoint/2010/main" val="1928115201"/>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 </a:t>
            </a:r>
          </a:p>
        </p:txBody>
      </p:sp>
      <p:sp>
        <p:nvSpPr>
          <p:cNvPr id="9" name="Rectangle 8"/>
          <p:cNvSpPr/>
          <p:nvPr/>
        </p:nvSpPr>
        <p:spPr>
          <a:xfrm>
            <a:off x="1672970" y="2177296"/>
            <a:ext cx="8844473" cy="4124206"/>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 ['emp'].find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db.getCollection('emp').find();</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db.getSiblingDB('db1').getCollection('emp').find();</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db.emp.find({job: 'manager'})</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 {ename:1, job: true});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db.emp.find({sal:{ $gt:4}})</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db.emp.find({job:'manager'}, {ename:true, job:true})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db.emp.find({job:'manager'}, {_id:false, ename:true, job:true})</a:t>
            </a:r>
          </a:p>
        </p:txBody>
      </p:sp>
      <p:sp>
        <p:nvSpPr>
          <p:cNvPr id="10" name="Rectangle 9"/>
          <p:cNvSpPr/>
          <p:nvPr/>
        </p:nvSpPr>
        <p:spPr>
          <a:xfrm>
            <a:off x="1677917" y="1219200"/>
            <a:ext cx="6515680"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a:t>
            </a:r>
          </a:p>
          <a:p>
            <a:r>
              <a:rPr lang="en-US" dirty="0">
                <a:solidFill>
                  <a:srgbClr val="049DC8"/>
                </a:solidFill>
                <a:latin typeface="Consolas" panose="020B0609020204030204" pitchFamily="49" charset="0"/>
                <a:cs typeface="Calibri" panose="020F0502020204030204" pitchFamily="34" charset="0"/>
              </a:rPr>
              <a:t>db.collection.find(query, projection)</a:t>
            </a:r>
          </a:p>
          <a:p>
            <a:r>
              <a:rPr lang="en-US" dirty="0">
                <a:solidFill>
                  <a:srgbClr val="049DC8"/>
                </a:solidFill>
                <a:latin typeface="Consolas" panose="020B0609020204030204" pitchFamily="49" charset="0"/>
                <a:cs typeface="Calibri" panose="020F0502020204030204" pitchFamily="34" charset="0"/>
              </a:rPr>
              <a:t>db.getCollection('name').find (query, projection)</a:t>
            </a:r>
          </a:p>
        </p:txBody>
      </p:sp>
    </p:spTree>
    <p:extLst>
      <p:ext uri="{BB962C8B-B14F-4D97-AF65-F5344CB8AC3E}">
        <p14:creationId xmlns:p14="http://schemas.microsoft.com/office/powerpoint/2010/main" val="2785426264"/>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db.collection.find()[&lt;index_number&gt;] </a:t>
            </a:r>
          </a:p>
        </p:txBody>
      </p:sp>
      <p:sp>
        <p:nvSpPr>
          <p:cNvPr id="9" name="Rectangle 8"/>
          <p:cNvSpPr/>
          <p:nvPr/>
        </p:nvSpPr>
        <p:spPr>
          <a:xfrm>
            <a:off x="1672970" y="2832318"/>
            <a:ext cx="8844473" cy="181588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db.emp.find()[0];</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db.emp.find()[0].ename;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db.getCollection('emp').find() [0];</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db.emp.find()[db.emp.find().count()-1]</a:t>
            </a:r>
          </a:p>
        </p:txBody>
      </p:sp>
      <p:sp>
        <p:nvSpPr>
          <p:cNvPr id="8" name="Rectangle 7"/>
          <p:cNvSpPr/>
          <p:nvPr/>
        </p:nvSpPr>
        <p:spPr>
          <a:xfrm>
            <a:off x="1672970" y="1563469"/>
            <a:ext cx="8844473"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[&lt;index&gt; [.field] ]</a:t>
            </a:r>
          </a:p>
          <a:p>
            <a:r>
              <a:rPr lang="en-US" dirty="0">
                <a:solidFill>
                  <a:srgbClr val="049DC8"/>
                </a:solidFill>
                <a:latin typeface="Consolas" panose="020B0609020204030204" pitchFamily="49" charset="0"/>
                <a:cs typeface="Calibri" panose="020F0502020204030204" pitchFamily="34" charset="0"/>
              </a:rPr>
              <a:t>db.collection.find(query, projection) [&lt;index&gt; [.field] ]</a:t>
            </a:r>
          </a:p>
          <a:p>
            <a:r>
              <a:rPr lang="en-US" dirty="0">
                <a:solidFill>
                  <a:srgbClr val="049DC8"/>
                </a:solidFill>
                <a:latin typeface="Consolas" panose="020B0609020204030204" pitchFamily="49" charset="0"/>
                <a:cs typeface="Calibri" panose="020F0502020204030204" pitchFamily="34" charset="0"/>
              </a:rPr>
              <a:t>db.getCollection('name').find (query, projection) [&lt;index&gt; [.field] ]</a:t>
            </a:r>
          </a:p>
        </p:txBody>
      </p:sp>
    </p:spTree>
    <p:extLst>
      <p:ext uri="{BB962C8B-B14F-4D97-AF65-F5344CB8AC3E}">
        <p14:creationId xmlns:p14="http://schemas.microsoft.com/office/powerpoint/2010/main" val="2233139488"/>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with db.collection.find() </a:t>
            </a:r>
          </a:p>
        </p:txBody>
      </p:sp>
      <p:sp>
        <p:nvSpPr>
          <p:cNvPr id="7" name="Rectangle 6"/>
          <p:cNvSpPr/>
          <p:nvPr/>
        </p:nvSpPr>
        <p:spPr>
          <a:xfrm>
            <a:off x="1672970" y="762000"/>
            <a:ext cx="8844473" cy="923330"/>
          </a:xfrm>
          <a:prstGeom prst="rect">
            <a:avLst/>
          </a:prstGeom>
        </p:spPr>
        <p:txBody>
          <a:bodyPr wrap="square">
            <a:spAutoFit/>
          </a:bodyPr>
          <a:lstStyle/>
          <a:p>
            <a:r>
              <a:rPr lang="en-US" dirty="0"/>
              <a:t>In the mongo shell, if the returned cursor is not assigned to a variable using the var keyword, the cursor is automatically iterated to access up to the first 20 documents that match the query.</a:t>
            </a:r>
            <a:endParaRPr lang="en-IN" dirty="0"/>
          </a:p>
        </p:txBody>
      </p:sp>
      <p:sp>
        <p:nvSpPr>
          <p:cNvPr id="4" name="Rectangle 3"/>
          <p:cNvSpPr/>
          <p:nvPr/>
        </p:nvSpPr>
        <p:spPr>
          <a:xfrm>
            <a:off x="1677919" y="1840468"/>
            <a:ext cx="7402025"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var variable_name = db.collection.find(query, projection)</a:t>
            </a:r>
          </a:p>
        </p:txBody>
      </p:sp>
      <p:sp>
        <p:nvSpPr>
          <p:cNvPr id="12" name="Rectangle 11"/>
          <p:cNvSpPr/>
          <p:nvPr/>
        </p:nvSpPr>
        <p:spPr>
          <a:xfrm>
            <a:off x="1702656" y="2526268"/>
            <a:ext cx="3462230" cy="369332"/>
          </a:xfrm>
          <a:prstGeom prst="rect">
            <a:avLst/>
          </a:prstGeom>
        </p:spPr>
        <p:txBody>
          <a:bodyPr wrap="none">
            <a:spAutoFit/>
          </a:bodyPr>
          <a:lstStyle/>
          <a:p>
            <a:r>
              <a:rPr lang="en-US" dirty="0">
                <a:solidFill>
                  <a:srgbClr val="C00000"/>
                </a:solidFill>
              </a:rPr>
              <a:t>The find() method returns a cursor.</a:t>
            </a:r>
          </a:p>
        </p:txBody>
      </p:sp>
      <p:sp>
        <p:nvSpPr>
          <p:cNvPr id="3" name="Rectangle 2"/>
          <p:cNvSpPr/>
          <p:nvPr/>
        </p:nvSpPr>
        <p:spPr>
          <a:xfrm>
            <a:off x="1748206" y="3048002"/>
            <a:ext cx="8769237"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var x = db ['emp'].find ()</a:t>
            </a:r>
          </a:p>
          <a:p>
            <a:r>
              <a:rPr lang="en-US" sz="2200" dirty="0">
                <a:solidFill>
                  <a:srgbClr val="FC6F0D"/>
                </a:solidFill>
                <a:latin typeface="Calibri" panose="020F0502020204030204" pitchFamily="34" charset="0"/>
                <a:cs typeface="Calibri" panose="020F0502020204030204" pitchFamily="34" charset="0"/>
              </a:rPr>
              <a:t>x.forEach(printjson)</a:t>
            </a:r>
          </a:p>
        </p:txBody>
      </p:sp>
    </p:spTree>
    <p:extLst>
      <p:ext uri="{BB962C8B-B14F-4D97-AF65-F5344CB8AC3E}">
        <p14:creationId xmlns:p14="http://schemas.microsoft.com/office/powerpoint/2010/main" val="2207957145"/>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spTree>
    <p:extLst>
      <p:ext uri="{BB962C8B-B14F-4D97-AF65-F5344CB8AC3E}">
        <p14:creationId xmlns:p14="http://schemas.microsoft.com/office/powerpoint/2010/main" val="224777429"/>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db.collection.find().sort({ })</a:t>
            </a:r>
          </a:p>
        </p:txBody>
      </p:sp>
      <p:sp>
        <p:nvSpPr>
          <p:cNvPr id="7" name="Rectangle 6"/>
          <p:cNvSpPr/>
          <p:nvPr/>
        </p:nvSpPr>
        <p:spPr>
          <a:xfrm>
            <a:off x="1672970" y="762002"/>
            <a:ext cx="8844473" cy="646331"/>
          </a:xfrm>
          <a:prstGeom prst="rect">
            <a:avLst/>
          </a:prstGeom>
        </p:spPr>
        <p:txBody>
          <a:bodyPr wrap="square">
            <a:spAutoFit/>
          </a:bodyPr>
          <a:lstStyle/>
          <a:p>
            <a:r>
              <a:rPr lang="en-US" dirty="0"/>
              <a:t>Specifies the order in which the query returns matching documents. You must apply </a:t>
            </a:r>
            <a:r>
              <a:rPr lang="en-US" b="1" i="1" dirty="0">
                <a:solidFill>
                  <a:srgbClr val="036883"/>
                </a:solidFill>
              </a:rPr>
              <a:t>sort() </a:t>
            </a:r>
            <a:r>
              <a:rPr lang="en-US" dirty="0"/>
              <a:t>to the cursor before retrieving any documents from the database.</a:t>
            </a:r>
            <a:endParaRPr lang="en-IN" dirty="0"/>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cursor.sort({ field: value })</a:t>
            </a:r>
          </a:p>
          <a:p>
            <a:r>
              <a:rPr lang="en-US" dirty="0">
                <a:solidFill>
                  <a:srgbClr val="049DC8"/>
                </a:solidFill>
                <a:latin typeface="Consolas" panose="020B0609020204030204" pitchFamily="49" charset="0"/>
                <a:cs typeface="Calibri" panose="020F0502020204030204" pitchFamily="34" charset="0"/>
              </a:rPr>
              <a:t>db ['collection'].find (query, projection).sort({ field: value }) </a:t>
            </a:r>
          </a:p>
          <a:p>
            <a:r>
              <a:rPr lang="en-US" dirty="0">
                <a:solidFill>
                  <a:srgbClr val="049DC8"/>
                </a:solidFill>
                <a:latin typeface="Consolas" panose="020B0609020204030204" pitchFamily="49" charset="0"/>
                <a:cs typeface="Calibri" panose="020F0502020204030204" pitchFamily="34" charset="0"/>
              </a:rPr>
              <a:t>db.collection.find(query, projection).sort({ field: value })</a:t>
            </a:r>
          </a:p>
        </p:txBody>
      </p:sp>
      <p:sp>
        <p:nvSpPr>
          <p:cNvPr id="3" name="Rectangle 2"/>
          <p:cNvSpPr/>
          <p:nvPr/>
        </p:nvSpPr>
        <p:spPr>
          <a:xfrm>
            <a:off x="1683855" y="2782671"/>
            <a:ext cx="8822704" cy="369332"/>
          </a:xfrm>
          <a:prstGeom prst="rect">
            <a:avLst/>
          </a:prstGeom>
          <a:solidFill>
            <a:srgbClr val="DFE100"/>
          </a:solidFill>
        </p:spPr>
        <p:txBody>
          <a:bodyPr wrap="square">
            <a:spAutoFit/>
          </a:bodyPr>
          <a:lstStyle/>
          <a:p>
            <a:r>
              <a:rPr lang="en-US" dirty="0"/>
              <a:t>Specify in the sort parameter  1 or -1 to specify an ascending or descending sort respectively.</a:t>
            </a:r>
          </a:p>
        </p:txBody>
      </p:sp>
      <p:sp>
        <p:nvSpPr>
          <p:cNvPr id="5" name="Rectangle 4"/>
          <p:cNvSpPr/>
          <p:nvPr/>
        </p:nvSpPr>
        <p:spPr>
          <a:xfrm>
            <a:off x="1683855" y="3768804"/>
            <a:ext cx="882270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 {ename:true}).sort({ename: 1});</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 {ename:true}).sort({ename: -1});</a:t>
            </a:r>
          </a:p>
        </p:txBody>
      </p:sp>
    </p:spTree>
    <p:extLst>
      <p:ext uri="{BB962C8B-B14F-4D97-AF65-F5344CB8AC3E}">
        <p14:creationId xmlns:p14="http://schemas.microsoft.com/office/powerpoint/2010/main" val="2445715242"/>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spTree>
    <p:extLst>
      <p:ext uri="{BB962C8B-B14F-4D97-AF65-F5344CB8AC3E}">
        <p14:creationId xmlns:p14="http://schemas.microsoft.com/office/powerpoint/2010/main" val="2946793076"/>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db.collection.find().limit()</a:t>
            </a:r>
          </a:p>
        </p:txBody>
      </p:sp>
      <p:sp>
        <p:nvSpPr>
          <p:cNvPr id="7" name="Rectangle 6"/>
          <p:cNvSpPr/>
          <p:nvPr/>
        </p:nvSpPr>
        <p:spPr>
          <a:xfrm>
            <a:off x="1672970" y="762002"/>
            <a:ext cx="8844473" cy="369332"/>
          </a:xfrm>
          <a:prstGeom prst="rect">
            <a:avLst/>
          </a:prstGeom>
        </p:spPr>
        <p:txBody>
          <a:bodyPr wrap="square">
            <a:spAutoFit/>
          </a:bodyPr>
          <a:lstStyle/>
          <a:p>
            <a:r>
              <a:rPr lang="en-US" dirty="0"/>
              <a:t>Use the </a:t>
            </a:r>
            <a:r>
              <a:rPr lang="en-US" b="1" i="1" dirty="0">
                <a:solidFill>
                  <a:srgbClr val="036883"/>
                </a:solidFill>
              </a:rPr>
              <a:t>limit()</a:t>
            </a:r>
            <a:r>
              <a:rPr lang="en-US" dirty="0"/>
              <a:t> method to specify the maximum number of documents the cursor will return.</a:t>
            </a:r>
            <a:endParaRPr lang="en-IN" dirty="0"/>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cursor.limit(&lt;number&gt;)</a:t>
            </a:r>
          </a:p>
          <a:p>
            <a:r>
              <a:rPr lang="en-US" dirty="0">
                <a:solidFill>
                  <a:srgbClr val="049DC8"/>
                </a:solidFill>
                <a:latin typeface="Consolas" panose="020B0609020204030204" pitchFamily="49" charset="0"/>
                <a:cs typeface="Calibri" panose="020F0502020204030204" pitchFamily="34" charset="0"/>
              </a:rPr>
              <a:t>db ['collection'].find (query, projection).limit(&lt;number&gt;) </a:t>
            </a:r>
          </a:p>
          <a:p>
            <a:r>
              <a:rPr lang="en-US" dirty="0">
                <a:solidFill>
                  <a:srgbClr val="049DC8"/>
                </a:solidFill>
                <a:latin typeface="Consolas" panose="020B0609020204030204" pitchFamily="49" charset="0"/>
                <a:cs typeface="Calibri" panose="020F0502020204030204" pitchFamily="34" charset="0"/>
              </a:rPr>
              <a:t>db.collection.find(query, projection).limit(&lt;number&gt;)</a:t>
            </a:r>
          </a:p>
        </p:txBody>
      </p:sp>
      <p:sp>
        <p:nvSpPr>
          <p:cNvPr id="2" name="Rectangle 1"/>
          <p:cNvSpPr/>
          <p:nvPr/>
        </p:nvSpPr>
        <p:spPr>
          <a:xfrm>
            <a:off x="1672970" y="2676436"/>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db['emp'].find({},{ename:true}).limit(0);	</a:t>
            </a:r>
            <a:r>
              <a:rPr lang="en-US" sz="2200" dirty="0">
                <a:solidFill>
                  <a:srgbClr val="00B050"/>
                </a:solidFill>
                <a:latin typeface="Calibri" panose="020F0502020204030204" pitchFamily="34" charset="0"/>
                <a:cs typeface="Calibri" panose="020F0502020204030204" pitchFamily="34" charset="0"/>
              </a:rPr>
              <a:t>// all documents</a:t>
            </a:r>
          </a:p>
          <a:p>
            <a:endParaRPr lang="en-US" sz="800" dirty="0">
              <a:solidFill>
                <a:srgbClr val="00B050"/>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db['emp'].find({},{ename:true}).limit(2);</a:t>
            </a:r>
          </a:p>
        </p:txBody>
      </p:sp>
      <p:sp>
        <p:nvSpPr>
          <p:cNvPr id="3" name="Rectangle 2"/>
          <p:cNvSpPr/>
          <p:nvPr/>
        </p:nvSpPr>
        <p:spPr>
          <a:xfrm>
            <a:off x="1555465" y="49977"/>
            <a:ext cx="3777841" cy="646331"/>
          </a:xfrm>
          <a:prstGeom prst="rect">
            <a:avLst/>
          </a:prstGeom>
          <a:solidFill>
            <a:srgbClr val="90E183"/>
          </a:solidFill>
        </p:spPr>
        <p:txBody>
          <a:bodyPr wrap="square">
            <a:spAutoFit/>
          </a:bodyPr>
          <a:lstStyle/>
          <a:p>
            <a:r>
              <a:rPr lang="en-US" dirty="0">
                <a:solidFill>
                  <a:schemeClr val="bg2">
                    <a:lumMod val="25000"/>
                  </a:schemeClr>
                </a:solidFill>
              </a:rPr>
              <a:t>A limit() value of 0 (i.e. .limit(0)) is equivalent to setting no limit.</a:t>
            </a:r>
          </a:p>
        </p:txBody>
      </p:sp>
    </p:spTree>
    <p:extLst>
      <p:ext uri="{BB962C8B-B14F-4D97-AF65-F5344CB8AC3E}">
        <p14:creationId xmlns:p14="http://schemas.microsoft.com/office/powerpoint/2010/main" val="1810573071"/>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spTree>
    <p:extLst>
      <p:ext uri="{BB962C8B-B14F-4D97-AF65-F5344CB8AC3E}">
        <p14:creationId xmlns:p14="http://schemas.microsoft.com/office/powerpoint/2010/main" val="2983425614"/>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db.collection.find().skip()</a:t>
            </a:r>
          </a:p>
        </p:txBody>
      </p:sp>
      <p:sp>
        <p:nvSpPr>
          <p:cNvPr id="7" name="Rectangle 6"/>
          <p:cNvSpPr/>
          <p:nvPr/>
        </p:nvSpPr>
        <p:spPr>
          <a:xfrm>
            <a:off x="1672970" y="762002"/>
            <a:ext cx="8844473" cy="369332"/>
          </a:xfrm>
          <a:prstGeom prst="rect">
            <a:avLst/>
          </a:prstGeom>
        </p:spPr>
        <p:txBody>
          <a:bodyPr wrap="square">
            <a:spAutoFit/>
          </a:bodyPr>
          <a:lstStyle/>
          <a:p>
            <a:r>
              <a:rPr lang="en-US" dirty="0"/>
              <a:t>The </a:t>
            </a:r>
            <a:r>
              <a:rPr lang="en-US" b="1" i="1" dirty="0">
                <a:solidFill>
                  <a:srgbClr val="036883"/>
                </a:solidFill>
              </a:rPr>
              <a:t>skip()</a:t>
            </a:r>
            <a:r>
              <a:rPr lang="en-US" dirty="0"/>
              <a:t> method is used for skipping the given number of documents in the Query result.</a:t>
            </a:r>
            <a:endParaRPr lang="en-IN" dirty="0"/>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cursor.skip(&lt;offset_number&gt;)</a:t>
            </a:r>
          </a:p>
          <a:p>
            <a:r>
              <a:rPr lang="en-US" dirty="0">
                <a:solidFill>
                  <a:srgbClr val="049DC8"/>
                </a:solidFill>
                <a:latin typeface="Consolas" panose="020B0609020204030204" pitchFamily="49" charset="0"/>
                <a:cs typeface="Calibri" panose="020F0502020204030204" pitchFamily="34" charset="0"/>
              </a:rPr>
              <a:t>db ['emp'].find (query, projection).skip(&lt;offset_number&gt;) </a:t>
            </a:r>
          </a:p>
          <a:p>
            <a:r>
              <a:rPr lang="en-US" dirty="0">
                <a:solidFill>
                  <a:srgbClr val="049DC8"/>
                </a:solidFill>
                <a:latin typeface="Consolas" panose="020B0609020204030204" pitchFamily="49" charset="0"/>
                <a:cs typeface="Calibri" panose="020F0502020204030204" pitchFamily="34" charset="0"/>
              </a:rPr>
              <a:t>db.collection.find(query, projection).skip(&lt;offset_number&gt;)</a:t>
            </a:r>
          </a:p>
        </p:txBody>
      </p:sp>
      <p:sp>
        <p:nvSpPr>
          <p:cNvPr id="2" name="Rectangle 1"/>
          <p:cNvSpPr/>
          <p:nvPr/>
        </p:nvSpPr>
        <p:spPr>
          <a:xfrm>
            <a:off x="1683855" y="2918936"/>
            <a:ext cx="8833588"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db.emp.find().skip(4);</a:t>
            </a:r>
          </a:p>
          <a:p>
            <a:endParaRPr lang="en-US" sz="800" dirty="0">
              <a:solidFill>
                <a:srgbClr val="FC6F0D"/>
              </a:solidFill>
              <a:latin typeface="Calibri" panose="020F0502020204030204" pitchFamily="34" charset="0"/>
              <a:cs typeface="Calibri" panose="020F0502020204030204" pitchFamily="34" charset="0"/>
            </a:endParaRPr>
          </a:p>
          <a:p>
            <a:r>
              <a:rPr lang="en-IN" sz="2200" dirty="0">
                <a:solidFill>
                  <a:srgbClr val="FC6F0D"/>
                </a:solidFill>
                <a:latin typeface="Calibri" panose="020F0502020204030204" pitchFamily="34" charset="0"/>
                <a:cs typeface="Calibri" panose="020F0502020204030204" pitchFamily="34" charset="0"/>
              </a:rPr>
              <a:t>db.emp.find().skip(db.emp.countDocuments({}) - 1);</a:t>
            </a:r>
            <a:endParaRPr lang="en-US" sz="2200" dirty="0">
              <a:solidFill>
                <a:srgbClr val="FC6F0D"/>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68274441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algn="ctr">
              <a:defRPr sz="4800">
                <a:solidFill>
                  <a:srgbClr val="DC525C"/>
                </a:solidFill>
                <a:latin typeface="Segoe UI Light" panose="020B0502040204020203" pitchFamily="34" charset="0"/>
                <a:cs typeface="Segoe UI Light" panose="020B0502040204020203" pitchFamily="34" charset="0"/>
              </a:defRPr>
            </a:lvl1pPr>
          </a:lstStyle>
          <a:p>
            <a:r>
              <a:rPr lang="en-IN" dirty="0"/>
              <a:t>Composite Key</a:t>
            </a:r>
          </a:p>
          <a:p>
            <a:endParaRPr lang="en-US" dirty="0"/>
          </a:p>
        </p:txBody>
      </p:sp>
      <p:sp>
        <p:nvSpPr>
          <p:cNvPr id="4" name="Rectangle 3"/>
          <p:cNvSpPr/>
          <p:nvPr/>
        </p:nvSpPr>
        <p:spPr>
          <a:xfrm>
            <a:off x="1640931" y="304803"/>
            <a:ext cx="8873302" cy="769441"/>
          </a:xfrm>
          <a:prstGeom prst="rect">
            <a:avLst/>
          </a:prstGeom>
          <a:solidFill>
            <a:schemeClr val="bg1"/>
          </a:solidFill>
        </p:spPr>
        <p:txBody>
          <a:bodyPr wrap="square">
            <a:spAutoFit/>
          </a:bodyPr>
          <a:lstStyle/>
          <a:p>
            <a:pPr algn="just"/>
            <a:r>
              <a:rPr lang="en-IN" sz="2200" dirty="0">
                <a:latin typeface="Segoe UI Light" panose="020B0502040204020203" pitchFamily="34" charset="0"/>
                <a:cs typeface="Segoe UI Light" panose="020B0502040204020203" pitchFamily="34" charset="0"/>
              </a:rPr>
              <a:t>A composite key is a primary key composed of multiple columns used to identify a record uniquely.</a:t>
            </a:r>
          </a:p>
        </p:txBody>
      </p:sp>
      <p:sp>
        <p:nvSpPr>
          <p:cNvPr id="3" name="Rectangle 2"/>
          <p:cNvSpPr/>
          <p:nvPr/>
        </p:nvSpPr>
        <p:spPr>
          <a:xfrm>
            <a:off x="1640929" y="3748951"/>
            <a:ext cx="8457099" cy="1477328"/>
          </a:xfrm>
          <a:prstGeom prst="rect">
            <a:avLst/>
          </a:prstGeom>
        </p:spPr>
        <p:txBody>
          <a:bodyPr wrap="square">
            <a:spAutoFit/>
          </a:bodyPr>
          <a:lstStyle/>
          <a:p>
            <a:r>
              <a:rPr lang="en-IN" dirty="0">
                <a:solidFill>
                  <a:schemeClr val="accent2">
                    <a:lumMod val="50000"/>
                  </a:schemeClr>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solidFill>
                  <a:schemeClr val="accent2">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TEMP</a:t>
            </a:r>
            <a:r>
              <a:rPr lang="en-IN" dirty="0">
                <a:solidFill>
                  <a:schemeClr val="accent2">
                    <a:lumMod val="50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r>
              <a:rPr lang="en-IN" dirty="0">
                <a:solidFill>
                  <a:schemeClr val="accent2">
                    <a:lumMod val="50000"/>
                  </a:schemeClr>
                </a:solidFill>
                <a:latin typeface="Liberation Mono"/>
                <a:cs typeface="Arial" panose="020B0604020202020204" pitchFamily="34" charset="0"/>
              </a:rPr>
              <a:t>   COL1 INT, </a:t>
            </a:r>
          </a:p>
          <a:p>
            <a:r>
              <a:rPr lang="en-IN" dirty="0">
                <a:solidFill>
                  <a:schemeClr val="accent2">
                    <a:lumMod val="50000"/>
                  </a:schemeClr>
                </a:solidFill>
                <a:latin typeface="Liberation Mono"/>
                <a:cs typeface="Arial" panose="020B0604020202020204" pitchFamily="34" charset="0"/>
              </a:rPr>
              <a:t>   COL2 INT, </a:t>
            </a:r>
          </a:p>
          <a:p>
            <a:r>
              <a:rPr lang="en-IN" dirty="0">
                <a:solidFill>
                  <a:schemeClr val="accent2">
                    <a:lumMod val="50000"/>
                  </a:schemeClr>
                </a:solidFill>
                <a:latin typeface="Liberation Mono"/>
                <a:cs typeface="Arial" panose="020B0604020202020204" pitchFamily="34" charset="0"/>
              </a:rPr>
              <a:t>   COL3 INT, </a:t>
            </a:r>
          </a:p>
          <a:p>
            <a:r>
              <a:rPr lang="en-IN" dirty="0">
                <a:solidFill>
                  <a:schemeClr val="accent2">
                    <a:lumMod val="50000"/>
                  </a:schemeClr>
                </a:solidFill>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CONSTRAINT PK_COL1_COL2 PRIMARY KEY </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COL1, COL2</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3542407219"/>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spTree>
    <p:extLst>
      <p:ext uri="{BB962C8B-B14F-4D97-AF65-F5344CB8AC3E}">
        <p14:creationId xmlns:p14="http://schemas.microsoft.com/office/powerpoint/2010/main" val="1589672735"/>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db.collection.find().count()</a:t>
            </a:r>
          </a:p>
        </p:txBody>
      </p:sp>
      <p:sp>
        <p:nvSpPr>
          <p:cNvPr id="7" name="Rectangle 6"/>
          <p:cNvSpPr/>
          <p:nvPr/>
        </p:nvSpPr>
        <p:spPr>
          <a:xfrm>
            <a:off x="1672970" y="762002"/>
            <a:ext cx="8844473" cy="923330"/>
          </a:xfrm>
          <a:prstGeom prst="rect">
            <a:avLst/>
          </a:prstGeom>
        </p:spPr>
        <p:txBody>
          <a:bodyPr wrap="square">
            <a:spAutoFit/>
          </a:bodyPr>
          <a:lstStyle/>
          <a:p>
            <a:r>
              <a:rPr lang="en-US" dirty="0"/>
              <a:t>Counts the number of documents referenced by a cursor. Append the </a:t>
            </a:r>
            <a:r>
              <a:rPr lang="en-US" b="1" i="1" dirty="0">
                <a:solidFill>
                  <a:srgbClr val="036883"/>
                </a:solidFill>
              </a:rPr>
              <a:t>count() </a:t>
            </a:r>
            <a:r>
              <a:rPr lang="en-US" dirty="0"/>
              <a:t>method to a </a:t>
            </a:r>
            <a:r>
              <a:rPr lang="en-US" b="1" i="1" dirty="0">
                <a:solidFill>
                  <a:srgbClr val="036883"/>
                </a:solidFill>
              </a:rPr>
              <a:t>find() </a:t>
            </a:r>
            <a:r>
              <a:rPr lang="en-US" dirty="0"/>
              <a:t>query to return the number of matching documents. The operation does not perform the query but instead counts the results that would be returned by the query.</a:t>
            </a:r>
            <a:endParaRPr lang="en-IN" dirty="0"/>
          </a:p>
        </p:txBody>
      </p:sp>
      <p:sp>
        <p:nvSpPr>
          <p:cNvPr id="4" name="Rectangle 3"/>
          <p:cNvSpPr/>
          <p:nvPr/>
        </p:nvSpPr>
        <p:spPr>
          <a:xfrm>
            <a:off x="1677918" y="2048470"/>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cursor.count()</a:t>
            </a:r>
          </a:p>
          <a:p>
            <a:r>
              <a:rPr lang="en-US" dirty="0">
                <a:solidFill>
                  <a:srgbClr val="049DC8"/>
                </a:solidFill>
                <a:latin typeface="Consolas" panose="020B0609020204030204" pitchFamily="49" charset="0"/>
                <a:cs typeface="Calibri" panose="020F0502020204030204" pitchFamily="34" charset="0"/>
              </a:rPr>
              <a:t>db.collection.find(&lt;query&gt;).count()</a:t>
            </a:r>
          </a:p>
          <a:p>
            <a:r>
              <a:rPr lang="en-US" dirty="0">
                <a:solidFill>
                  <a:srgbClr val="049DC8"/>
                </a:solidFill>
                <a:latin typeface="Consolas" panose="020B0609020204030204" pitchFamily="49" charset="0"/>
                <a:cs typeface="Calibri" panose="020F0502020204030204" pitchFamily="34" charset="0"/>
              </a:rPr>
              <a:t>db ['collection_name'].find(&lt;query&gt;).count()</a:t>
            </a:r>
          </a:p>
        </p:txBody>
      </p:sp>
      <p:sp>
        <p:nvSpPr>
          <p:cNvPr id="2" name="Rectangle 1"/>
          <p:cNvSpPr/>
          <p:nvPr/>
        </p:nvSpPr>
        <p:spPr>
          <a:xfrm>
            <a:off x="1672970" y="34290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db.emp.find().count();</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db.emp.find({job: 'manager'}).count();</a:t>
            </a:r>
          </a:p>
        </p:txBody>
      </p:sp>
    </p:spTree>
    <p:extLst>
      <p:ext uri="{BB962C8B-B14F-4D97-AF65-F5344CB8AC3E}">
        <p14:creationId xmlns:p14="http://schemas.microsoft.com/office/powerpoint/2010/main" val="2702581366"/>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db.collection.distinct()</a:t>
            </a:r>
            <a:endParaRPr lang="en-US" dirty="0"/>
          </a:p>
        </p:txBody>
      </p:sp>
    </p:spTree>
    <p:extLst>
      <p:ext uri="{BB962C8B-B14F-4D97-AF65-F5344CB8AC3E}">
        <p14:creationId xmlns:p14="http://schemas.microsoft.com/office/powerpoint/2010/main" val="1818953279"/>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db.collection.distinct()</a:t>
            </a:r>
          </a:p>
        </p:txBody>
      </p:sp>
      <p:sp>
        <p:nvSpPr>
          <p:cNvPr id="7" name="Rectangle 6"/>
          <p:cNvSpPr/>
          <p:nvPr/>
        </p:nvSpPr>
        <p:spPr>
          <a:xfrm>
            <a:off x="1672970" y="762002"/>
            <a:ext cx="8844473" cy="646331"/>
          </a:xfrm>
          <a:prstGeom prst="rect">
            <a:avLst/>
          </a:prstGeom>
        </p:spPr>
        <p:txBody>
          <a:bodyPr wrap="square">
            <a:spAutoFit/>
          </a:bodyPr>
          <a:lstStyle/>
          <a:p>
            <a:r>
              <a:rPr lang="en-US" dirty="0"/>
              <a:t>Finds the distinct values for a specified field across a single collection or view and returns the results in an array.</a:t>
            </a:r>
            <a:endParaRPr lang="en-IN" dirty="0"/>
          </a:p>
        </p:txBody>
      </p:sp>
      <p:sp>
        <p:nvSpPr>
          <p:cNvPr id="4" name="Rectangle 3"/>
          <p:cNvSpPr/>
          <p:nvPr/>
        </p:nvSpPr>
        <p:spPr>
          <a:xfrm>
            <a:off x="1677918" y="1676400"/>
            <a:ext cx="5882576"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db.collection.distinct(field, query, options)</a:t>
            </a:r>
          </a:p>
        </p:txBody>
      </p:sp>
      <p:sp>
        <p:nvSpPr>
          <p:cNvPr id="2" name="Rectangle 1"/>
          <p:cNvSpPr/>
          <p:nvPr/>
        </p:nvSpPr>
        <p:spPr>
          <a:xfrm>
            <a:off x="1672970" y="2345829"/>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db.emp.distinct("job")</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db.emp.distinct("job", { sal: { $gt: 5000 } } )</a:t>
            </a:r>
          </a:p>
        </p:txBody>
      </p:sp>
      <p:grpSp>
        <p:nvGrpSpPr>
          <p:cNvPr id="8" name="Group 7">
            <a:extLst>
              <a:ext uri="{FF2B5EF4-FFF2-40B4-BE49-F238E27FC236}">
                <a16:creationId xmlns:a16="http://schemas.microsoft.com/office/drawing/2014/main" id="{C9E94BF2-2519-4AFA-B0CD-7A5DEE20DE44}"/>
              </a:ext>
            </a:extLst>
          </p:cNvPr>
          <p:cNvGrpSpPr/>
          <p:nvPr/>
        </p:nvGrpSpPr>
        <p:grpSpPr>
          <a:xfrm>
            <a:off x="1774726" y="3933056"/>
            <a:ext cx="7439407" cy="1446550"/>
            <a:chOff x="1672970" y="3839204"/>
            <a:chExt cx="7439407" cy="1446550"/>
          </a:xfrm>
        </p:grpSpPr>
        <p:sp>
          <p:nvSpPr>
            <p:cNvPr id="3" name="Rectangle 2"/>
            <p:cNvSpPr/>
            <p:nvPr/>
          </p:nvSpPr>
          <p:spPr>
            <a:xfrm>
              <a:off x="1672970" y="3839204"/>
              <a:ext cx="4206213" cy="1446550"/>
            </a:xfrm>
            <a:prstGeom prst="rect">
              <a:avLst/>
            </a:prstGeom>
          </p:spPr>
          <p:txBody>
            <a:bodyPr wrap="square">
              <a:spAutoFit/>
            </a:bodyPr>
            <a:lstStyle/>
            <a:p>
              <a:r>
                <a:rPr lang="en-US" sz="2200" dirty="0">
                  <a:solidFill>
                    <a:srgbClr val="B22251"/>
                  </a:solidFill>
                  <a:latin typeface="Calibri" panose="020F0502020204030204" pitchFamily="34" charset="0"/>
                  <a:cs typeface="Calibri" panose="020F0502020204030204" pitchFamily="34" charset="0"/>
                </a:rPr>
                <a:t>var x = db.emp.find()[10]</a:t>
              </a:r>
            </a:p>
            <a:p>
              <a:r>
                <a:rPr lang="en-US" sz="2200" dirty="0">
                  <a:solidFill>
                    <a:srgbClr val="B22251"/>
                  </a:solidFill>
                  <a:latin typeface="Calibri" panose="020F0502020204030204" pitchFamily="34" charset="0"/>
                  <a:cs typeface="Calibri" panose="020F0502020204030204" pitchFamily="34" charset="0"/>
                </a:rPr>
                <a:t>for (i in x) {</a:t>
              </a:r>
            </a:p>
            <a:p>
              <a:r>
                <a:rPr lang="en-US" sz="2200" dirty="0">
                  <a:solidFill>
                    <a:srgbClr val="B22251"/>
                  </a:solidFill>
                  <a:latin typeface="Calibri" panose="020F0502020204030204" pitchFamily="34" charset="0"/>
                  <a:cs typeface="Calibri" panose="020F0502020204030204" pitchFamily="34" charset="0"/>
                </a:rPr>
                <a:t>    print(i)</a:t>
              </a:r>
            </a:p>
            <a:p>
              <a:r>
                <a:rPr lang="en-US" sz="2200" dirty="0">
                  <a:solidFill>
                    <a:srgbClr val="B22251"/>
                  </a:solidFill>
                  <a:latin typeface="Calibri" panose="020F0502020204030204" pitchFamily="34" charset="0"/>
                  <a:cs typeface="Calibri" panose="020F0502020204030204" pitchFamily="34" charset="0"/>
                </a:rPr>
                <a:t> }</a:t>
              </a:r>
            </a:p>
          </p:txBody>
        </p:sp>
        <p:sp>
          <p:nvSpPr>
            <p:cNvPr id="5" name="Rectangle 4">
              <a:extLst>
                <a:ext uri="{FF2B5EF4-FFF2-40B4-BE49-F238E27FC236}">
                  <a16:creationId xmlns:a16="http://schemas.microsoft.com/office/drawing/2014/main" id="{65D1313B-1B88-44B7-B3BF-D02DC354E87E}"/>
                </a:ext>
              </a:extLst>
            </p:cNvPr>
            <p:cNvSpPr/>
            <p:nvPr/>
          </p:nvSpPr>
          <p:spPr>
            <a:xfrm>
              <a:off x="5872017" y="3839204"/>
              <a:ext cx="3240360" cy="1446550"/>
            </a:xfrm>
            <a:prstGeom prst="rect">
              <a:avLst/>
            </a:prstGeom>
          </p:spPr>
          <p:txBody>
            <a:bodyPr wrap="square">
              <a:spAutoFit/>
            </a:bodyPr>
            <a:lstStyle/>
            <a:p>
              <a:r>
                <a:rPr lang="en-US" sz="2200" dirty="0">
                  <a:solidFill>
                    <a:srgbClr val="B22251"/>
                  </a:solidFill>
                  <a:latin typeface="Calibri" panose="020F0502020204030204" pitchFamily="34" charset="0"/>
                  <a:cs typeface="Calibri" panose="020F0502020204030204" pitchFamily="34" charset="0"/>
                </a:rPr>
                <a:t>var x = db.emp.find()[10]</a:t>
              </a:r>
            </a:p>
            <a:p>
              <a:r>
                <a:rPr lang="en-US" sz="2200" dirty="0">
                  <a:solidFill>
                    <a:srgbClr val="B22251"/>
                  </a:solidFill>
                  <a:latin typeface="Calibri" panose="020F0502020204030204" pitchFamily="34" charset="0"/>
                  <a:cs typeface="Calibri" panose="020F0502020204030204" pitchFamily="34" charset="0"/>
                </a:rPr>
                <a:t>for (i in x) {</a:t>
              </a:r>
            </a:p>
            <a:p>
              <a:r>
                <a:rPr lang="en-US" sz="2200" dirty="0">
                  <a:solidFill>
                    <a:srgbClr val="B22251"/>
                  </a:solidFill>
                  <a:latin typeface="Calibri" panose="020F0502020204030204" pitchFamily="34" charset="0"/>
                  <a:cs typeface="Calibri" panose="020F0502020204030204" pitchFamily="34" charset="0"/>
                </a:rPr>
                <a:t>    print(x[i])</a:t>
              </a:r>
            </a:p>
            <a:p>
              <a:r>
                <a:rPr lang="en-US" sz="2200" dirty="0">
                  <a:solidFill>
                    <a:srgbClr val="B22251"/>
                  </a:solidFill>
                  <a:latin typeface="Calibri" panose="020F0502020204030204" pitchFamily="34" charset="0"/>
                  <a:cs typeface="Calibri" panose="020F0502020204030204" pitchFamily="34" charset="0"/>
                </a:rPr>
                <a:t> }</a:t>
              </a:r>
            </a:p>
          </p:txBody>
        </p:sp>
      </p:grpSp>
    </p:spTree>
    <p:extLst>
      <p:ext uri="{BB962C8B-B14F-4D97-AF65-F5344CB8AC3E}">
        <p14:creationId xmlns:p14="http://schemas.microsoft.com/office/powerpoint/2010/main" val="3927156712"/>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db.collection.count[Documents]()</a:t>
            </a:r>
            <a:endParaRPr lang="en-US" dirty="0"/>
          </a:p>
        </p:txBody>
      </p:sp>
    </p:spTree>
    <p:extLst>
      <p:ext uri="{BB962C8B-B14F-4D97-AF65-F5344CB8AC3E}">
        <p14:creationId xmlns:p14="http://schemas.microsoft.com/office/powerpoint/2010/main" val="2326559591"/>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db.collection.count[Documents]() </a:t>
            </a:r>
          </a:p>
        </p:txBody>
      </p:sp>
      <p:sp>
        <p:nvSpPr>
          <p:cNvPr id="4" name="Rectangle 3"/>
          <p:cNvSpPr/>
          <p:nvPr/>
        </p:nvSpPr>
        <p:spPr>
          <a:xfrm>
            <a:off x="1677917" y="2173069"/>
            <a:ext cx="6768921"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db.collection.count[Documents]( &lt;query&gt;, &lt;options&gt; )</a:t>
            </a:r>
          </a:p>
        </p:txBody>
      </p:sp>
      <p:sp>
        <p:nvSpPr>
          <p:cNvPr id="2" name="Rectangle 1"/>
          <p:cNvSpPr/>
          <p:nvPr/>
        </p:nvSpPr>
        <p:spPr>
          <a:xfrm>
            <a:off x="1672970" y="4419602"/>
            <a:ext cx="8844473" cy="169277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db.emp.count({});</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db.emp.countDocuments({});</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db.emp.countDocuments({job: 'manager'});</a:t>
            </a:r>
          </a:p>
          <a:p>
            <a:r>
              <a:rPr lang="en-US" sz="2200" dirty="0">
                <a:solidFill>
                  <a:srgbClr val="FC6F0D"/>
                </a:solidFill>
                <a:latin typeface="Calibri" panose="020F0502020204030204" pitchFamily="34" charset="0"/>
                <a:cs typeface="Calibri" panose="020F0502020204030204" pitchFamily="34" charset="0"/>
              </a:rPr>
              <a:t>db.emp.countDocuments({job: 'salesman'}, {skip: 1, limit: 3});</a:t>
            </a:r>
          </a:p>
        </p:txBody>
      </p:sp>
      <p:graphicFrame>
        <p:nvGraphicFramePr>
          <p:cNvPr id="3" name="Table 2"/>
          <p:cNvGraphicFramePr>
            <a:graphicFrameLocks noGrp="1"/>
          </p:cNvGraphicFramePr>
          <p:nvPr/>
        </p:nvGraphicFramePr>
        <p:xfrm>
          <a:off x="1672970" y="2819400"/>
          <a:ext cx="8844472" cy="1421130"/>
        </p:xfrm>
        <a:graphic>
          <a:graphicData uri="http://schemas.openxmlformats.org/drawingml/2006/table">
            <a:tbl>
              <a:tblPr>
                <a:tableStyleId>{5940675A-B579-460E-94D1-54222C63F5DA}</a:tableStyleId>
              </a:tblPr>
              <a:tblGrid>
                <a:gridCol w="1755583">
                  <a:extLst>
                    <a:ext uri="{9D8B030D-6E8A-4147-A177-3AD203B41FA5}">
                      <a16:colId xmlns:a16="http://schemas.microsoft.com/office/drawing/2014/main" val="20000"/>
                    </a:ext>
                  </a:extLst>
                </a:gridCol>
                <a:gridCol w="7088889">
                  <a:extLst>
                    <a:ext uri="{9D8B030D-6E8A-4147-A177-3AD203B41FA5}">
                      <a16:colId xmlns:a16="http://schemas.microsoft.com/office/drawing/2014/main" val="20001"/>
                    </a:ext>
                  </a:extLst>
                </a:gridCol>
              </a:tblGrid>
              <a:tr h="0">
                <a:tc>
                  <a:txBody>
                    <a:bodyPr/>
                    <a:lstStyle/>
                    <a:p>
                      <a:pPr algn="l"/>
                      <a:r>
                        <a:rPr lang="en-IN" dirty="0">
                          <a:effectLst/>
                        </a:rPr>
                        <a:t>  Field</a:t>
                      </a:r>
                    </a:p>
                  </a:txBody>
                  <a:tcPr marL="47619" marR="47619" marB="114300" anchor="ctr">
                    <a:solidFill>
                      <a:schemeClr val="bg2"/>
                    </a:solidFill>
                  </a:tcPr>
                </a:tc>
                <a:tc>
                  <a:txBody>
                    <a:bodyPr/>
                    <a:lstStyle/>
                    <a:p>
                      <a:pPr algn="l"/>
                      <a:r>
                        <a:rPr lang="en-IN" dirty="0">
                          <a:effectLst/>
                        </a:rPr>
                        <a:t>  Description</a:t>
                      </a:r>
                    </a:p>
                  </a:txBody>
                  <a:tcPr marL="47619" marR="47619" marB="114300" anchor="ctr">
                    <a:solidFill>
                      <a:schemeClr val="bg2"/>
                    </a:solidFill>
                  </a:tcPr>
                </a:tc>
                <a:extLst>
                  <a:ext uri="{0D108BD9-81ED-4DB2-BD59-A6C34878D82A}">
                    <a16:rowId xmlns:a16="http://schemas.microsoft.com/office/drawing/2014/main" val="10000"/>
                  </a:ext>
                </a:extLst>
              </a:tr>
              <a:tr h="0">
                <a:tc>
                  <a:txBody>
                    <a:bodyPr/>
                    <a:lstStyle/>
                    <a:p>
                      <a:pPr algn="l"/>
                      <a:r>
                        <a:rPr lang="en-IN" dirty="0">
                          <a:effectLst/>
                        </a:rPr>
                        <a:t>  limit</a:t>
                      </a:r>
                    </a:p>
                  </a:txBody>
                  <a:tcPr marL="47619" marR="47619" marT="104775" marB="114300" anchor="ctr"/>
                </a:tc>
                <a:tc>
                  <a:txBody>
                    <a:bodyPr/>
                    <a:lstStyle/>
                    <a:p>
                      <a:pPr algn="l"/>
                      <a:r>
                        <a:rPr lang="en-IN" dirty="0">
                          <a:effectLst/>
                        </a:rPr>
                        <a:t>  Optional. The maximum number of documents to count.</a:t>
                      </a:r>
                    </a:p>
                  </a:txBody>
                  <a:tcPr marL="47619" marR="47619" marT="104775" marB="114300" anchor="ctr"/>
                </a:tc>
                <a:extLst>
                  <a:ext uri="{0D108BD9-81ED-4DB2-BD59-A6C34878D82A}">
                    <a16:rowId xmlns:a16="http://schemas.microsoft.com/office/drawing/2014/main" val="10001"/>
                  </a:ext>
                </a:extLst>
              </a:tr>
              <a:tr h="0">
                <a:tc>
                  <a:txBody>
                    <a:bodyPr/>
                    <a:lstStyle/>
                    <a:p>
                      <a:pPr algn="l"/>
                      <a:r>
                        <a:rPr lang="en-IN" dirty="0">
                          <a:effectLst/>
                        </a:rPr>
                        <a:t>  skip</a:t>
                      </a:r>
                    </a:p>
                  </a:txBody>
                  <a:tcPr marL="47619" marR="47619" marT="104775" marB="114300" anchor="ctr"/>
                </a:tc>
                <a:tc>
                  <a:txBody>
                    <a:bodyPr/>
                    <a:lstStyle/>
                    <a:p>
                      <a:pPr algn="l"/>
                      <a:r>
                        <a:rPr lang="en-IN" dirty="0">
                          <a:effectLst/>
                        </a:rPr>
                        <a:t>  Optional. The number of documents to skip before counting.</a:t>
                      </a:r>
                    </a:p>
                  </a:txBody>
                  <a:tcPr marL="47619" marR="47619" marT="104775" marB="114300" anchor="ct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512191367"/>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findOne</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find() method always returns the _id field unless you specify _id: 0 to suppress the field.</a:t>
            </a:r>
          </a:p>
        </p:txBody>
      </p:sp>
    </p:spTree>
    <p:extLst>
      <p:ext uri="{BB962C8B-B14F-4D97-AF65-F5344CB8AC3E}">
        <p14:creationId xmlns:p14="http://schemas.microsoft.com/office/powerpoint/2010/main" val="850109597"/>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db.collection.findOne() </a:t>
            </a:r>
          </a:p>
        </p:txBody>
      </p:sp>
      <p:sp>
        <p:nvSpPr>
          <p:cNvPr id="7" name="Rectangle 6"/>
          <p:cNvSpPr/>
          <p:nvPr/>
        </p:nvSpPr>
        <p:spPr>
          <a:xfrm>
            <a:off x="1672970" y="762002"/>
            <a:ext cx="8844473" cy="1200329"/>
          </a:xfrm>
          <a:prstGeom prst="rect">
            <a:avLst/>
          </a:prstGeom>
        </p:spPr>
        <p:txBody>
          <a:bodyPr wrap="square">
            <a:spAutoFit/>
          </a:bodyPr>
          <a:lstStyle/>
          <a:p>
            <a:r>
              <a:rPr lang="en-US" b="1" i="1" dirty="0">
                <a:solidFill>
                  <a:srgbClr val="036883"/>
                </a:solidFill>
              </a:rPr>
              <a:t>findOne() </a:t>
            </a:r>
            <a:r>
              <a:rPr lang="en-US" dirty="0"/>
              <a:t>returns one document that satisfies the specified query criteria on the collection. If multiple documents satisfy the query, this method returns the first document according to the order in which order the documents are stored in the disk. If no document satisfies the query, the method returns null.</a:t>
            </a:r>
            <a:endParaRPr lang="en-IN" dirty="0"/>
          </a:p>
        </p:txBody>
      </p:sp>
      <p:sp>
        <p:nvSpPr>
          <p:cNvPr id="4" name="Rectangle 3"/>
          <p:cNvSpPr/>
          <p:nvPr/>
        </p:nvSpPr>
        <p:spPr>
          <a:xfrm>
            <a:off x="1677919" y="2173071"/>
            <a:ext cx="5249472" cy="646331"/>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['emp'].findOne(query, projection) </a:t>
            </a:r>
          </a:p>
          <a:p>
            <a:r>
              <a:rPr lang="en-US" dirty="0">
                <a:solidFill>
                  <a:srgbClr val="049DC8"/>
                </a:solidFill>
                <a:latin typeface="Consolas" panose="020B0609020204030204" pitchFamily="49" charset="0"/>
                <a:cs typeface="Calibri" panose="020F0502020204030204" pitchFamily="34" charset="0"/>
              </a:rPr>
              <a:t>db.collection.findOne(query, projection)</a:t>
            </a:r>
          </a:p>
        </p:txBody>
      </p:sp>
      <p:sp>
        <p:nvSpPr>
          <p:cNvPr id="2" name="Rectangle 1"/>
          <p:cNvSpPr/>
          <p:nvPr/>
        </p:nvSpPr>
        <p:spPr>
          <a:xfrm>
            <a:off x="1672970" y="29718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db.emp.findOne();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db.emp.findOne({ job: 'manager' });</a:t>
            </a:r>
          </a:p>
        </p:txBody>
      </p:sp>
    </p:spTree>
    <p:extLst>
      <p:ext uri="{BB962C8B-B14F-4D97-AF65-F5344CB8AC3E}">
        <p14:creationId xmlns:p14="http://schemas.microsoft.com/office/powerpoint/2010/main" val="3014559382"/>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US" dirty="0"/>
              <a:t>db.collection.save()</a:t>
            </a:r>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Updates an existing document or inserts a new document, depending on its document parameter.</a:t>
            </a:r>
          </a:p>
        </p:txBody>
      </p:sp>
      <p:sp>
        <p:nvSpPr>
          <p:cNvPr id="4" name="Rectangle 3"/>
          <p:cNvSpPr/>
          <p:nvPr/>
        </p:nvSpPr>
        <p:spPr>
          <a:xfrm>
            <a:off x="1790467" y="304800"/>
            <a:ext cx="8609479" cy="1600438"/>
          </a:xfrm>
          <a:prstGeom prst="rect">
            <a:avLst/>
          </a:prstGeom>
          <a:solidFill>
            <a:srgbClr val="98817B"/>
          </a:solidFill>
        </p:spPr>
        <p:txBody>
          <a:bodyPr wrap="square">
            <a:spAutoFit/>
          </a:bodyPr>
          <a:lstStyle/>
          <a:p>
            <a:pPr marL="285750" indent="-285750">
              <a:buFont typeface="Arial" panose="020B0604020202020204" pitchFamily="34" charset="0"/>
              <a:buChar char="•"/>
            </a:pPr>
            <a:r>
              <a:rPr lang="en-US" dirty="0">
                <a:solidFill>
                  <a:srgbClr val="FFBF00"/>
                </a:solidFill>
              </a:rPr>
              <a:t>If the document does not contain an _id field, then the save() method calls the insert() method. During the operation, the mongo shell will create an ObjectId and assign it to the _id field.</a:t>
            </a:r>
          </a:p>
          <a:p>
            <a:pPr marL="285750" indent="-285750">
              <a:buFont typeface="Arial" panose="020B0604020202020204" pitchFamily="34" charset="0"/>
              <a:buChar char="•"/>
            </a:pPr>
            <a:endParaRPr lang="en-US" sz="800" dirty="0">
              <a:solidFill>
                <a:srgbClr val="FFBF00"/>
              </a:solidFill>
            </a:endParaRPr>
          </a:p>
          <a:p>
            <a:pPr marL="285750" indent="-285750">
              <a:buFont typeface="Arial" panose="020B0604020202020204" pitchFamily="34" charset="0"/>
              <a:buChar char="•"/>
            </a:pPr>
            <a:r>
              <a:rPr lang="en-US" dirty="0">
                <a:solidFill>
                  <a:srgbClr val="FFBF00"/>
                </a:solidFill>
              </a:rPr>
              <a:t>If the document contains an _id field, then the save() method is equivalent to an update with the upsert option set to true and the query predicate on the _id field.</a:t>
            </a:r>
          </a:p>
        </p:txBody>
      </p:sp>
    </p:spTree>
    <p:extLst>
      <p:ext uri="{BB962C8B-B14F-4D97-AF65-F5344CB8AC3E}">
        <p14:creationId xmlns:p14="http://schemas.microsoft.com/office/powerpoint/2010/main" val="321052971"/>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db.collection.save()</a:t>
            </a:r>
          </a:p>
        </p:txBody>
      </p:sp>
      <p:sp>
        <p:nvSpPr>
          <p:cNvPr id="4" name="Rectangle 3"/>
          <p:cNvSpPr/>
          <p:nvPr/>
        </p:nvSpPr>
        <p:spPr>
          <a:xfrm>
            <a:off x="1657138" y="1497568"/>
            <a:ext cx="8860305" cy="369332"/>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db.collection.save( &lt;document&gt; )</a:t>
            </a:r>
          </a:p>
        </p:txBody>
      </p:sp>
      <p:sp>
        <p:nvSpPr>
          <p:cNvPr id="8" name="Rectangle 7"/>
          <p:cNvSpPr/>
          <p:nvPr/>
        </p:nvSpPr>
        <p:spPr>
          <a:xfrm>
            <a:off x="1672970" y="762002"/>
            <a:ext cx="8844473" cy="646331"/>
          </a:xfrm>
          <a:prstGeom prst="rect">
            <a:avLst/>
          </a:prstGeom>
        </p:spPr>
        <p:txBody>
          <a:bodyPr wrap="square">
            <a:spAutoFit/>
          </a:bodyPr>
          <a:lstStyle/>
          <a:p>
            <a:r>
              <a:rPr lang="en-US" dirty="0"/>
              <a:t>Updates an existing document or inserts a new document, depending on its document parameter.</a:t>
            </a:r>
            <a:endParaRPr lang="en-IN" dirty="0"/>
          </a:p>
        </p:txBody>
      </p:sp>
      <p:sp>
        <p:nvSpPr>
          <p:cNvPr id="3" name="Rectangle 2"/>
          <p:cNvSpPr/>
          <p:nvPr/>
        </p:nvSpPr>
        <p:spPr>
          <a:xfrm>
            <a:off x="1676928" y="2379585"/>
            <a:ext cx="8840515"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db.e.save({_id: 10, firstName: '</a:t>
            </a:r>
            <a:r>
              <a:rPr lang="en-US" sz="2200" dirty="0" err="1">
                <a:solidFill>
                  <a:srgbClr val="FC6F0D"/>
                </a:solidFill>
                <a:latin typeface="Calibri" panose="020F0502020204030204" pitchFamily="34" charset="0"/>
                <a:cs typeface="Calibri" panose="020F0502020204030204" pitchFamily="34" charset="0"/>
              </a:rPr>
              <a:t>neel</a:t>
            </a:r>
            <a:r>
              <a:rPr lang="en-US" sz="2200" dirty="0">
                <a:solidFill>
                  <a:srgbClr val="FC6F0D"/>
                </a:solidFill>
                <a:latin typeface="Calibri" panose="020F0502020204030204" pitchFamily="34" charset="0"/>
                <a:cs typeface="Calibri" panose="020F0502020204030204" pitchFamily="34" charset="0"/>
              </a:rPr>
              <a:t>', sal: 5000, color: ['blue', 'black', 'brown' ], size: ['small', 'medium', 'large', 'xx-large' ] })</a:t>
            </a:r>
          </a:p>
        </p:txBody>
      </p:sp>
    </p:spTree>
    <p:extLst>
      <p:ext uri="{BB962C8B-B14F-4D97-AF65-F5344CB8AC3E}">
        <p14:creationId xmlns:p14="http://schemas.microsoft.com/office/powerpoint/2010/main" val="223300424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44807502"/>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Inserts a document or documents into a collection.</a:t>
            </a:r>
          </a:p>
        </p:txBody>
      </p:sp>
    </p:spTree>
    <p:extLst>
      <p:ext uri="{BB962C8B-B14F-4D97-AF65-F5344CB8AC3E}">
        <p14:creationId xmlns:p14="http://schemas.microsoft.com/office/powerpoint/2010/main" val="3870504976"/>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a:t>
            </a:r>
          </a:p>
        </p:txBody>
      </p:sp>
      <p:sp>
        <p:nvSpPr>
          <p:cNvPr id="4" name="Rectangle 3"/>
          <p:cNvSpPr/>
          <p:nvPr/>
        </p:nvSpPr>
        <p:spPr>
          <a:xfrm>
            <a:off x="1657138" y="1497570"/>
            <a:ext cx="7908508"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db.collection.insert({&lt;document&gt;})</a:t>
            </a:r>
          </a:p>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 1&gt;} , {&lt;document 2&gt;}, ... ])</a:t>
            </a:r>
          </a:p>
        </p:txBody>
      </p:sp>
      <p:sp>
        <p:nvSpPr>
          <p:cNvPr id="8" name="Rectangle 7"/>
          <p:cNvSpPr/>
          <p:nvPr/>
        </p:nvSpPr>
        <p:spPr>
          <a:xfrm>
            <a:off x="1672970" y="762000"/>
            <a:ext cx="8844473" cy="369332"/>
          </a:xfrm>
          <a:prstGeom prst="rect">
            <a:avLst/>
          </a:prstGeom>
        </p:spPr>
        <p:txBody>
          <a:bodyPr wrap="square">
            <a:spAutoFit/>
          </a:bodyPr>
          <a:lstStyle/>
          <a:p>
            <a:r>
              <a:rPr lang="en-US" dirty="0"/>
              <a:t>Inserts a document or documents into a collection.</a:t>
            </a:r>
            <a:endParaRPr lang="en-IN" dirty="0"/>
          </a:p>
        </p:txBody>
      </p:sp>
      <p:sp>
        <p:nvSpPr>
          <p:cNvPr id="3" name="Rectangle 2"/>
          <p:cNvSpPr/>
          <p:nvPr/>
        </p:nvSpPr>
        <p:spPr>
          <a:xfrm>
            <a:off x="1676928" y="2379585"/>
            <a:ext cx="8840515" cy="1384995"/>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db.e.insert({})</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db.e.insert({ ename: 'a', job: '</a:t>
            </a:r>
            <a:r>
              <a:rPr lang="en-US" sz="2200" dirty="0" err="1">
                <a:solidFill>
                  <a:srgbClr val="FC6F0D"/>
                </a:solidFill>
                <a:latin typeface="Calibri" panose="020F0502020204030204" pitchFamily="34" charset="0"/>
                <a:cs typeface="Calibri" panose="020F0502020204030204" pitchFamily="34" charset="0"/>
              </a:rPr>
              <a:t>abc</a:t>
            </a:r>
            <a:r>
              <a:rPr lang="en-US" sz="2200" dirty="0">
                <a:solidFill>
                  <a:srgbClr val="FC6F0D"/>
                </a:solidFill>
                <a:latin typeface="Calibri" panose="020F0502020204030204" pitchFamily="34" charset="0"/>
                <a:cs typeface="Calibri" panose="020F0502020204030204" pitchFamily="34" charset="0"/>
              </a:rPr>
              <a:t>', salary: 2000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db.e.insert([ { ename: 'x'} , { ename: 'y' } ])      </a:t>
            </a:r>
            <a:r>
              <a:rPr lang="en-US" sz="2400" dirty="0">
                <a:solidFill>
                  <a:srgbClr val="00B050"/>
                </a:solidFill>
                <a:latin typeface="Calibri" panose="020F0502020204030204" pitchFamily="34" charset="0"/>
                <a:cs typeface="Calibri" panose="020F0502020204030204" pitchFamily="34" charset="0"/>
              </a:rPr>
              <a:t>// for multiple documents.</a:t>
            </a:r>
            <a:endParaRPr lang="en-US" sz="2200" dirty="0">
              <a:solidFill>
                <a:srgbClr val="00B05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036377681"/>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db.collection.insertOne()</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t>Inserts a document into a collection.</a:t>
            </a:r>
            <a:endParaRPr lang="en-US" dirty="0">
              <a:solidFill>
                <a:srgbClr val="222222"/>
              </a:solidFill>
              <a:latin typeface="arial" panose="020B0604020202020204" pitchFamily="34" charset="0"/>
            </a:endParaRPr>
          </a:p>
        </p:txBody>
      </p:sp>
    </p:spTree>
    <p:extLst>
      <p:ext uri="{BB962C8B-B14F-4D97-AF65-F5344CB8AC3E}">
        <p14:creationId xmlns:p14="http://schemas.microsoft.com/office/powerpoint/2010/main" val="3004821680"/>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db.collection.insertOne()</a:t>
            </a:r>
          </a:p>
        </p:txBody>
      </p:sp>
      <p:sp>
        <p:nvSpPr>
          <p:cNvPr id="4" name="Rectangle 3"/>
          <p:cNvSpPr/>
          <p:nvPr/>
        </p:nvSpPr>
        <p:spPr>
          <a:xfrm>
            <a:off x="1657138" y="1497568"/>
            <a:ext cx="4869610"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db.collection.insertOne({&lt;document&gt;})</a:t>
            </a:r>
          </a:p>
        </p:txBody>
      </p:sp>
      <p:sp>
        <p:nvSpPr>
          <p:cNvPr id="8" name="Rectangle 7"/>
          <p:cNvSpPr/>
          <p:nvPr/>
        </p:nvSpPr>
        <p:spPr>
          <a:xfrm>
            <a:off x="1672970" y="762000"/>
            <a:ext cx="8844473" cy="369332"/>
          </a:xfrm>
          <a:prstGeom prst="rect">
            <a:avLst/>
          </a:prstGeom>
        </p:spPr>
        <p:txBody>
          <a:bodyPr wrap="square">
            <a:spAutoFit/>
          </a:bodyPr>
          <a:lstStyle/>
          <a:p>
            <a:r>
              <a:rPr lang="en-US" dirty="0"/>
              <a:t>Inserts a document or documents into a collection.</a:t>
            </a:r>
            <a:endParaRPr lang="en-IN" dirty="0"/>
          </a:p>
        </p:txBody>
      </p:sp>
      <p:sp>
        <p:nvSpPr>
          <p:cNvPr id="3" name="Rectangle 2"/>
          <p:cNvSpPr/>
          <p:nvPr/>
        </p:nvSpPr>
        <p:spPr>
          <a:xfrm>
            <a:off x="1676928" y="2233138"/>
            <a:ext cx="8840515"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db.emp.insertOne({ ename: 'x', job: '</a:t>
            </a:r>
            <a:r>
              <a:rPr lang="en-US" sz="2200" dirty="0" err="1">
                <a:solidFill>
                  <a:srgbClr val="FC6F0D"/>
                </a:solidFill>
                <a:latin typeface="Calibri" panose="020F0502020204030204" pitchFamily="34" charset="0"/>
                <a:cs typeface="Calibri" panose="020F0502020204030204" pitchFamily="34" charset="0"/>
              </a:rPr>
              <a:t>pqr</a:t>
            </a:r>
            <a:r>
              <a:rPr lang="en-US" sz="2200" dirty="0">
                <a:solidFill>
                  <a:srgbClr val="FC6F0D"/>
                </a:solidFill>
                <a:latin typeface="Calibri" panose="020F0502020204030204" pitchFamily="34" charset="0"/>
                <a:cs typeface="Calibri" panose="020F0502020204030204" pitchFamily="34" charset="0"/>
              </a:rPr>
              <a:t>', salary: 2000 })</a:t>
            </a:r>
          </a:p>
        </p:txBody>
      </p:sp>
    </p:spTree>
    <p:extLst>
      <p:ext uri="{BB962C8B-B14F-4D97-AF65-F5344CB8AC3E}">
        <p14:creationId xmlns:p14="http://schemas.microsoft.com/office/powerpoint/2010/main" val="913041359"/>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db.collection.insertMany()</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Inserts multiple documents into a collection.</a:t>
            </a:r>
          </a:p>
        </p:txBody>
      </p:sp>
    </p:spTree>
    <p:extLst>
      <p:ext uri="{BB962C8B-B14F-4D97-AF65-F5344CB8AC3E}">
        <p14:creationId xmlns:p14="http://schemas.microsoft.com/office/powerpoint/2010/main" val="3926853077"/>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db.collection.insertMany()</a:t>
            </a:r>
          </a:p>
        </p:txBody>
      </p:sp>
      <p:sp>
        <p:nvSpPr>
          <p:cNvPr id="4" name="Rectangle 3"/>
          <p:cNvSpPr/>
          <p:nvPr/>
        </p:nvSpPr>
        <p:spPr>
          <a:xfrm>
            <a:off x="1657140" y="1497568"/>
            <a:ext cx="8541611"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db.collection.insertMany([{&lt;document 1&gt;} , {&lt;document 2&gt;}, ... ])</a:t>
            </a:r>
          </a:p>
        </p:txBody>
      </p:sp>
      <p:sp>
        <p:nvSpPr>
          <p:cNvPr id="8" name="Rectangle 7"/>
          <p:cNvSpPr/>
          <p:nvPr/>
        </p:nvSpPr>
        <p:spPr>
          <a:xfrm>
            <a:off x="1672970" y="762000"/>
            <a:ext cx="8844473" cy="369332"/>
          </a:xfrm>
          <a:prstGeom prst="rect">
            <a:avLst/>
          </a:prstGeom>
        </p:spPr>
        <p:txBody>
          <a:bodyPr wrap="square">
            <a:spAutoFit/>
          </a:bodyPr>
          <a:lstStyle/>
          <a:p>
            <a:r>
              <a:rPr lang="en-US" dirty="0"/>
              <a:t>Inserts a document or documents into a collection.</a:t>
            </a:r>
            <a:endParaRPr lang="en-IN" dirty="0"/>
          </a:p>
        </p:txBody>
      </p:sp>
      <p:sp>
        <p:nvSpPr>
          <p:cNvPr id="3" name="Rectangle 2"/>
          <p:cNvSpPr/>
          <p:nvPr/>
        </p:nvSpPr>
        <p:spPr>
          <a:xfrm>
            <a:off x="1676928" y="2233138"/>
            <a:ext cx="8840515"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db.e.insertMany([ { ename: 'x', salary: 2000}, { ename : 'y', job: '</a:t>
            </a:r>
            <a:r>
              <a:rPr lang="en-US" sz="2200" dirty="0" err="1">
                <a:solidFill>
                  <a:srgbClr val="FC6F0D"/>
                </a:solidFill>
                <a:latin typeface="Calibri" panose="020F0502020204030204" pitchFamily="34" charset="0"/>
                <a:cs typeface="Calibri" panose="020F0502020204030204" pitchFamily="34" charset="0"/>
              </a:rPr>
              <a:t>hr</a:t>
            </a:r>
            <a:r>
              <a:rPr lang="en-US" sz="2200" dirty="0">
                <a:solidFill>
                  <a:srgbClr val="FC6F0D"/>
                </a:solidFill>
                <a:latin typeface="Calibri" panose="020F0502020204030204" pitchFamily="34" charset="0"/>
                <a:cs typeface="Calibri" panose="020F0502020204030204" pitchFamily="34" charset="0"/>
              </a:rPr>
              <a:t>' } ])</a:t>
            </a:r>
          </a:p>
        </p:txBody>
      </p:sp>
    </p:spTree>
    <p:extLst>
      <p:ext uri="{BB962C8B-B14F-4D97-AF65-F5344CB8AC3E}">
        <p14:creationId xmlns:p14="http://schemas.microsoft.com/office/powerpoint/2010/main" val="3533195653"/>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javascript object</a:t>
            </a:r>
            <a:endParaRPr lang="en-US" dirty="0"/>
          </a:p>
        </p:txBody>
      </p:sp>
    </p:spTree>
    <p:extLst>
      <p:ext uri="{BB962C8B-B14F-4D97-AF65-F5344CB8AC3E}">
        <p14:creationId xmlns:p14="http://schemas.microsoft.com/office/powerpoint/2010/main" val="2001490413"/>
      </p:ext>
    </p:extLst>
  </p:cSld>
  <p:clrMapOvr>
    <a:masterClrMapping/>
  </p:clrMapOvr>
  <p:transition/>
</p:sld>
</file>

<file path=ppt/slides/slide4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javascript object</a:t>
            </a:r>
          </a:p>
        </p:txBody>
      </p:sp>
      <p:sp>
        <p:nvSpPr>
          <p:cNvPr id="4" name="Rectangle 3"/>
          <p:cNvSpPr/>
          <p:nvPr/>
        </p:nvSpPr>
        <p:spPr>
          <a:xfrm>
            <a:off x="1657140" y="1219200"/>
            <a:ext cx="1704091"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var obj = {}</a:t>
            </a:r>
          </a:p>
        </p:txBody>
      </p:sp>
      <p:sp>
        <p:nvSpPr>
          <p:cNvPr id="8" name="Rectangle 7"/>
          <p:cNvSpPr/>
          <p:nvPr/>
        </p:nvSpPr>
        <p:spPr>
          <a:xfrm>
            <a:off x="1672970" y="762000"/>
            <a:ext cx="8844473" cy="369332"/>
          </a:xfrm>
          <a:prstGeom prst="rect">
            <a:avLst/>
          </a:prstGeom>
        </p:spPr>
        <p:txBody>
          <a:bodyPr wrap="square">
            <a:spAutoFit/>
          </a:bodyPr>
          <a:lstStyle/>
          <a:p>
            <a:r>
              <a:rPr lang="en-US" dirty="0"/>
              <a:t>Inserts a document or documents into a collection using javascript object.</a:t>
            </a:r>
            <a:endParaRPr lang="en-IN" dirty="0"/>
          </a:p>
        </p:txBody>
      </p:sp>
      <p:sp>
        <p:nvSpPr>
          <p:cNvPr id="2" name="Rectangle 1"/>
          <p:cNvSpPr/>
          <p:nvPr/>
        </p:nvSpPr>
        <p:spPr>
          <a:xfrm>
            <a:off x="1657138" y="1764767"/>
            <a:ext cx="8860305" cy="4493538"/>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&gt; var doc = {}; 				       </a:t>
            </a:r>
            <a:r>
              <a:rPr lang="en-US" sz="2200" dirty="0">
                <a:solidFill>
                  <a:srgbClr val="00B050"/>
                </a:solidFill>
                <a:latin typeface="Calibri" panose="020F0502020204030204" pitchFamily="34" charset="0"/>
                <a:cs typeface="Calibri" panose="020F0502020204030204" pitchFamily="34" charset="0"/>
              </a:rPr>
              <a:t>// JavaScript object</a:t>
            </a:r>
          </a:p>
          <a:p>
            <a:r>
              <a:rPr lang="en-US" sz="2200" dirty="0">
                <a:solidFill>
                  <a:srgbClr val="FC6F0D"/>
                </a:solidFill>
                <a:latin typeface="Calibri" panose="020F0502020204030204" pitchFamily="34" charset="0"/>
                <a:cs typeface="Calibri" panose="020F0502020204030204" pitchFamily="34" charset="0"/>
              </a:rPr>
              <a:t>&gt; doc.title = "MongoDB Tutorial"</a:t>
            </a:r>
          </a:p>
          <a:p>
            <a:r>
              <a:rPr lang="en-US" sz="2200" dirty="0">
                <a:solidFill>
                  <a:srgbClr val="FC6F0D"/>
                </a:solidFill>
                <a:latin typeface="Calibri" panose="020F0502020204030204" pitchFamily="34" charset="0"/>
                <a:cs typeface="Calibri" panose="020F0502020204030204" pitchFamily="34" charset="0"/>
              </a:rPr>
              <a:t>&gt; doc.url = "http://mongodb.org"</a:t>
            </a:r>
          </a:p>
          <a:p>
            <a:r>
              <a:rPr lang="en-US" sz="2200" dirty="0">
                <a:solidFill>
                  <a:srgbClr val="FC6F0D"/>
                </a:solidFill>
                <a:latin typeface="Calibri" panose="020F0502020204030204" pitchFamily="34" charset="0"/>
                <a:cs typeface="Calibri" panose="020F0502020204030204" pitchFamily="34" charset="0"/>
              </a:rPr>
              <a:t>&gt; doc.comment = "Good tutorial video"</a:t>
            </a:r>
          </a:p>
          <a:p>
            <a:r>
              <a:rPr lang="en-US" sz="2200" dirty="0">
                <a:solidFill>
                  <a:srgbClr val="FC6F0D"/>
                </a:solidFill>
                <a:latin typeface="Calibri" panose="020F0502020204030204" pitchFamily="34" charset="0"/>
                <a:cs typeface="Calibri" panose="020F0502020204030204" pitchFamily="34" charset="0"/>
              </a:rPr>
              <a:t>&gt; doc.tags = ['tutorial', '</a:t>
            </a:r>
            <a:r>
              <a:rPr lang="en-US" sz="2200" dirty="0" err="1">
                <a:solidFill>
                  <a:srgbClr val="FC6F0D"/>
                </a:solidFill>
                <a:latin typeface="Calibri" panose="020F0502020204030204" pitchFamily="34" charset="0"/>
                <a:cs typeface="Calibri" panose="020F0502020204030204" pitchFamily="34" charset="0"/>
              </a:rPr>
              <a:t>noSQL</a:t>
            </a:r>
            <a:r>
              <a:rPr lang="en-US" sz="2200" dirty="0">
                <a:solidFill>
                  <a:srgbClr val="FC6F0D"/>
                </a:solidFill>
                <a:latin typeface="Calibri" panose="020F0502020204030204" pitchFamily="34" charset="0"/>
                <a:cs typeface="Calibri" panose="020F0502020204030204" pitchFamily="34" charset="0"/>
              </a:rPr>
              <a:t>']</a:t>
            </a:r>
          </a:p>
          <a:p>
            <a:r>
              <a:rPr lang="en-US" sz="2200" dirty="0">
                <a:solidFill>
                  <a:srgbClr val="FC6F0D"/>
                </a:solidFill>
                <a:latin typeface="Calibri" panose="020F0502020204030204" pitchFamily="34" charset="0"/>
                <a:cs typeface="Calibri" panose="020F0502020204030204" pitchFamily="34" charset="0"/>
              </a:rPr>
              <a:t>&gt; doc.saveondate = new Date ()</a:t>
            </a:r>
          </a:p>
          <a:p>
            <a:r>
              <a:rPr lang="en-US" sz="2200" dirty="0">
                <a:solidFill>
                  <a:srgbClr val="FC6F0D"/>
                </a:solidFill>
                <a:latin typeface="Calibri" panose="020F0502020204030204" pitchFamily="34" charset="0"/>
                <a:cs typeface="Calibri" panose="020F0502020204030204" pitchFamily="34" charset="0"/>
              </a:rPr>
              <a:t>&gt; doc.meta = {}				        </a:t>
            </a:r>
            <a:r>
              <a:rPr lang="en-US" sz="2200" dirty="0">
                <a:solidFill>
                  <a:srgbClr val="00B050"/>
                </a:solidFill>
                <a:latin typeface="Calibri" panose="020F0502020204030204" pitchFamily="34" charset="0"/>
                <a:cs typeface="Calibri" panose="020F0502020204030204" pitchFamily="34" charset="0"/>
              </a:rPr>
              <a:t>// object within </a:t>
            </a:r>
            <a:r>
              <a:rPr lang="en-US" sz="2200" dirty="0">
                <a:solidFill>
                  <a:srgbClr val="FC6F0D"/>
                </a:solidFill>
                <a:latin typeface="Calibri" panose="020F0502020204030204" pitchFamily="34" charset="0"/>
                <a:cs typeface="Calibri" panose="020F0502020204030204" pitchFamily="34" charset="0"/>
              </a:rPr>
              <a:t>doc</a:t>
            </a:r>
            <a:r>
              <a:rPr lang="en-US" sz="2200" dirty="0">
                <a:solidFill>
                  <a:srgbClr val="00B050"/>
                </a:solidFill>
                <a:latin typeface="Calibri" panose="020F0502020204030204" pitchFamily="34" charset="0"/>
                <a:cs typeface="Calibri" panose="020F0502020204030204" pitchFamily="34" charset="0"/>
              </a:rPr>
              <a:t> object {}</a:t>
            </a:r>
          </a:p>
          <a:p>
            <a:r>
              <a:rPr lang="en-US" sz="2200" dirty="0">
                <a:solidFill>
                  <a:srgbClr val="FC6F0D"/>
                </a:solidFill>
                <a:latin typeface="Calibri" panose="020F0502020204030204" pitchFamily="34" charset="0"/>
                <a:cs typeface="Calibri" panose="020F0502020204030204" pitchFamily="34" charset="0"/>
              </a:rPr>
              <a:t>&gt; doc.meta.browser = 'Google Chrome’</a:t>
            </a:r>
          </a:p>
          <a:p>
            <a:r>
              <a:rPr lang="en-US" sz="2200" dirty="0">
                <a:solidFill>
                  <a:srgbClr val="FC6F0D"/>
                </a:solidFill>
                <a:latin typeface="Calibri" panose="020F0502020204030204" pitchFamily="34" charset="0"/>
                <a:cs typeface="Calibri" panose="020F0502020204030204" pitchFamily="34" charset="0"/>
              </a:rPr>
              <a:t>&gt; doc.meta.os = 'Microsoft Windows7'</a:t>
            </a:r>
          </a:p>
          <a:p>
            <a:r>
              <a:rPr lang="en-US" sz="2200" dirty="0">
                <a:solidFill>
                  <a:srgbClr val="FC6F0D"/>
                </a:solidFill>
                <a:latin typeface="Calibri" panose="020F0502020204030204" pitchFamily="34" charset="0"/>
                <a:cs typeface="Calibri" panose="020F0502020204030204" pitchFamily="34" charset="0"/>
              </a:rPr>
              <a:t>&gt; doc.meta.mongodbversion = '2.4.0.0'</a:t>
            </a:r>
          </a:p>
          <a:p>
            <a:r>
              <a:rPr lang="en-US" sz="2200" dirty="0">
                <a:solidFill>
                  <a:srgbClr val="FC6F0D"/>
                </a:solidFill>
                <a:latin typeface="Calibri" panose="020F0502020204030204" pitchFamily="34" charset="0"/>
                <a:cs typeface="Calibri" panose="020F0502020204030204" pitchFamily="34" charset="0"/>
              </a:rPr>
              <a:t>&gt; doc</a:t>
            </a:r>
          </a:p>
          <a:p>
            <a:endParaRPr lang="en-US" sz="22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&gt; db.book.insert (doc);</a:t>
            </a:r>
          </a:p>
        </p:txBody>
      </p:sp>
    </p:spTree>
    <p:extLst>
      <p:ext uri="{BB962C8B-B14F-4D97-AF65-F5344CB8AC3E}">
        <p14:creationId xmlns:p14="http://schemas.microsoft.com/office/powerpoint/2010/main" val="2544217043"/>
      </p:ext>
    </p:extLst>
  </p:cSld>
  <p:clrMapOvr>
    <a:masterClrMapping/>
  </p:clrMapOvr>
  <p:transition/>
</p:sld>
</file>

<file path=ppt/slides/slide4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load ("app.js")</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t>Loads and runs a JavaScript file into the current shell environment.</a:t>
            </a:r>
            <a:endParaRPr lang="en-US" dirty="0">
              <a:solidFill>
                <a:srgbClr val="222222"/>
              </a:solidFill>
              <a:latin typeface="arial" panose="020B0604020202020204" pitchFamily="34" charset="0"/>
            </a:endParaRPr>
          </a:p>
        </p:txBody>
      </p:sp>
      <p:sp>
        <p:nvSpPr>
          <p:cNvPr id="4" name="Rectangle 3"/>
          <p:cNvSpPr/>
          <p:nvPr/>
        </p:nvSpPr>
        <p:spPr>
          <a:xfrm>
            <a:off x="1676182" y="268069"/>
            <a:ext cx="8838049" cy="707886"/>
          </a:xfrm>
          <a:prstGeom prst="rect">
            <a:avLst/>
          </a:prstGeom>
          <a:noFill/>
        </p:spPr>
        <p:txBody>
          <a:bodyPr wrap="square">
            <a:spAutoFit/>
          </a:bodyPr>
          <a:lstStyle/>
          <a:p>
            <a:r>
              <a:rPr lang="en-US" sz="2000" dirty="0">
                <a:solidFill>
                  <a:schemeClr val="bg2">
                    <a:lumMod val="50000"/>
                  </a:schemeClr>
                </a:solidFill>
                <a:latin typeface="Segoe UI Emoji" panose="020B0502040204020203" pitchFamily="34" charset="0"/>
                <a:ea typeface="Segoe UI Emoji" panose="020B0502040204020203" pitchFamily="34" charset="0"/>
              </a:rPr>
              <a:t>After executing a file with load(), </a:t>
            </a:r>
            <a:r>
              <a:rPr lang="en-US" sz="2000" b="1" dirty="0">
                <a:solidFill>
                  <a:schemeClr val="bg2">
                    <a:lumMod val="50000"/>
                  </a:schemeClr>
                </a:solidFill>
                <a:latin typeface="Segoe UI Emoji" panose="020B0502040204020203" pitchFamily="34" charset="0"/>
                <a:ea typeface="Segoe UI Emoji" panose="020B0502040204020203" pitchFamily="34" charset="0"/>
              </a:rPr>
              <a:t>you may reference any functions or variables defined the file from the mongo shell environment</a:t>
            </a:r>
            <a:r>
              <a:rPr lang="en-US" sz="2000" dirty="0">
                <a:solidFill>
                  <a:schemeClr val="bg2">
                    <a:lumMod val="50000"/>
                  </a:schemeClr>
                </a:solidFill>
                <a:latin typeface="Segoe UI Emoji" panose="020B0502040204020203" pitchFamily="34" charset="0"/>
                <a:ea typeface="Segoe UI Emoji" panose="020B0502040204020203" pitchFamily="34" charset="0"/>
              </a:rPr>
              <a:t>.</a:t>
            </a:r>
          </a:p>
        </p:txBody>
      </p:sp>
    </p:spTree>
    <p:extLst>
      <p:ext uri="{BB962C8B-B14F-4D97-AF65-F5344CB8AC3E}">
        <p14:creationId xmlns:p14="http://schemas.microsoft.com/office/powerpoint/2010/main" val="3300269635"/>
      </p:ext>
    </p:extLst>
  </p:cSld>
  <p:clrMapOvr>
    <a:masterClrMapping/>
  </p:clrMapOvr>
  <p:transition/>
</p:sld>
</file>

<file path=ppt/slides/slide4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load(file.js)</a:t>
            </a:r>
          </a:p>
        </p:txBody>
      </p:sp>
      <p:sp>
        <p:nvSpPr>
          <p:cNvPr id="4" name="Rectangle 3"/>
          <p:cNvSpPr/>
          <p:nvPr/>
        </p:nvSpPr>
        <p:spPr>
          <a:xfrm>
            <a:off x="1657138" y="1219202"/>
            <a:ext cx="8860305" cy="646331"/>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load(file)</a:t>
            </a:r>
          </a:p>
          <a:p>
            <a:pPr>
              <a:spcBef>
                <a:spcPct val="0"/>
              </a:spcBef>
            </a:pPr>
            <a:r>
              <a:rPr lang="en-IN" dirty="0">
                <a:solidFill>
                  <a:srgbClr val="049DC8"/>
                </a:solidFill>
                <a:latin typeface="Consolas" panose="020B0609020204030204" pitchFamily="49" charset="0"/>
                <a:cs typeface="Calibri" panose="020F0502020204030204" pitchFamily="34" charset="0"/>
              </a:rPr>
              <a:t>cat(file)</a:t>
            </a:r>
          </a:p>
        </p:txBody>
      </p:sp>
      <p:sp>
        <p:nvSpPr>
          <p:cNvPr id="8" name="Rectangle 7"/>
          <p:cNvSpPr/>
          <p:nvPr/>
        </p:nvSpPr>
        <p:spPr>
          <a:xfrm>
            <a:off x="1672970" y="762000"/>
            <a:ext cx="8844473" cy="369332"/>
          </a:xfrm>
          <a:prstGeom prst="rect">
            <a:avLst/>
          </a:prstGeom>
        </p:spPr>
        <p:txBody>
          <a:bodyPr wrap="square">
            <a:spAutoFit/>
          </a:bodyPr>
          <a:lstStyle/>
          <a:p>
            <a:r>
              <a:rPr lang="en-US" dirty="0"/>
              <a:t>Specifies the path of a JavaScript file to execute.</a:t>
            </a:r>
            <a:endParaRPr lang="en-IN" dirty="0"/>
          </a:p>
        </p:txBody>
      </p:sp>
      <p:sp>
        <p:nvSpPr>
          <p:cNvPr id="5" name="Rectangle 4"/>
          <p:cNvSpPr/>
          <p:nvPr/>
        </p:nvSpPr>
        <p:spPr>
          <a:xfrm>
            <a:off x="1672970" y="49530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load("scripts/app.js")</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cat ("scripts/app.js")</a:t>
            </a:r>
          </a:p>
        </p:txBody>
      </p:sp>
      <p:sp>
        <p:nvSpPr>
          <p:cNvPr id="2" name="Rectangle 1"/>
          <p:cNvSpPr/>
          <p:nvPr/>
        </p:nvSpPr>
        <p:spPr>
          <a:xfrm>
            <a:off x="1672970" y="2209802"/>
            <a:ext cx="8828641" cy="2246769"/>
          </a:xfrm>
          <a:prstGeom prst="rect">
            <a:avLst/>
          </a:prstGeom>
        </p:spPr>
        <p:txBody>
          <a:bodyPr wrap="square">
            <a:spAutoFit/>
          </a:bodyPr>
          <a:lstStyle/>
          <a:p>
            <a:r>
              <a:rPr lang="en-US" sz="2000" dirty="0">
                <a:solidFill>
                  <a:schemeClr val="bg2">
                    <a:lumMod val="75000"/>
                  </a:schemeClr>
                </a:solidFill>
                <a:latin typeface="Consolas" panose="020B0609020204030204" pitchFamily="49" charset="0"/>
              </a:rPr>
              <a:t>function</a:t>
            </a:r>
            <a:r>
              <a:rPr lang="en-US" sz="2000" dirty="0">
                <a:solidFill>
                  <a:srgbClr val="036883"/>
                </a:solidFill>
                <a:latin typeface="Consolas" panose="020B0609020204030204" pitchFamily="49" charset="0"/>
              </a:rPr>
              <a:t> </a:t>
            </a:r>
            <a:r>
              <a:rPr lang="en-US" sz="2000" dirty="0">
                <a:solidFill>
                  <a:srgbClr val="FF5A36"/>
                </a:solidFill>
                <a:latin typeface="Consolas" panose="020B0609020204030204" pitchFamily="49" charset="0"/>
              </a:rPr>
              <a:t>app</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a:p>
            <a:endParaRPr lang="en-US" sz="2000" dirty="0">
              <a:latin typeface="Consolas" panose="020B0609020204030204" pitchFamily="49" charset="0"/>
            </a:endParaRPr>
          </a:p>
          <a:p>
            <a:r>
              <a:rPr lang="en-US" sz="2000" dirty="0">
                <a:solidFill>
                  <a:schemeClr val="bg2">
                    <a:lumMod val="75000"/>
                  </a:schemeClr>
                </a:solidFill>
                <a:latin typeface="Consolas" panose="020B0609020204030204" pitchFamily="49" charset="0"/>
              </a:rPr>
              <a:t>function </a:t>
            </a:r>
            <a:r>
              <a:rPr lang="en-US" sz="2000" dirty="0">
                <a:solidFill>
                  <a:srgbClr val="FF5A36"/>
                </a:solidFill>
                <a:latin typeface="Consolas" panose="020B0609020204030204" pitchFamily="49" charset="0"/>
              </a:rPr>
              <a:t>app1</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z</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 + z</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p:txBody>
      </p:sp>
    </p:spTree>
    <p:extLst>
      <p:ext uri="{BB962C8B-B14F-4D97-AF65-F5344CB8AC3E}">
        <p14:creationId xmlns:p14="http://schemas.microsoft.com/office/powerpoint/2010/main" val="3062332289"/>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1630710" y="1382286"/>
            <a:ext cx="8784976" cy="4093428"/>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3-Tier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b="1" dirty="0">
                <a:solidFill>
                  <a:srgbClr val="FF0000"/>
                </a:solidFill>
                <a:latin typeface="Arial" pitchFamily="34" charset="0"/>
                <a:cs typeface="Arial" pitchFamily="34" charset="0"/>
              </a:rPr>
              <a:t>Database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5471"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45308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Unique Key</a:t>
            </a:r>
          </a:p>
        </p:txBody>
      </p:sp>
      <p:sp>
        <p:nvSpPr>
          <p:cNvPr id="5" name="Rectangle 4"/>
          <p:cNvSpPr/>
          <p:nvPr/>
        </p:nvSpPr>
        <p:spPr>
          <a:xfrm>
            <a:off x="1599992" y="838201"/>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UNIQUE constraint uniquely identifies each record in a database table. The UNIQUE and PRIMARY KEY constraints both provide a guarantee for uniqueness for a column or set of columns.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752372" y="4341675"/>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2842289119"/>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javascript function</a:t>
            </a:r>
          </a:p>
        </p:txBody>
      </p:sp>
      <p:sp>
        <p:nvSpPr>
          <p:cNvPr id="8" name="Rectangle 7"/>
          <p:cNvSpPr/>
          <p:nvPr/>
        </p:nvSpPr>
        <p:spPr>
          <a:xfrm>
            <a:off x="1672970" y="762000"/>
            <a:ext cx="8844473" cy="369332"/>
          </a:xfrm>
          <a:prstGeom prst="rect">
            <a:avLst/>
          </a:prstGeom>
        </p:spPr>
        <p:txBody>
          <a:bodyPr wrap="square">
            <a:spAutoFit/>
          </a:bodyPr>
          <a:lstStyle/>
          <a:p>
            <a:r>
              <a:rPr lang="en-US" dirty="0"/>
              <a:t>TODO</a:t>
            </a:r>
            <a:endParaRPr lang="en-IN" dirty="0"/>
          </a:p>
        </p:txBody>
      </p:sp>
      <p:sp>
        <p:nvSpPr>
          <p:cNvPr id="3" name="Rectangle 2"/>
          <p:cNvSpPr/>
          <p:nvPr/>
        </p:nvSpPr>
        <p:spPr>
          <a:xfrm>
            <a:off x="1672970" y="1447802"/>
            <a:ext cx="8844473" cy="3816429"/>
          </a:xfrm>
          <a:prstGeom prst="rect">
            <a:avLst/>
          </a:prstGeom>
        </p:spPr>
        <p:txBody>
          <a:bodyPr wrap="square">
            <a:spAutoFit/>
          </a:bodyPr>
          <a:lstStyle/>
          <a:p>
            <a:r>
              <a:rPr lang="en-US" sz="2200" dirty="0">
                <a:solidFill>
                  <a:srgbClr val="FC6F0D"/>
                </a:solidFill>
                <a:latin typeface="Consolas" panose="020B0609020204030204" pitchFamily="49" charset="0"/>
                <a:cs typeface="Calibri" panose="020F0502020204030204" pitchFamily="34" charset="0"/>
              </a:rPr>
              <a:t>db.emp.find().</a:t>
            </a:r>
            <a:r>
              <a:rPr lang="en-US" sz="2200" dirty="0">
                <a:latin typeface="Consolas" panose="020B0609020204030204" pitchFamily="49" charset="0"/>
              </a:rPr>
              <a:t>forEach</a:t>
            </a:r>
            <a:r>
              <a:rPr lang="en-US" sz="2200" dirty="0">
                <a:solidFill>
                  <a:schemeClr val="bg1">
                    <a:lumMod val="50000"/>
                  </a:schemeClr>
                </a:solidFill>
                <a:latin typeface="Consolas" panose="020B0609020204030204" pitchFamily="49" charset="0"/>
              </a:rPr>
              <a:t>(</a:t>
            </a:r>
            <a:r>
              <a:rPr lang="en-US" sz="2200" dirty="0">
                <a:solidFill>
                  <a:schemeClr val="bg2">
                    <a:lumMod val="75000"/>
                  </a:schemeClr>
                </a:solidFill>
                <a:latin typeface="Consolas" panose="020B0609020204030204" pitchFamily="49" charset="0"/>
              </a:rPr>
              <a:t>function</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solidFill>
                  <a:schemeClr val="bg1">
                    <a:lumMod val="50000"/>
                  </a:schemeClr>
                </a:solidFill>
                <a:latin typeface="Consolas" panose="020B0609020204030204" pitchFamily="49" charset="0"/>
              </a:rPr>
              <a:t>) {</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if</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 </a:t>
            </a:r>
            <a:r>
              <a:rPr lang="en-US" sz="2200" dirty="0">
                <a:solidFill>
                  <a:schemeClr val="accent5"/>
                </a:solidFill>
                <a:latin typeface="Consolas" panose="020B0609020204030204" pitchFamily="49" charset="0"/>
              </a:rPr>
              <a: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00B050"/>
                </a:solidFill>
                <a:latin typeface="Consolas" panose="020B0609020204030204" pitchFamily="49" charset="0"/>
              </a:rPr>
              <a:t>saleel</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print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a:t>
            </a:r>
            <a:r>
              <a:rPr lang="en-US" sz="2200" dirty="0">
                <a:solidFill>
                  <a:schemeClr val="bg1">
                    <a:lumMod val="50000"/>
                  </a:schemeClr>
                </a:solidFill>
                <a:latin typeface="Consolas" panose="020B0609020204030204" pitchFamily="49" charset="0"/>
              </a:rPr>
              <a:t>,</a:t>
            </a:r>
            <a:r>
              <a:rPr lang="en-US" sz="2200" dirty="0">
                <a:latin typeface="Consolas" panose="020B0609020204030204" pitchFamily="49" charset="0"/>
              </a:rPr>
              <a:t> </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.job</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else</a:t>
            </a:r>
            <a:r>
              <a:rPr lang="en-US" sz="2200" dirty="0">
                <a:latin typeface="Consolas" panose="020B0609020204030204" pitchFamily="49" charset="0"/>
              </a:rPr>
              <a:t> </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quit</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solidFill>
                  <a:schemeClr val="bg1">
                    <a:lumMod val="50000"/>
                  </a:schemeClr>
                </a:solidFill>
                <a:latin typeface="Consolas" panose="020B0609020204030204" pitchFamily="49" charset="0"/>
              </a:rPr>
              <a:t>   }</a:t>
            </a:r>
          </a:p>
          <a:p>
            <a:r>
              <a:rPr lang="en-US" sz="2200" dirty="0">
                <a:solidFill>
                  <a:schemeClr val="bg1">
                    <a:lumMod val="50000"/>
                  </a:schemeClr>
                </a:solidFill>
                <a:latin typeface="Consolas" panose="020B0609020204030204" pitchFamily="49" charset="0"/>
              </a:rPr>
              <a:t>)</a:t>
            </a:r>
          </a:p>
        </p:txBody>
      </p:sp>
    </p:spTree>
    <p:extLst>
      <p:ext uri="{BB962C8B-B14F-4D97-AF65-F5344CB8AC3E}">
        <p14:creationId xmlns:p14="http://schemas.microsoft.com/office/powerpoint/2010/main" val="1148970890"/>
      </p:ext>
    </p:extLst>
  </p:cSld>
  <p:clrMapOvr>
    <a:masterClrMapping/>
  </p:clrMapOvr>
  <p:transition/>
</p:sld>
</file>

<file path=ppt/slides/slide5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a:t>
            </a:r>
            <a:endParaRPr lang="en-US" dirty="0"/>
          </a:p>
        </p:txBody>
      </p:sp>
      <p:sp>
        <p:nvSpPr>
          <p:cNvPr id="3" name="Rectangle 2"/>
          <p:cNvSpPr/>
          <p:nvPr/>
        </p:nvSpPr>
        <p:spPr>
          <a:xfrm>
            <a:off x="1942847" y="2861953"/>
            <a:ext cx="8304719" cy="1477328"/>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Modifies an existing document or documents in a collection. The method can modify specific fields of an existing document or documents or replace an existing document entirely, depending on the update parameter. By default, the update() method updates a single document. Set the Multi Parameter to update all documents that match the query criteria.</a:t>
            </a:r>
          </a:p>
        </p:txBody>
      </p:sp>
    </p:spTree>
    <p:extLst>
      <p:ext uri="{BB962C8B-B14F-4D97-AF65-F5344CB8AC3E}">
        <p14:creationId xmlns:p14="http://schemas.microsoft.com/office/powerpoint/2010/main" val="224772180"/>
      </p:ext>
    </p:extLst>
  </p:cSld>
  <p:clrMapOvr>
    <a:masterClrMapping/>
  </p:clrMapOvr>
  <p:transition/>
</p:sld>
</file>

<file path=ppt/slides/slide5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a:t>
            </a:r>
          </a:p>
        </p:txBody>
      </p:sp>
      <p:sp>
        <p:nvSpPr>
          <p:cNvPr id="4" name="Rectangle 3"/>
          <p:cNvSpPr/>
          <p:nvPr/>
        </p:nvSpPr>
        <p:spPr>
          <a:xfrm>
            <a:off x="1657140" y="1611870"/>
            <a:ext cx="7402025"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db.collection.update({query}, {update}, {options})</a:t>
            </a:r>
          </a:p>
          <a:p>
            <a:pPr>
              <a:spcBef>
                <a:spcPct val="0"/>
              </a:spcBef>
            </a:pPr>
            <a:r>
              <a:rPr lang="en-IN" dirty="0">
                <a:solidFill>
                  <a:srgbClr val="049DC8"/>
                </a:solidFill>
                <a:latin typeface="Consolas" panose="020B0609020204030204" pitchFamily="49" charset="0"/>
                <a:cs typeface="Calibri" panose="020F0502020204030204" pitchFamily="34" charset="0"/>
              </a:rPr>
              <a:t>db.collection.update({query}, {$set:{update}}, {options})</a:t>
            </a:r>
          </a:p>
        </p:txBody>
      </p:sp>
      <p:sp>
        <p:nvSpPr>
          <p:cNvPr id="8" name="Rectangle 7"/>
          <p:cNvSpPr/>
          <p:nvPr/>
        </p:nvSpPr>
        <p:spPr>
          <a:xfrm>
            <a:off x="1672970" y="762002"/>
            <a:ext cx="8844473" cy="646331"/>
          </a:xfrm>
          <a:prstGeom prst="rect">
            <a:avLst/>
          </a:prstGeom>
        </p:spPr>
        <p:txBody>
          <a:bodyPr wrap="square">
            <a:spAutoFit/>
          </a:bodyPr>
          <a:lstStyle/>
          <a:p>
            <a:r>
              <a:rPr lang="en-US" dirty="0"/>
              <a:t>By default, the </a:t>
            </a:r>
            <a:r>
              <a:rPr lang="en-US" dirty="0">
                <a:solidFill>
                  <a:srgbClr val="FF8C00"/>
                </a:solidFill>
              </a:rPr>
              <a:t>update() </a:t>
            </a:r>
            <a:r>
              <a:rPr lang="en-US" dirty="0"/>
              <a:t>method updates a single document. Set the Multi Parameter to update all documents that match the query criteria.</a:t>
            </a:r>
            <a:endParaRPr lang="en-IN" dirty="0"/>
          </a:p>
        </p:txBody>
      </p:sp>
      <p:sp>
        <p:nvSpPr>
          <p:cNvPr id="3" name="Rectangle 2"/>
          <p:cNvSpPr/>
          <p:nvPr/>
        </p:nvSpPr>
        <p:spPr>
          <a:xfrm>
            <a:off x="1523802" y="3352802"/>
            <a:ext cx="9142810" cy="169277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 job: 'abc1‘ }, { job: 'sales' }, { upsert: true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 job: '</a:t>
            </a:r>
            <a:r>
              <a:rPr lang="en-US" sz="2200" dirty="0" err="1">
                <a:solidFill>
                  <a:srgbClr val="FC6F0D"/>
                </a:solidFill>
                <a:latin typeface="Calibri" panose="020F0502020204030204" pitchFamily="34" charset="0"/>
                <a:cs typeface="Calibri" panose="020F0502020204030204" pitchFamily="34" charset="0"/>
              </a:rPr>
              <a:t>bbc</a:t>
            </a:r>
            <a:r>
              <a:rPr lang="en-US" sz="2200" dirty="0">
                <a:solidFill>
                  <a:srgbClr val="FC6F0D"/>
                </a:solidFill>
                <a:latin typeface="Calibri" panose="020F0502020204030204" pitchFamily="34" charset="0"/>
                <a:cs typeface="Calibri" panose="020F0502020204030204" pitchFamily="34" charset="0"/>
              </a:rPr>
              <a:t>' }, { $set: { job:'</a:t>
            </a:r>
            <a:r>
              <a:rPr lang="en-US" sz="2200" dirty="0" err="1">
                <a:solidFill>
                  <a:srgbClr val="FC6F0D"/>
                </a:solidFill>
                <a:latin typeface="Calibri" panose="020F0502020204030204" pitchFamily="34" charset="0"/>
                <a:cs typeface="Calibri" panose="020F0502020204030204" pitchFamily="34" charset="0"/>
              </a:rPr>
              <a:t>abc</a:t>
            </a:r>
            <a:r>
              <a:rPr lang="en-US" sz="2200" dirty="0">
                <a:solidFill>
                  <a:srgbClr val="FC6F0D"/>
                </a:solidFill>
                <a:latin typeface="Calibri" panose="020F0502020204030204" pitchFamily="34" charset="0"/>
                <a:cs typeface="Calibri" panose="020F0502020204030204" pitchFamily="34" charset="0"/>
              </a:rPr>
              <a:t>' } }, { upsert : true,  multi: true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 ename: 'saleel' }, { $set : { size: 'small', color: ['red', 'blue'] } }, { multi: true } );</a:t>
            </a:r>
          </a:p>
        </p:txBody>
      </p:sp>
      <p:sp>
        <p:nvSpPr>
          <p:cNvPr id="5" name="Rectangle 4"/>
          <p:cNvSpPr/>
          <p:nvPr/>
        </p:nvSpPr>
        <p:spPr>
          <a:xfrm>
            <a:off x="1556456" y="2438400"/>
            <a:ext cx="8960988" cy="707886"/>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multi: true, upsert: true }</a:t>
            </a:r>
          </a:p>
        </p:txBody>
      </p:sp>
    </p:spTree>
    <p:extLst>
      <p:ext uri="{BB962C8B-B14F-4D97-AF65-F5344CB8AC3E}">
        <p14:creationId xmlns:p14="http://schemas.microsoft.com/office/powerpoint/2010/main" val="1118989609"/>
      </p:ext>
    </p:extLst>
  </p:cSld>
  <p:clrMapOvr>
    <a:masterClrMapping/>
  </p:clrMapOvr>
  <p:transition/>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db.collection.updateOne()</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C00000"/>
                </a:solidFill>
                <a:latin typeface="arial" panose="020B0604020202020204" pitchFamily="34" charset="0"/>
              </a:rPr>
              <a:t>updateOne()</a:t>
            </a:r>
            <a:r>
              <a:rPr lang="en-US" dirty="0">
                <a:solidFill>
                  <a:srgbClr val="222222"/>
                </a:solidFill>
                <a:latin typeface="arial" panose="020B0604020202020204" pitchFamily="34" charset="0"/>
              </a:rPr>
              <a:t> operations can add fields to existing documents using the </a:t>
            </a:r>
            <a:r>
              <a:rPr lang="en-US" dirty="0">
                <a:solidFill>
                  <a:srgbClr val="00B0F0"/>
                </a:solidFill>
                <a:latin typeface="arial" panose="020B0604020202020204" pitchFamily="34" charset="0"/>
              </a:rPr>
              <a:t>$set</a:t>
            </a:r>
            <a:r>
              <a:rPr lang="en-US" dirty="0">
                <a:solidFill>
                  <a:srgbClr val="222222"/>
                </a:solidFill>
                <a:latin typeface="arial" panose="020B0604020202020204" pitchFamily="34" charset="0"/>
              </a:rPr>
              <a:t> operator.</a:t>
            </a:r>
            <a:endParaRPr lang="en-US" dirty="0"/>
          </a:p>
        </p:txBody>
      </p:sp>
    </p:spTree>
    <p:extLst>
      <p:ext uri="{BB962C8B-B14F-4D97-AF65-F5344CB8AC3E}">
        <p14:creationId xmlns:p14="http://schemas.microsoft.com/office/powerpoint/2010/main" val="3665707384"/>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db.collection.updateOne()</a:t>
            </a:r>
          </a:p>
        </p:txBody>
      </p:sp>
      <p:sp>
        <p:nvSpPr>
          <p:cNvPr id="7" name="Rectangle 6"/>
          <p:cNvSpPr/>
          <p:nvPr/>
        </p:nvSpPr>
        <p:spPr>
          <a:xfrm>
            <a:off x="1672970" y="762000"/>
            <a:ext cx="8844473" cy="369332"/>
          </a:xfrm>
          <a:prstGeom prst="rect">
            <a:avLst/>
          </a:prstGeom>
        </p:spPr>
        <p:txBody>
          <a:bodyPr wrap="square">
            <a:spAutoFit/>
          </a:bodyPr>
          <a:lstStyle/>
          <a:p>
            <a:r>
              <a:rPr lang="en-US" dirty="0"/>
              <a:t>Updates a </a:t>
            </a:r>
            <a:r>
              <a:rPr lang="en-US" dirty="0">
                <a:solidFill>
                  <a:srgbClr val="FF8C00"/>
                </a:solidFill>
              </a:rPr>
              <a:t>single </a:t>
            </a:r>
            <a:r>
              <a:rPr lang="en-US" dirty="0"/>
              <a:t>document within the collection based on the filter.</a:t>
            </a:r>
            <a:endParaRPr lang="en-IN" dirty="0"/>
          </a:p>
        </p:txBody>
      </p:sp>
      <p:sp>
        <p:nvSpPr>
          <p:cNvPr id="8" name="Rectangle 7"/>
          <p:cNvSpPr/>
          <p:nvPr/>
        </p:nvSpPr>
        <p:spPr>
          <a:xfrm>
            <a:off x="1677917" y="14594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db.collection.updateOne({filter},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672970" y="1981200"/>
            <a:ext cx="8844473"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1672970" y="5021761"/>
            <a:ext cx="8844473"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db.emp.updateOne({ ename : 'saleel1' }, { $set : { job : 'A' } })</a:t>
            </a:r>
          </a:p>
          <a:p>
            <a:r>
              <a:rPr lang="en-US" sz="2200" dirty="0">
                <a:solidFill>
                  <a:srgbClr val="FC6F0D"/>
                </a:solidFill>
                <a:latin typeface="Calibri" panose="020F0502020204030204" pitchFamily="34" charset="0"/>
                <a:cs typeface="Calibri" panose="020F0502020204030204" pitchFamily="34" charset="0"/>
              </a:rPr>
              <a:t>db.emp.updateOne({ename : 'saleel2' }, { $set : { job : 'A' } }, { upsert: true })</a:t>
            </a:r>
          </a:p>
        </p:txBody>
      </p:sp>
      <p:grpSp>
        <p:nvGrpSpPr>
          <p:cNvPr id="3" name="Group 22"/>
          <p:cNvGrpSpPr/>
          <p:nvPr/>
        </p:nvGrpSpPr>
        <p:grpSpPr>
          <a:xfrm>
            <a:off x="2342764" y="2502933"/>
            <a:ext cx="7430432" cy="2461005"/>
            <a:chOff x="138302" y="2723877"/>
            <a:chExt cx="7278999" cy="2384805"/>
          </a:xfrm>
        </p:grpSpPr>
        <p:pic>
          <p:nvPicPr>
            <p:cNvPr id="9" name="Picture 8"/>
            <p:cNvPicPr>
              <a:picLocks noChangeAspect="1"/>
            </p:cNvPicPr>
            <p:nvPr/>
          </p:nvPicPr>
          <p:blipFill>
            <a:blip r:embed="rId2" cstate="print"/>
            <a:stretch>
              <a:fillRect/>
            </a:stretch>
          </p:blipFill>
          <p:spPr>
            <a:xfrm>
              <a:off x="138302" y="2723877"/>
              <a:ext cx="4724400" cy="2384805"/>
            </a:xfrm>
            <a:prstGeom prst="rect">
              <a:avLst/>
            </a:prstGeom>
          </p:spPr>
        </p:pic>
        <p:sp>
          <p:nvSpPr>
            <p:cNvPr id="14" name="Right Arrow 13"/>
            <p:cNvSpPr/>
            <p:nvPr/>
          </p:nvSpPr>
          <p:spPr>
            <a:xfrm flipH="1">
              <a:off x="4913096" y="4321130"/>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p:cNvSpPr/>
            <p:nvPr/>
          </p:nvSpPr>
          <p:spPr>
            <a:xfrm flipH="1">
              <a:off x="4913096" y="3830203"/>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p:cNvSpPr/>
            <p:nvPr/>
          </p:nvSpPr>
          <p:spPr>
            <a:xfrm flipH="1">
              <a:off x="4913096" y="335176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p:cNvPicPr>
              <a:picLocks noChangeAspect="1"/>
            </p:cNvPicPr>
            <p:nvPr/>
          </p:nvPicPr>
          <p:blipFill>
            <a:blip r:embed="rId3" cstate="print"/>
            <a:stretch>
              <a:fillRect/>
            </a:stretch>
          </p:blipFill>
          <p:spPr>
            <a:xfrm>
              <a:off x="6026651" y="2786971"/>
              <a:ext cx="1390650" cy="352425"/>
            </a:xfrm>
            <a:prstGeom prst="rect">
              <a:avLst/>
            </a:prstGeom>
          </p:spPr>
        </p:pic>
        <p:sp>
          <p:nvSpPr>
            <p:cNvPr id="19" name="Right Arrow 18"/>
            <p:cNvSpPr/>
            <p:nvPr/>
          </p:nvSpPr>
          <p:spPr>
            <a:xfrm flipH="1">
              <a:off x="4913096" y="2883604"/>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p:cNvPicPr>
              <a:picLocks noChangeAspect="1"/>
            </p:cNvPicPr>
            <p:nvPr/>
          </p:nvPicPr>
          <p:blipFill>
            <a:blip r:embed="rId4" cstate="print"/>
            <a:stretch>
              <a:fillRect/>
            </a:stretch>
          </p:blipFill>
          <p:spPr>
            <a:xfrm>
              <a:off x="6026651" y="3225641"/>
              <a:ext cx="704850" cy="361950"/>
            </a:xfrm>
            <a:prstGeom prst="rect">
              <a:avLst/>
            </a:prstGeom>
          </p:spPr>
        </p:pic>
        <p:pic>
          <p:nvPicPr>
            <p:cNvPr id="21" name="Picture 20"/>
            <p:cNvPicPr>
              <a:picLocks noChangeAspect="1"/>
            </p:cNvPicPr>
            <p:nvPr/>
          </p:nvPicPr>
          <p:blipFill>
            <a:blip r:embed="rId5" cstate="print"/>
            <a:stretch>
              <a:fillRect/>
            </a:stretch>
          </p:blipFill>
          <p:spPr>
            <a:xfrm>
              <a:off x="5993994" y="3753215"/>
              <a:ext cx="1066800" cy="342900"/>
            </a:xfrm>
            <a:prstGeom prst="rect">
              <a:avLst/>
            </a:prstGeom>
          </p:spPr>
        </p:pic>
        <p:pic>
          <p:nvPicPr>
            <p:cNvPr id="22" name="Picture 21"/>
            <p:cNvPicPr>
              <a:picLocks noChangeAspect="1"/>
            </p:cNvPicPr>
            <p:nvPr/>
          </p:nvPicPr>
          <p:blipFill>
            <a:blip r:embed="rId6" cstate="print"/>
            <a:stretch>
              <a:fillRect/>
            </a:stretch>
          </p:blipFill>
          <p:spPr>
            <a:xfrm>
              <a:off x="6027331" y="4222602"/>
              <a:ext cx="1000125" cy="342900"/>
            </a:xfrm>
            <a:prstGeom prst="rect">
              <a:avLst/>
            </a:prstGeom>
          </p:spPr>
        </p:pic>
      </p:grpSp>
    </p:spTree>
    <p:extLst>
      <p:ext uri="{BB962C8B-B14F-4D97-AF65-F5344CB8AC3E}">
        <p14:creationId xmlns:p14="http://schemas.microsoft.com/office/powerpoint/2010/main" val="2095599694"/>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db.collection.updateMany()</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C00000"/>
                </a:solidFill>
                <a:latin typeface="arial" panose="020B0604020202020204" pitchFamily="34" charset="0"/>
              </a:rPr>
              <a:t>updateMany()</a:t>
            </a:r>
            <a:r>
              <a:rPr lang="en-US" dirty="0">
                <a:solidFill>
                  <a:srgbClr val="222222"/>
                </a:solidFill>
                <a:latin typeface="arial" panose="020B0604020202020204" pitchFamily="34" charset="0"/>
              </a:rPr>
              <a:t> operations can add fields to existing documents using the </a:t>
            </a:r>
            <a:r>
              <a:rPr lang="en-US" dirty="0">
                <a:solidFill>
                  <a:srgbClr val="00B0F0"/>
                </a:solidFill>
                <a:latin typeface="arial" panose="020B0604020202020204" pitchFamily="34" charset="0"/>
              </a:rPr>
              <a:t>$set</a:t>
            </a:r>
            <a:r>
              <a:rPr lang="en-US" dirty="0">
                <a:solidFill>
                  <a:srgbClr val="222222"/>
                </a:solidFill>
                <a:latin typeface="arial" panose="020B0604020202020204" pitchFamily="34" charset="0"/>
              </a:rPr>
              <a:t> operator.</a:t>
            </a:r>
            <a:endParaRPr lang="en-US" dirty="0"/>
          </a:p>
        </p:txBody>
      </p:sp>
    </p:spTree>
    <p:extLst>
      <p:ext uri="{BB962C8B-B14F-4D97-AF65-F5344CB8AC3E}">
        <p14:creationId xmlns:p14="http://schemas.microsoft.com/office/powerpoint/2010/main" val="1130354859"/>
      </p:ext>
    </p:extLst>
  </p:cSld>
  <p:clrMapOvr>
    <a:masterClrMapping/>
  </p:clrMapOvr>
  <p:transition/>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940783" y="2537918"/>
            <a:ext cx="8192332" cy="2491282"/>
            <a:chOff x="264801" y="2839560"/>
            <a:chExt cx="7659999" cy="2154014"/>
          </a:xfrm>
        </p:grpSpPr>
        <p:pic>
          <p:nvPicPr>
            <p:cNvPr id="3" name="Picture 2"/>
            <p:cNvPicPr>
              <a:picLocks noChangeAspect="1"/>
            </p:cNvPicPr>
            <p:nvPr/>
          </p:nvPicPr>
          <p:blipFill>
            <a:blip r:embed="rId2" cstate="print"/>
            <a:stretch>
              <a:fillRect/>
            </a:stretch>
          </p:blipFill>
          <p:spPr>
            <a:xfrm>
              <a:off x="264801" y="2839560"/>
              <a:ext cx="5032937" cy="2154014"/>
            </a:xfrm>
            <a:prstGeom prst="rect">
              <a:avLst/>
            </a:prstGeom>
          </p:spPr>
        </p:pic>
        <p:sp>
          <p:nvSpPr>
            <p:cNvPr id="11" name="Right Arrow 10"/>
            <p:cNvSpPr/>
            <p:nvPr/>
          </p:nvSpPr>
          <p:spPr>
            <a:xfrm flipH="1">
              <a:off x="5420595" y="4312491"/>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Arrow 11"/>
            <p:cNvSpPr/>
            <p:nvPr/>
          </p:nvSpPr>
          <p:spPr>
            <a:xfrm flipH="1">
              <a:off x="5420595" y="3821562"/>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p:cNvSpPr/>
            <p:nvPr/>
          </p:nvSpPr>
          <p:spPr>
            <a:xfrm flipH="1">
              <a:off x="5420595" y="338419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a:blip r:embed="rId3" cstate="print"/>
            <a:stretch>
              <a:fillRect/>
            </a:stretch>
          </p:blipFill>
          <p:spPr>
            <a:xfrm>
              <a:off x="6534150" y="2870736"/>
              <a:ext cx="1390650" cy="352425"/>
            </a:xfrm>
            <a:prstGeom prst="rect">
              <a:avLst/>
            </a:prstGeom>
          </p:spPr>
        </p:pic>
        <p:sp>
          <p:nvSpPr>
            <p:cNvPr id="15" name="Right Arrow 14"/>
            <p:cNvSpPr/>
            <p:nvPr/>
          </p:nvSpPr>
          <p:spPr>
            <a:xfrm flipH="1">
              <a:off x="5420595" y="2967369"/>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p:cNvPicPr>
              <a:picLocks noChangeAspect="1"/>
            </p:cNvPicPr>
            <p:nvPr/>
          </p:nvPicPr>
          <p:blipFill>
            <a:blip r:embed="rId4" cstate="print"/>
            <a:stretch>
              <a:fillRect/>
            </a:stretch>
          </p:blipFill>
          <p:spPr>
            <a:xfrm>
              <a:off x="6534150" y="3258071"/>
              <a:ext cx="704850" cy="361950"/>
            </a:xfrm>
            <a:prstGeom prst="rect">
              <a:avLst/>
            </a:prstGeom>
          </p:spPr>
        </p:pic>
        <p:pic>
          <p:nvPicPr>
            <p:cNvPr id="17" name="Picture 16"/>
            <p:cNvPicPr>
              <a:picLocks noChangeAspect="1"/>
            </p:cNvPicPr>
            <p:nvPr/>
          </p:nvPicPr>
          <p:blipFill>
            <a:blip r:embed="rId5" cstate="print"/>
            <a:stretch>
              <a:fillRect/>
            </a:stretch>
          </p:blipFill>
          <p:spPr>
            <a:xfrm>
              <a:off x="6501494" y="3744575"/>
              <a:ext cx="1066800" cy="342900"/>
            </a:xfrm>
            <a:prstGeom prst="rect">
              <a:avLst/>
            </a:prstGeom>
          </p:spPr>
        </p:pic>
        <p:pic>
          <p:nvPicPr>
            <p:cNvPr id="18" name="Picture 17"/>
            <p:cNvPicPr>
              <a:picLocks noChangeAspect="1"/>
            </p:cNvPicPr>
            <p:nvPr/>
          </p:nvPicPr>
          <p:blipFill>
            <a:blip r:embed="rId6" cstate="print"/>
            <a:stretch>
              <a:fillRect/>
            </a:stretch>
          </p:blipFill>
          <p:spPr>
            <a:xfrm>
              <a:off x="6534831" y="4213962"/>
              <a:ext cx="1000126" cy="342900"/>
            </a:xfrm>
            <a:prstGeom prst="rect">
              <a:avLst/>
            </a:prstGeom>
          </p:spPr>
        </p:pic>
      </p:grpSp>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db.collection.updateMany()</a:t>
            </a:r>
          </a:p>
        </p:txBody>
      </p:sp>
      <p:sp>
        <p:nvSpPr>
          <p:cNvPr id="7" name="Rectangle 6"/>
          <p:cNvSpPr/>
          <p:nvPr/>
        </p:nvSpPr>
        <p:spPr>
          <a:xfrm>
            <a:off x="1672970" y="762000"/>
            <a:ext cx="8844473" cy="369332"/>
          </a:xfrm>
          <a:prstGeom prst="rect">
            <a:avLst/>
          </a:prstGeom>
        </p:spPr>
        <p:txBody>
          <a:bodyPr wrap="square">
            <a:spAutoFit/>
          </a:bodyPr>
          <a:lstStyle/>
          <a:p>
            <a:r>
              <a:rPr lang="en-US" dirty="0"/>
              <a:t>Updates </a:t>
            </a:r>
            <a:r>
              <a:rPr lang="en-US" dirty="0">
                <a:solidFill>
                  <a:srgbClr val="FF8C00"/>
                </a:solidFill>
              </a:rPr>
              <a:t>multiple</a:t>
            </a:r>
            <a:r>
              <a:rPr lang="en-US" dirty="0"/>
              <a:t> documents within the collection based on the filter.</a:t>
            </a:r>
            <a:endParaRPr lang="en-IN" dirty="0"/>
          </a:p>
        </p:txBody>
      </p:sp>
      <p:sp>
        <p:nvSpPr>
          <p:cNvPr id="8" name="Rectangle 7"/>
          <p:cNvSpPr/>
          <p:nvPr/>
        </p:nvSpPr>
        <p:spPr>
          <a:xfrm>
            <a:off x="1677917" y="14594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db.collection.updateMany({filter},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556456" y="1981200"/>
            <a:ext cx="8960988"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1672970" y="5105402"/>
            <a:ext cx="8844473"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 db.emp.updateMany({ sal: { $gt : 2000 } }, { $set: { color : ['red', 'yellow', 'green', 'blue'] } }, { upsert: true } );</a:t>
            </a:r>
          </a:p>
        </p:txBody>
      </p:sp>
    </p:spTree>
    <p:extLst>
      <p:ext uri="{BB962C8B-B14F-4D97-AF65-F5344CB8AC3E}">
        <p14:creationId xmlns:p14="http://schemas.microsoft.com/office/powerpoint/2010/main" val="3751367145"/>
      </p:ext>
    </p:extLst>
  </p:cSld>
  <p:clrMapOvr>
    <a:masterClrMapping/>
  </p:clrMapOvr>
  <p:transition/>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$inc</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a:solidFill>
                  <a:srgbClr val="222222"/>
                </a:solidFill>
                <a:latin typeface="arial" panose="020B0604020202020204" pitchFamily="34" charset="0"/>
              </a:rPr>
              <a:t>The $inc operator increments a field by a specified value.</a:t>
            </a:r>
            <a:endParaRPr lang="en-US" dirty="0"/>
          </a:p>
        </p:txBody>
      </p:sp>
    </p:spTree>
    <p:extLst>
      <p:ext uri="{BB962C8B-B14F-4D97-AF65-F5344CB8AC3E}">
        <p14:creationId xmlns:p14="http://schemas.microsoft.com/office/powerpoint/2010/main" val="3944326830"/>
      </p:ext>
    </p:extLst>
  </p:cSld>
  <p:clrMapOvr>
    <a:masterClrMapping/>
  </p:clrMapOvr>
  <p:transition/>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$inc</a:t>
            </a:r>
          </a:p>
        </p:txBody>
      </p:sp>
      <p:sp>
        <p:nvSpPr>
          <p:cNvPr id="7" name="Rectangle 6"/>
          <p:cNvSpPr/>
          <p:nvPr/>
        </p:nvSpPr>
        <p:spPr>
          <a:xfrm>
            <a:off x="1672970" y="762000"/>
            <a:ext cx="8844473" cy="369332"/>
          </a:xfrm>
          <a:prstGeom prst="rect">
            <a:avLst/>
          </a:prstGeom>
        </p:spPr>
        <p:txBody>
          <a:bodyPr wrap="square">
            <a:spAutoFit/>
          </a:bodyPr>
          <a:lstStyle/>
          <a:p>
            <a:r>
              <a:rPr lang="en-US" dirty="0"/>
              <a:t>The </a:t>
            </a:r>
            <a:r>
              <a:rPr lang="en-US" dirty="0">
                <a:solidFill>
                  <a:srgbClr val="FF8C00"/>
                </a:solidFill>
              </a:rPr>
              <a:t>$inc</a:t>
            </a:r>
            <a:r>
              <a:rPr lang="en-US" dirty="0"/>
              <a:t> operator increments a field by a specified value.</a:t>
            </a:r>
            <a:endParaRPr lang="en-IN" dirty="0"/>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$inc: { &lt;field1&gt;: &lt;amount1&gt;, &lt;field2&gt;: &lt;amount2&gt;, ... } }</a:t>
            </a:r>
          </a:p>
        </p:txBody>
      </p:sp>
      <p:sp>
        <p:nvSpPr>
          <p:cNvPr id="9" name="Rectangle 8"/>
          <p:cNvSpPr/>
          <p:nvPr/>
        </p:nvSpPr>
        <p:spPr>
          <a:xfrm>
            <a:off x="1672970" y="2354761"/>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db.emp.updateMany({ sal</a:t>
            </a:r>
            <a:r>
              <a:rPr lang="en-US" sz="2200">
                <a:solidFill>
                  <a:srgbClr val="FC6F0D"/>
                </a:solidFill>
                <a:latin typeface="Calibri" panose="020F0502020204030204" pitchFamily="34" charset="0"/>
                <a:cs typeface="Calibri" panose="020F0502020204030204" pitchFamily="34" charset="0"/>
              </a:rPr>
              <a:t>: { $</a:t>
            </a:r>
            <a:r>
              <a:rPr lang="en-US" sz="2200" dirty="0">
                <a:solidFill>
                  <a:srgbClr val="FC6F0D"/>
                </a:solidFill>
                <a:latin typeface="Calibri" panose="020F0502020204030204" pitchFamily="34" charset="0"/>
                <a:cs typeface="Calibri" panose="020F0502020204030204" pitchFamily="34" charset="0"/>
              </a:rPr>
              <a:t>gt</a:t>
            </a:r>
            <a:r>
              <a:rPr lang="en-US" sz="2200">
                <a:solidFill>
                  <a:srgbClr val="FC6F0D"/>
                </a:solidFill>
                <a:latin typeface="Calibri" panose="020F0502020204030204" pitchFamily="34" charset="0"/>
                <a:cs typeface="Calibri" panose="020F0502020204030204" pitchFamily="34" charset="0"/>
              </a:rPr>
              <a:t>: 300 } </a:t>
            </a:r>
            <a:r>
              <a:rPr lang="en-US" sz="2200" dirty="0">
                <a:solidFill>
                  <a:srgbClr val="FC6F0D"/>
                </a:solidFill>
                <a:latin typeface="Calibri" panose="020F0502020204030204" pitchFamily="34" charset="0"/>
                <a:cs typeface="Calibri" panose="020F0502020204030204" pitchFamily="34" charset="0"/>
              </a:rPr>
              <a:t>}, { $inc: { sal: 1 } </a:t>
            </a:r>
            <a:r>
              <a:rPr lang="en-US" sz="2200">
                <a:solidFill>
                  <a:srgbClr val="FC6F0D"/>
                </a:solidFill>
                <a:latin typeface="Calibri" panose="020F0502020204030204" pitchFamily="34" charset="0"/>
                <a:cs typeface="Calibri" panose="020F0502020204030204" pitchFamily="34" charset="0"/>
              </a:rPr>
              <a:t>}) </a:t>
            </a:r>
            <a:endParaRPr lang="en-US" sz="2200" dirty="0">
              <a:solidFill>
                <a:srgbClr val="FC6F0D"/>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066172136"/>
      </p:ext>
    </p:extLst>
  </p:cSld>
  <p:clrMapOvr>
    <a:masterClrMapping/>
  </p:clrMapOvr>
  <p:transition/>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$unset operator deletes a particular field.</a:t>
            </a:r>
            <a:endParaRPr lang="en-US" dirty="0"/>
          </a:p>
        </p:txBody>
      </p:sp>
      <p:sp>
        <p:nvSpPr>
          <p:cNvPr id="4"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$unset</a:t>
            </a:r>
            <a:endParaRPr lang="en-US" dirty="0"/>
          </a:p>
        </p:txBody>
      </p:sp>
    </p:spTree>
    <p:extLst>
      <p:ext uri="{BB962C8B-B14F-4D97-AF65-F5344CB8AC3E}">
        <p14:creationId xmlns:p14="http://schemas.microsoft.com/office/powerpoint/2010/main" val="1072006766"/>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Unique Key</a:t>
            </a:r>
          </a:p>
        </p:txBody>
      </p:sp>
      <p:sp>
        <p:nvSpPr>
          <p:cNvPr id="6" name="Rectangle 5"/>
          <p:cNvSpPr/>
          <p:nvPr/>
        </p:nvSpPr>
        <p:spPr>
          <a:xfrm>
            <a:off x="1599992"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users table whose unique key is user_id column.</a:t>
            </a:r>
          </a:p>
        </p:txBody>
      </p:sp>
      <p:sp>
        <p:nvSpPr>
          <p:cNvPr id="2" name="Rectangle 1"/>
          <p:cNvSpPr/>
          <p:nvPr/>
        </p:nvSpPr>
        <p:spPr>
          <a:xfrm>
            <a:off x="1599992" y="1258672"/>
            <a:ext cx="899043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a:t>
            </a:r>
            <a:r>
              <a:rPr lang="en-IN" sz="1600" dirty="0">
                <a:solidFill>
                  <a:srgbClr val="C00000"/>
                </a:solidFill>
                <a:latin typeface="Arial" panose="020B0604020202020204" pitchFamily="34" charset="0"/>
                <a:cs typeface="Arial" panose="020B0604020202020204" pitchFamily="34" charset="0"/>
              </a:rPr>
              <a:t>UNIQUE KEY</a:t>
            </a:r>
            <a:r>
              <a:rPr lang="en-IN" sz="1600" dirty="0">
                <a:latin typeface="Arial" panose="020B0604020202020204" pitchFamily="34" charset="0"/>
                <a:cs typeface="Arial" panose="020B0604020202020204" pitchFamily="34" charset="0"/>
              </a:rPr>
              <a: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
        <p:nvSpPr>
          <p:cNvPr id="7" name="Rectangle 6"/>
          <p:cNvSpPr/>
          <p:nvPr/>
        </p:nvSpPr>
        <p:spPr>
          <a:xfrm>
            <a:off x="1599992" y="2209803"/>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specify the UNIQUE KEY at the end of the CREATE TABLE  statement as follows.</a:t>
            </a:r>
          </a:p>
        </p:txBody>
      </p:sp>
      <p:sp>
        <p:nvSpPr>
          <p:cNvPr id="8" name="Rectangle 7"/>
          <p:cNvSpPr/>
          <p:nvPr/>
        </p:nvSpPr>
        <p:spPr>
          <a:xfrm>
            <a:off x="1599992" y="2905706"/>
            <a:ext cx="899043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u_user_id UNIQUE KEY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user_id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p:txBody>
      </p:sp>
      <p:cxnSp>
        <p:nvCxnSpPr>
          <p:cNvPr id="10" name="Straight Connector 9"/>
          <p:cNvCxnSpPr/>
          <p:nvPr/>
        </p:nvCxnSpPr>
        <p:spPr>
          <a:xfrm>
            <a:off x="1523802" y="20574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523802" y="39624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676182" y="4095768"/>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case the unique key consists of multiple columns, you must specify them at the end of the CREATE TABLE  statement. You put a coma-separated list of unique key columns inside parentheses followed the UNIQUE KEY  keywords.</a:t>
            </a:r>
          </a:p>
        </p:txBody>
      </p:sp>
      <p:sp>
        <p:nvSpPr>
          <p:cNvPr id="13" name="Rectangle 12"/>
          <p:cNvSpPr/>
          <p:nvPr/>
        </p:nvSpPr>
        <p:spPr>
          <a:xfrm>
            <a:off x="1676182" y="5096473"/>
            <a:ext cx="8990430" cy="830997"/>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pk_user_id UNIQUE KEY</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user_id, username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218455152"/>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$unset</a:t>
            </a:r>
          </a:p>
        </p:txBody>
      </p:sp>
      <p:sp>
        <p:nvSpPr>
          <p:cNvPr id="7" name="Rectangle 6"/>
          <p:cNvSpPr/>
          <p:nvPr/>
        </p:nvSpPr>
        <p:spPr>
          <a:xfrm>
            <a:off x="1672970" y="762000"/>
            <a:ext cx="8844473" cy="369332"/>
          </a:xfrm>
          <a:prstGeom prst="rect">
            <a:avLst/>
          </a:prstGeom>
        </p:spPr>
        <p:txBody>
          <a:bodyPr wrap="square">
            <a:spAutoFit/>
          </a:bodyPr>
          <a:lstStyle/>
          <a:p>
            <a:r>
              <a:rPr lang="en-US" dirty="0"/>
              <a:t>The </a:t>
            </a:r>
            <a:r>
              <a:rPr lang="en-US" dirty="0">
                <a:solidFill>
                  <a:srgbClr val="FF8C00"/>
                </a:solidFill>
              </a:rPr>
              <a:t>$unset </a:t>
            </a:r>
            <a:r>
              <a:rPr lang="en-US" dirty="0"/>
              <a:t>operator deletes a particular field.</a:t>
            </a:r>
            <a:endParaRPr lang="en-IN" dirty="0"/>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$unset: { &lt;field1&gt;: "", ... } }</a:t>
            </a:r>
          </a:p>
        </p:txBody>
      </p:sp>
      <p:sp>
        <p:nvSpPr>
          <p:cNvPr id="9" name="Rectangle 8"/>
          <p:cNvSpPr/>
          <p:nvPr/>
        </p:nvSpPr>
        <p:spPr>
          <a:xfrm>
            <a:off x="1672970" y="2354761"/>
            <a:ext cx="8844473" cy="169277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db.emp.update({ename: 'saleel'}, {$unset: {comm: 0, ename: '', sal: 0}})</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db.emp.updateOne({ename: 'saleel'}, {$unset: {comm: 0, ename: '', sal: 0}})</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db.emp.updateMany({ename: 'saleel'}, {$unset: {comm: 0, ename: '', sal: 0}})</a:t>
            </a:r>
          </a:p>
        </p:txBody>
      </p:sp>
    </p:spTree>
    <p:extLst>
      <p:ext uri="{BB962C8B-B14F-4D97-AF65-F5344CB8AC3E}">
        <p14:creationId xmlns:p14="http://schemas.microsoft.com/office/powerpoint/2010/main" val="3620657471"/>
      </p:ext>
    </p:extLst>
  </p:cSld>
  <p:clrMapOvr>
    <a:masterClrMapping/>
  </p:clrMapOvr>
  <p:transition/>
</p:sld>
</file>

<file path=ppt/slides/slide5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db.collection.replaceOne()</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Replaces a single document within the collection based on the filter.</a:t>
            </a:r>
            <a:endParaRPr lang="en-US" dirty="0"/>
          </a:p>
        </p:txBody>
      </p:sp>
    </p:spTree>
    <p:extLst>
      <p:ext uri="{BB962C8B-B14F-4D97-AF65-F5344CB8AC3E}">
        <p14:creationId xmlns:p14="http://schemas.microsoft.com/office/powerpoint/2010/main" val="1998329427"/>
      </p:ext>
    </p:extLst>
  </p:cSld>
  <p:clrMapOvr>
    <a:masterClrMapping/>
  </p:clrMapOvr>
  <p:transition/>
</p:sld>
</file>

<file path=ppt/slides/slide5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db.collection.replaceOne()</a:t>
            </a:r>
          </a:p>
        </p:txBody>
      </p:sp>
      <p:sp>
        <p:nvSpPr>
          <p:cNvPr id="7" name="Rectangle 6"/>
          <p:cNvSpPr/>
          <p:nvPr/>
        </p:nvSpPr>
        <p:spPr>
          <a:xfrm>
            <a:off x="1672970" y="762000"/>
            <a:ext cx="8844473" cy="369332"/>
          </a:xfrm>
          <a:prstGeom prst="rect">
            <a:avLst/>
          </a:prstGeom>
        </p:spPr>
        <p:txBody>
          <a:bodyPr wrap="square">
            <a:spAutoFit/>
          </a:bodyPr>
          <a:lstStyle/>
          <a:p>
            <a:r>
              <a:rPr lang="en-US" dirty="0"/>
              <a:t>Replaces a single document within the collection based on the filter.</a:t>
            </a:r>
            <a:endParaRPr lang="en-IN" dirty="0"/>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db.collection.replaceOne(filter, replacement, options)</a:t>
            </a:r>
          </a:p>
        </p:txBody>
      </p:sp>
      <p:sp>
        <p:nvSpPr>
          <p:cNvPr id="9" name="Rectangle 8"/>
          <p:cNvSpPr/>
          <p:nvPr/>
        </p:nvSpPr>
        <p:spPr>
          <a:xfrm>
            <a:off x="1672970" y="2354761"/>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db.emp.replaceOne({ename: 'saleel'}, {x: 500, y: 500 }) </a:t>
            </a:r>
          </a:p>
        </p:txBody>
      </p:sp>
    </p:spTree>
    <p:extLst>
      <p:ext uri="{BB962C8B-B14F-4D97-AF65-F5344CB8AC3E}">
        <p14:creationId xmlns:p14="http://schemas.microsoft.com/office/powerpoint/2010/main" val="2641911446"/>
      </p:ext>
    </p:extLst>
  </p:cSld>
  <p:clrMapOvr>
    <a:masterClrMapping/>
  </p:clrMapOvr>
  <p:transition/>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db.collection.deleteOne()</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Removes a single document from a collection.</a:t>
            </a:r>
            <a:endParaRPr lang="en-US" dirty="0"/>
          </a:p>
        </p:txBody>
      </p:sp>
    </p:spTree>
    <p:extLst>
      <p:ext uri="{BB962C8B-B14F-4D97-AF65-F5344CB8AC3E}">
        <p14:creationId xmlns:p14="http://schemas.microsoft.com/office/powerpoint/2010/main" val="683866966"/>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db.collection.deleteOne()</a:t>
            </a:r>
          </a:p>
        </p:txBody>
      </p:sp>
      <p:sp>
        <p:nvSpPr>
          <p:cNvPr id="7" name="Rectangle 6"/>
          <p:cNvSpPr/>
          <p:nvPr/>
        </p:nvSpPr>
        <p:spPr>
          <a:xfrm>
            <a:off x="1672970" y="762002"/>
            <a:ext cx="8844473" cy="646331"/>
          </a:xfrm>
          <a:prstGeom prst="rect">
            <a:avLst/>
          </a:prstGeom>
        </p:spPr>
        <p:txBody>
          <a:bodyPr wrap="square">
            <a:spAutoFit/>
          </a:bodyPr>
          <a:lstStyle/>
          <a:p>
            <a:r>
              <a:rPr lang="en-US" dirty="0"/>
              <a:t>Removes a </a:t>
            </a:r>
            <a:r>
              <a:rPr lang="en-US" b="1" dirty="0">
                <a:solidFill>
                  <a:srgbClr val="FF8C00"/>
                </a:solidFill>
              </a:rPr>
              <a:t>single</a:t>
            </a:r>
            <a:r>
              <a:rPr lang="en-US" dirty="0"/>
              <a:t> document from a collection. Specify an empty document { } to delete the first document returned in the collection.</a:t>
            </a:r>
            <a:endParaRPr lang="en-IN" dirty="0"/>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db.collection.deleteOne({&lt;filter&gt;})</a:t>
            </a:r>
          </a:p>
        </p:txBody>
      </p:sp>
      <p:sp>
        <p:nvSpPr>
          <p:cNvPr id="5" name="Rectangle 4"/>
          <p:cNvSpPr/>
          <p:nvPr/>
        </p:nvSpPr>
        <p:spPr>
          <a:xfrm>
            <a:off x="1672970" y="2286000"/>
            <a:ext cx="8765071"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db.emp.deleteOne({})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db.emp.deleteOne({job: 'manager'})</a:t>
            </a:r>
          </a:p>
        </p:txBody>
      </p:sp>
    </p:spTree>
    <p:extLst>
      <p:ext uri="{BB962C8B-B14F-4D97-AF65-F5344CB8AC3E}">
        <p14:creationId xmlns:p14="http://schemas.microsoft.com/office/powerpoint/2010/main" val="4082526490"/>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db.collection.deleteMany()</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Removes all documents that match the filter from a collection.</a:t>
            </a:r>
            <a:endParaRPr lang="en-US" dirty="0"/>
          </a:p>
        </p:txBody>
      </p:sp>
    </p:spTree>
    <p:extLst>
      <p:ext uri="{BB962C8B-B14F-4D97-AF65-F5344CB8AC3E}">
        <p14:creationId xmlns:p14="http://schemas.microsoft.com/office/powerpoint/2010/main" val="820541561"/>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db.collection.deleteMany()</a:t>
            </a:r>
          </a:p>
        </p:txBody>
      </p:sp>
      <p:sp>
        <p:nvSpPr>
          <p:cNvPr id="7" name="Rectangle 6"/>
          <p:cNvSpPr/>
          <p:nvPr/>
        </p:nvSpPr>
        <p:spPr>
          <a:xfrm>
            <a:off x="1672970" y="762000"/>
            <a:ext cx="8844473" cy="369332"/>
          </a:xfrm>
          <a:prstGeom prst="rect">
            <a:avLst/>
          </a:prstGeom>
        </p:spPr>
        <p:txBody>
          <a:bodyPr wrap="square">
            <a:spAutoFit/>
          </a:bodyPr>
          <a:lstStyle/>
          <a:p>
            <a:r>
              <a:rPr lang="en-US" dirty="0"/>
              <a:t>Removes </a:t>
            </a:r>
            <a:r>
              <a:rPr lang="en-US" b="1" dirty="0">
                <a:solidFill>
                  <a:srgbClr val="FF8C00"/>
                </a:solidFill>
              </a:rPr>
              <a:t>all</a:t>
            </a:r>
            <a:r>
              <a:rPr lang="en-US" dirty="0"/>
              <a:t> documents that match the filter from a collection.</a:t>
            </a:r>
            <a:endParaRPr lang="en-IN" dirty="0"/>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db.collection.deleteMany({&lt;filter&gt;})</a:t>
            </a:r>
          </a:p>
        </p:txBody>
      </p:sp>
      <p:sp>
        <p:nvSpPr>
          <p:cNvPr id="5" name="Rectangle 4"/>
          <p:cNvSpPr/>
          <p:nvPr/>
        </p:nvSpPr>
        <p:spPr>
          <a:xfrm>
            <a:off x="1672970" y="2286000"/>
            <a:ext cx="8765071"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db.emp.deleteMany({});</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db.emp.deleteMany({job: 'manager'})</a:t>
            </a:r>
          </a:p>
        </p:txBody>
      </p:sp>
    </p:spTree>
    <p:extLst>
      <p:ext uri="{BB962C8B-B14F-4D97-AF65-F5344CB8AC3E}">
        <p14:creationId xmlns:p14="http://schemas.microsoft.com/office/powerpoint/2010/main" val="600501043"/>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aggregate()</a:t>
            </a:r>
            <a:endParaRPr lang="en-US" dirty="0"/>
          </a:p>
        </p:txBody>
      </p:sp>
      <p:sp>
        <p:nvSpPr>
          <p:cNvPr id="3" name="Rectangle 2"/>
          <p:cNvSpPr/>
          <p:nvPr/>
        </p:nvSpPr>
        <p:spPr>
          <a:xfrm>
            <a:off x="1942847" y="2995550"/>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In aggregation, the result of one stage is simply passed to another stage.</a:t>
            </a:r>
            <a:endParaRPr lang="en-US" dirty="0"/>
          </a:p>
        </p:txBody>
      </p:sp>
      <p:graphicFrame>
        <p:nvGraphicFramePr>
          <p:cNvPr id="9" name="Table 8"/>
          <p:cNvGraphicFramePr>
            <a:graphicFrameLocks noGrp="1"/>
          </p:cNvGraphicFramePr>
          <p:nvPr/>
        </p:nvGraphicFramePr>
        <p:xfrm>
          <a:off x="1523802" y="762000"/>
          <a:ext cx="9142808" cy="914400"/>
        </p:xfrm>
        <a:graphic>
          <a:graphicData uri="http://schemas.openxmlformats.org/drawingml/2006/table">
            <a:tbl>
              <a:tblPr firstRow="1" bandRow="1">
                <a:tableStyleId>{5940675A-B579-460E-94D1-54222C63F5DA}</a:tableStyleId>
              </a:tblPr>
              <a:tblGrid>
                <a:gridCol w="1142851">
                  <a:extLst>
                    <a:ext uri="{9D8B030D-6E8A-4147-A177-3AD203B41FA5}">
                      <a16:colId xmlns:a16="http://schemas.microsoft.com/office/drawing/2014/main" val="20000"/>
                    </a:ext>
                  </a:extLst>
                </a:gridCol>
                <a:gridCol w="1295231">
                  <a:extLst>
                    <a:ext uri="{9D8B030D-6E8A-4147-A177-3AD203B41FA5}">
                      <a16:colId xmlns:a16="http://schemas.microsoft.com/office/drawing/2014/main" val="20001"/>
                    </a:ext>
                  </a:extLst>
                </a:gridCol>
                <a:gridCol w="1295231">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1142851">
                  <a:extLst>
                    <a:ext uri="{9D8B030D-6E8A-4147-A177-3AD203B41FA5}">
                      <a16:colId xmlns:a16="http://schemas.microsoft.com/office/drawing/2014/main" val="20004"/>
                    </a:ext>
                  </a:extLst>
                </a:gridCol>
                <a:gridCol w="1295231">
                  <a:extLst>
                    <a:ext uri="{9D8B030D-6E8A-4147-A177-3AD203B41FA5}">
                      <a16:colId xmlns:a16="http://schemas.microsoft.com/office/drawing/2014/main" val="20005"/>
                    </a:ext>
                  </a:extLst>
                </a:gridCol>
                <a:gridCol w="838091">
                  <a:extLst>
                    <a:ext uri="{9D8B030D-6E8A-4147-A177-3AD203B41FA5}">
                      <a16:colId xmlns:a16="http://schemas.microsoft.com/office/drawing/2014/main" val="20006"/>
                    </a:ext>
                  </a:extLst>
                </a:gridCol>
                <a:gridCol w="838091">
                  <a:extLst>
                    <a:ext uri="{9D8B030D-6E8A-4147-A177-3AD203B41FA5}">
                      <a16:colId xmlns:a16="http://schemas.microsoft.com/office/drawing/2014/main"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p:sp>
        <p:nvSpPr>
          <p:cNvPr id="4" name="Rectangle 3"/>
          <p:cNvSpPr/>
          <p:nvPr/>
        </p:nvSpPr>
        <p:spPr>
          <a:xfrm>
            <a:off x="7675813" y="76200"/>
            <a:ext cx="2979915" cy="369332"/>
          </a:xfrm>
          <a:prstGeom prst="rect">
            <a:avLst/>
          </a:prstGeom>
        </p:spPr>
        <p:txBody>
          <a:bodyPr wrap="none">
            <a:spAutoFit/>
          </a:bodyPr>
          <a:lstStyle/>
          <a:p>
            <a:r>
              <a:rPr lang="en-US" dirty="0">
                <a:solidFill>
                  <a:srgbClr val="222222"/>
                </a:solidFill>
                <a:latin typeface="arial" panose="020B0604020202020204" pitchFamily="34" charset="0"/>
              </a:rPr>
              <a:t>All stages are independent.</a:t>
            </a:r>
            <a:endParaRPr lang="en-US" dirty="0"/>
          </a:p>
        </p:txBody>
      </p:sp>
      <p:sp>
        <p:nvSpPr>
          <p:cNvPr id="5" name="Rectangle 4"/>
          <p:cNvSpPr/>
          <p:nvPr/>
        </p:nvSpPr>
        <p:spPr>
          <a:xfrm>
            <a:off x="1556454" y="260867"/>
            <a:ext cx="1091824"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spTree>
    <p:extLst>
      <p:ext uri="{BB962C8B-B14F-4D97-AF65-F5344CB8AC3E}">
        <p14:creationId xmlns:p14="http://schemas.microsoft.com/office/powerpoint/2010/main" val="1472596790"/>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db.collection.aggregate()</a:t>
            </a:r>
          </a:p>
        </p:txBody>
      </p:sp>
      <p:sp>
        <p:nvSpPr>
          <p:cNvPr id="8" name="Rectangle 7"/>
          <p:cNvSpPr/>
          <p:nvPr/>
        </p:nvSpPr>
        <p:spPr>
          <a:xfrm>
            <a:off x="1677917" y="2438402"/>
            <a:ext cx="8735387"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db.collection.aggregate( [ { &lt;stage1&gt; }, { &lt;stage2&gt; }, { &lt;stage3&gt; } ... , { &lt;stageN&gt; } ] )</a:t>
            </a:r>
          </a:p>
        </p:txBody>
      </p:sp>
      <p:sp>
        <p:nvSpPr>
          <p:cNvPr id="5" name="Rectangle 4"/>
          <p:cNvSpPr/>
          <p:nvPr/>
        </p:nvSpPr>
        <p:spPr>
          <a:xfrm>
            <a:off x="1648233" y="3349825"/>
            <a:ext cx="8765071"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a:t>
            </a:r>
          </a:p>
        </p:txBody>
      </p:sp>
      <p:graphicFrame>
        <p:nvGraphicFramePr>
          <p:cNvPr id="9" name="Table 8"/>
          <p:cNvGraphicFramePr>
            <a:graphicFrameLocks noGrp="1"/>
          </p:cNvGraphicFramePr>
          <p:nvPr/>
        </p:nvGraphicFramePr>
        <p:xfrm>
          <a:off x="1523802" y="1219200"/>
          <a:ext cx="9142808" cy="914400"/>
        </p:xfrm>
        <a:graphic>
          <a:graphicData uri="http://schemas.openxmlformats.org/drawingml/2006/table">
            <a:tbl>
              <a:tblPr firstRow="1" bandRow="1">
                <a:tableStyleId>{5940675A-B579-460E-94D1-54222C63F5DA}</a:tableStyleId>
              </a:tblPr>
              <a:tblGrid>
                <a:gridCol w="1142851">
                  <a:extLst>
                    <a:ext uri="{9D8B030D-6E8A-4147-A177-3AD203B41FA5}">
                      <a16:colId xmlns:a16="http://schemas.microsoft.com/office/drawing/2014/main" val="20000"/>
                    </a:ext>
                  </a:extLst>
                </a:gridCol>
                <a:gridCol w="1295231">
                  <a:extLst>
                    <a:ext uri="{9D8B030D-6E8A-4147-A177-3AD203B41FA5}">
                      <a16:colId xmlns:a16="http://schemas.microsoft.com/office/drawing/2014/main" val="20001"/>
                    </a:ext>
                  </a:extLst>
                </a:gridCol>
                <a:gridCol w="1295231">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1142851">
                  <a:extLst>
                    <a:ext uri="{9D8B030D-6E8A-4147-A177-3AD203B41FA5}">
                      <a16:colId xmlns:a16="http://schemas.microsoft.com/office/drawing/2014/main" val="20004"/>
                    </a:ext>
                  </a:extLst>
                </a:gridCol>
                <a:gridCol w="1295231">
                  <a:extLst>
                    <a:ext uri="{9D8B030D-6E8A-4147-A177-3AD203B41FA5}">
                      <a16:colId xmlns:a16="http://schemas.microsoft.com/office/drawing/2014/main" val="20005"/>
                    </a:ext>
                  </a:extLst>
                </a:gridCol>
                <a:gridCol w="838091">
                  <a:extLst>
                    <a:ext uri="{9D8B030D-6E8A-4147-A177-3AD203B41FA5}">
                      <a16:colId xmlns:a16="http://schemas.microsoft.com/office/drawing/2014/main" val="20006"/>
                    </a:ext>
                  </a:extLst>
                </a:gridCol>
                <a:gridCol w="838091">
                  <a:extLst>
                    <a:ext uri="{9D8B030D-6E8A-4147-A177-3AD203B41FA5}">
                      <a16:colId xmlns:a16="http://schemas.microsoft.com/office/drawing/2014/main"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p:sp>
        <p:nvSpPr>
          <p:cNvPr id="10" name="Rectangle 9"/>
          <p:cNvSpPr/>
          <p:nvPr/>
        </p:nvSpPr>
        <p:spPr>
          <a:xfrm>
            <a:off x="1556454" y="718068"/>
            <a:ext cx="1091824"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spTree>
    <p:extLst>
      <p:ext uri="{BB962C8B-B14F-4D97-AF65-F5344CB8AC3E}">
        <p14:creationId xmlns:p14="http://schemas.microsoft.com/office/powerpoint/2010/main" val="1659728434"/>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0"/>
            <a:ext cx="9142810" cy="954107"/>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aggregation &lt;stageOperators&gt;  and aggregation &lt;expression&gt;</a:t>
            </a:r>
          </a:p>
        </p:txBody>
      </p:sp>
      <p:sp>
        <p:nvSpPr>
          <p:cNvPr id="7" name="Rectangle 6"/>
          <p:cNvSpPr/>
          <p:nvPr/>
        </p:nvSpPr>
        <p:spPr>
          <a:xfrm>
            <a:off x="1672970" y="1254825"/>
            <a:ext cx="8844473" cy="369332"/>
          </a:xfrm>
          <a:prstGeom prst="rect">
            <a:avLst/>
          </a:prstGeom>
        </p:spPr>
        <p:txBody>
          <a:bodyPr wrap="square">
            <a:spAutoFit/>
          </a:bodyPr>
          <a:lstStyle/>
          <a:p>
            <a:r>
              <a:rPr lang="en-US" dirty="0"/>
              <a:t>Each sage starts with stage operator.</a:t>
            </a:r>
            <a:endParaRPr lang="en-IN" dirty="0"/>
          </a:p>
        </p:txBody>
      </p:sp>
      <p:sp>
        <p:nvSpPr>
          <p:cNvPr id="8" name="Rectangle 7"/>
          <p:cNvSpPr/>
          <p:nvPr/>
        </p:nvSpPr>
        <p:spPr>
          <a:xfrm>
            <a:off x="1672970" y="17642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$&lt;stageOperator&gt; : { } }</a:t>
            </a:r>
          </a:p>
        </p:txBody>
      </p:sp>
      <p:sp>
        <p:nvSpPr>
          <p:cNvPr id="9" name="Rectangle 8"/>
          <p:cNvSpPr/>
          <p:nvPr/>
        </p:nvSpPr>
        <p:spPr>
          <a:xfrm>
            <a:off x="1615337" y="5486402"/>
            <a:ext cx="8844473" cy="461665"/>
          </a:xfrm>
          <a:prstGeom prst="rect">
            <a:avLst/>
          </a:prstGeom>
        </p:spPr>
        <p:txBody>
          <a:bodyPr wrap="square">
            <a:spAutoFit/>
          </a:bodyPr>
          <a:lstStyle/>
          <a:p>
            <a:r>
              <a:rPr lang="en-US" dirty="0"/>
              <a:t>Each aggregation expression starts with </a:t>
            </a:r>
            <a:r>
              <a:rPr lang="en-US" sz="2400" dirty="0">
                <a:solidFill>
                  <a:srgbClr val="B22251"/>
                </a:solidFill>
              </a:rPr>
              <a:t>$ </a:t>
            </a:r>
            <a:r>
              <a:rPr lang="en-US" dirty="0"/>
              <a:t>sign.</a:t>
            </a:r>
            <a:endParaRPr lang="en-IN" dirty="0"/>
          </a:p>
        </p:txBody>
      </p:sp>
      <p:sp>
        <p:nvSpPr>
          <p:cNvPr id="10" name="Rectangle 9"/>
          <p:cNvSpPr/>
          <p:nvPr/>
        </p:nvSpPr>
        <p:spPr>
          <a:xfrm>
            <a:off x="1712550" y="59552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'$&lt;fieldName&gt;'</a:t>
            </a:r>
          </a:p>
        </p:txBody>
      </p:sp>
      <p:sp>
        <p:nvSpPr>
          <p:cNvPr id="11" name="Rectangle 10"/>
          <p:cNvSpPr/>
          <p:nvPr/>
        </p:nvSpPr>
        <p:spPr>
          <a:xfrm>
            <a:off x="1672970" y="2231648"/>
            <a:ext cx="876012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 $match : { job: 'manager'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 $group : { _id : '$job' } }</a:t>
            </a:r>
          </a:p>
        </p:txBody>
      </p:sp>
      <p:graphicFrame>
        <p:nvGraphicFramePr>
          <p:cNvPr id="2" name="Table 1"/>
          <p:cNvGraphicFramePr>
            <a:graphicFrameLocks noGrp="1"/>
          </p:cNvGraphicFramePr>
          <p:nvPr/>
        </p:nvGraphicFramePr>
        <p:xfrm>
          <a:off x="1689790" y="3286825"/>
          <a:ext cx="8782882" cy="2250440"/>
        </p:xfrm>
        <a:graphic>
          <a:graphicData uri="http://schemas.openxmlformats.org/drawingml/2006/table">
            <a:tbl>
              <a:tblPr firstRow="1" bandRow="1">
                <a:tableStyleId>{5940675A-B579-460E-94D1-54222C63F5DA}</a:tableStyleId>
              </a:tblPr>
              <a:tblGrid>
                <a:gridCol w="4391441">
                  <a:extLst>
                    <a:ext uri="{9D8B030D-6E8A-4147-A177-3AD203B41FA5}">
                      <a16:colId xmlns:a16="http://schemas.microsoft.com/office/drawing/2014/main" val="20000"/>
                    </a:ext>
                  </a:extLst>
                </a:gridCol>
                <a:gridCol w="4391441">
                  <a:extLst>
                    <a:ext uri="{9D8B030D-6E8A-4147-A177-3AD203B41FA5}">
                      <a16:colId xmlns:a16="http://schemas.microsoft.com/office/drawing/2014/main" val="20001"/>
                    </a:ext>
                  </a:extLst>
                </a:gridCol>
              </a:tblGrid>
              <a:tr h="370840">
                <a:tc gridSpan="2">
                  <a:txBody>
                    <a:bodyPr/>
                    <a:lstStyle/>
                    <a:p>
                      <a:r>
                        <a:rPr kumimoji="0" lang="en-US" sz="2000" b="1" kern="1200" dirty="0">
                          <a:solidFill>
                            <a:srgbClr val="DFE100"/>
                          </a:solidFill>
                          <a:latin typeface="+mn-lt"/>
                          <a:ea typeface="+mn-ea"/>
                          <a:cs typeface="+mn-cs"/>
                        </a:rPr>
                        <a:t>Stage Operators</a:t>
                      </a:r>
                    </a:p>
                  </a:txBody>
                  <a:tcPr marL="91428" marR="91428"/>
                </a:tc>
                <a:tc hMerge="1">
                  <a:txBody>
                    <a:bodyPr/>
                    <a:lstStyle/>
                    <a:p>
                      <a:endParaRPr lang="en-US" dirty="0"/>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marL="91428" marR="91428"/>
                </a:tc>
                <a:tc>
                  <a:txBody>
                    <a:bodyPr/>
                    <a:lstStyle/>
                    <a:p>
                      <a:r>
                        <a:rPr kumimoji="0" lang="en-US" kern="1200" dirty="0">
                          <a:solidFill>
                            <a:srgbClr val="036883"/>
                          </a:solidFill>
                          <a:latin typeface="+mn-lt"/>
                          <a:ea typeface="+mn-ea"/>
                          <a:cs typeface="+mn-cs"/>
                        </a:rPr>
                        <a:t>  $sort  </a:t>
                      </a:r>
                    </a:p>
                  </a:txBody>
                  <a:tcPr marL="91428" marR="91428"/>
                </a:tc>
                <a:extLst>
                  <a:ext uri="{0D108BD9-81ED-4DB2-BD59-A6C34878D82A}">
                    <a16:rowId xmlns:a16="http://schemas.microsoft.com/office/drawing/2014/main" val="10001"/>
                  </a:ext>
                </a:extLst>
              </a:tr>
              <a:tr h="370840">
                <a:tc>
                  <a:txBody>
                    <a:bodyPr/>
                    <a:lstStyle/>
                    <a:p>
                      <a:r>
                        <a:rPr kumimoji="0" lang="en-US" kern="1200" dirty="0">
                          <a:solidFill>
                            <a:srgbClr val="036883"/>
                          </a:solidFill>
                          <a:latin typeface="+mn-lt"/>
                          <a:ea typeface="+mn-ea"/>
                          <a:cs typeface="+mn-cs"/>
                        </a:rPr>
                        <a:t>  $project</a:t>
                      </a:r>
                    </a:p>
                  </a:txBody>
                  <a:tcPr marL="91428" marR="9142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$limit</a:t>
                      </a:r>
                    </a:p>
                  </a:txBody>
                  <a:tcPr marL="91428" marR="91428"/>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$unwind</a:t>
                      </a:r>
                    </a:p>
                  </a:txBody>
                  <a:tcPr marL="91428" marR="91428"/>
                </a:tc>
                <a:tc>
                  <a:txBody>
                    <a:bodyPr/>
                    <a:lstStyle/>
                    <a:p>
                      <a:r>
                        <a:rPr kumimoji="0" lang="en-US" kern="1200" dirty="0">
                          <a:solidFill>
                            <a:srgbClr val="036883"/>
                          </a:solidFill>
                          <a:latin typeface="+mn-lt"/>
                          <a:ea typeface="+mn-ea"/>
                          <a:cs typeface="+mn-cs"/>
                        </a:rPr>
                        <a:t>  $skip</a:t>
                      </a:r>
                    </a:p>
                  </a:txBody>
                  <a:tcPr marL="91428" marR="91428"/>
                </a:tc>
                <a:extLst>
                  <a:ext uri="{0D108BD9-81ED-4DB2-BD59-A6C34878D82A}">
                    <a16:rowId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$group</a:t>
                      </a:r>
                    </a:p>
                  </a:txBody>
                  <a:tcPr marL="91428" marR="91428"/>
                </a:tc>
                <a:tc>
                  <a:txBody>
                    <a:bodyPr/>
                    <a:lstStyle/>
                    <a:p>
                      <a:r>
                        <a:rPr kumimoji="0" lang="en-US" kern="1200" dirty="0">
                          <a:solidFill>
                            <a:srgbClr val="036883"/>
                          </a:solidFill>
                          <a:latin typeface="+mn-lt"/>
                          <a:ea typeface="+mn-ea"/>
                          <a:cs typeface="+mn-cs"/>
                        </a:rPr>
                        <a:t>  $count</a:t>
                      </a:r>
                    </a:p>
                  </a:txBody>
                  <a:tcPr marL="91428" marR="91428"/>
                </a:tc>
                <a:extLst>
                  <a:ext uri="{0D108BD9-81ED-4DB2-BD59-A6C34878D82A}">
                    <a16:rowId xmlns:a16="http://schemas.microsoft.com/office/drawing/2014/main" val="10004"/>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marL="91428" marR="91428"/>
                </a:tc>
                <a:tc>
                  <a:txBody>
                    <a:bodyPr/>
                    <a:lstStyle/>
                    <a:p>
                      <a:endParaRPr kumimoji="0" lang="en-US" kern="1200" dirty="0">
                        <a:solidFill>
                          <a:srgbClr val="036883"/>
                        </a:solidFill>
                        <a:latin typeface="+mn-lt"/>
                        <a:ea typeface="+mn-ea"/>
                        <a:cs typeface="+mn-cs"/>
                      </a:endParaRPr>
                    </a:p>
                  </a:txBody>
                  <a:tcPr marL="91428" marR="91428"/>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86667537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Unique Key using Alter</a:t>
            </a:r>
          </a:p>
        </p:txBody>
      </p:sp>
      <p:sp>
        <p:nvSpPr>
          <p:cNvPr id="6" name="Rectangle 5"/>
          <p:cNvSpPr/>
          <p:nvPr/>
        </p:nvSpPr>
        <p:spPr>
          <a:xfrm>
            <a:off x="1599992"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add Unique Key on existing column.</a:t>
            </a:r>
          </a:p>
        </p:txBody>
      </p:sp>
      <p:sp>
        <p:nvSpPr>
          <p:cNvPr id="2" name="Rectangle 1"/>
          <p:cNvSpPr/>
          <p:nvPr/>
        </p:nvSpPr>
        <p:spPr>
          <a:xfrm>
            <a:off x="1599992" y="1295401"/>
            <a:ext cx="899043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constraint u_user_id UNIQUE KEY </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user_id</a:t>
            </a:r>
            <a:r>
              <a:rPr lang="en-IN" sz="1600" dirty="0">
                <a:solidFill>
                  <a:schemeClr val="bg1">
                    <a:lumMod val="65000"/>
                  </a:schemeClr>
                </a:solidFill>
                <a:latin typeface="Arial" panose="020B0604020202020204" pitchFamily="34" charset="0"/>
                <a:ea typeface="Times New Roman" panose="02020603050405020304" pitchFamily="18" charset="0"/>
              </a:rPr>
              <a:t>)</a:t>
            </a:r>
          </a:p>
        </p:txBody>
      </p:sp>
      <p:sp>
        <p:nvSpPr>
          <p:cNvPr id="7" name="Rectangle 6"/>
          <p:cNvSpPr/>
          <p:nvPr/>
        </p:nvSpPr>
        <p:spPr>
          <a:xfrm>
            <a:off x="1752372" y="4341675"/>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2971520263"/>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$match</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t>Filters the documents to pass only the documents that match the specified condition(s) to the next pipeline stage.</a:t>
            </a:r>
          </a:p>
        </p:txBody>
      </p:sp>
    </p:spTree>
    <p:extLst>
      <p:ext uri="{BB962C8B-B14F-4D97-AF65-F5344CB8AC3E}">
        <p14:creationId xmlns:p14="http://schemas.microsoft.com/office/powerpoint/2010/main" val="3170061223"/>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$match </a:t>
            </a:r>
          </a:p>
        </p:txBody>
      </p:sp>
      <p:sp>
        <p:nvSpPr>
          <p:cNvPr id="7" name="Rectangle 6"/>
          <p:cNvSpPr/>
          <p:nvPr/>
        </p:nvSpPr>
        <p:spPr>
          <a:xfrm>
            <a:off x="1672970" y="762002"/>
            <a:ext cx="8844473" cy="646331"/>
          </a:xfrm>
          <a:prstGeom prst="rect">
            <a:avLst/>
          </a:prstGeom>
        </p:spPr>
        <p:txBody>
          <a:bodyPr wrap="square">
            <a:spAutoFit/>
          </a:bodyPr>
          <a:lstStyle/>
          <a:p>
            <a:r>
              <a:rPr lang="en-US" dirty="0"/>
              <a:t>Filters the documents to pass only the documents that match the specified condition(s) to the next pipeline stage.</a:t>
            </a:r>
            <a:endParaRPr lang="en-IN" dirty="0"/>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$match: { &lt;query&gt; } }</a:t>
            </a:r>
          </a:p>
        </p:txBody>
      </p:sp>
      <p:sp>
        <p:nvSpPr>
          <p:cNvPr id="5" name="Rectangle 4"/>
          <p:cNvSpPr/>
          <p:nvPr/>
        </p:nvSpPr>
        <p:spPr>
          <a:xfrm>
            <a:off x="1672970" y="2133602"/>
            <a:ext cx="8760124" cy="2954655"/>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{$match: {job: 'manager'}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{$match: {comm: {$eq: null}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{$match: {sal: {$gt: 4000} }}, {$group: {_id: '$job', count: {$sum: '$sal'}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{$match: {favouriteFruit: {$size: 1}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{$match: {'favouriteFruit.0': 'Orange'} }, {$project: {favouriteFruit: true} } ])</a:t>
            </a:r>
          </a:p>
        </p:txBody>
      </p:sp>
    </p:spTree>
    <p:extLst>
      <p:ext uri="{BB962C8B-B14F-4D97-AF65-F5344CB8AC3E}">
        <p14:creationId xmlns:p14="http://schemas.microsoft.com/office/powerpoint/2010/main" val="1169613923"/>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$project</a:t>
            </a:r>
            <a:endParaRPr lang="en-US" dirty="0"/>
          </a:p>
        </p:txBody>
      </p:sp>
      <p:sp>
        <p:nvSpPr>
          <p:cNvPr id="4" name="Rectangle 3"/>
          <p:cNvSpPr/>
          <p:nvPr/>
        </p:nvSpPr>
        <p:spPr>
          <a:xfrm>
            <a:off x="1942847" y="3048000"/>
            <a:ext cx="8304719" cy="923330"/>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Passes along the documents with the requested fields to the next stage in the pipeline. The specified fields can be existing fields from the input documents or newly computed fields.</a:t>
            </a:r>
            <a:endParaRPr lang="en-US" dirty="0"/>
          </a:p>
        </p:txBody>
      </p:sp>
    </p:spTree>
    <p:extLst>
      <p:ext uri="{BB962C8B-B14F-4D97-AF65-F5344CB8AC3E}">
        <p14:creationId xmlns:p14="http://schemas.microsoft.com/office/powerpoint/2010/main" val="3630338607"/>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$project </a:t>
            </a:r>
          </a:p>
        </p:txBody>
      </p:sp>
      <p:sp>
        <p:nvSpPr>
          <p:cNvPr id="7" name="Rectangle 6"/>
          <p:cNvSpPr/>
          <p:nvPr/>
        </p:nvSpPr>
        <p:spPr>
          <a:xfrm>
            <a:off x="1672970" y="762000"/>
            <a:ext cx="8844473" cy="646331"/>
          </a:xfrm>
          <a:prstGeom prst="rect">
            <a:avLst/>
          </a:prstGeom>
        </p:spPr>
        <p:txBody>
          <a:bodyPr wrap="square">
            <a:spAutoFit/>
          </a:bodyPr>
          <a:lstStyle/>
          <a:p>
            <a:r>
              <a:rPr lang="en-US" dirty="0"/>
              <a:t>Passes along the documents with the requested fields to the next stage in the pipeline. The specified fields can be existing fields from the input documents or newly computed fields.</a:t>
            </a:r>
            <a:endParaRPr lang="en-IN" dirty="0"/>
          </a:p>
        </p:txBody>
      </p:sp>
      <p:sp>
        <p:nvSpPr>
          <p:cNvPr id="4" name="Rectangle 3"/>
          <p:cNvSpPr/>
          <p:nvPr/>
        </p:nvSpPr>
        <p:spPr>
          <a:xfrm>
            <a:off x="1672970" y="1812429"/>
            <a:ext cx="8760124" cy="369332"/>
          </a:xfrm>
          <a:prstGeom prst="rect">
            <a:avLst/>
          </a:prstGeom>
        </p:spPr>
        <p:txBody>
          <a:bodyPr wrap="square">
            <a:spAutoFit/>
          </a:bodyPr>
          <a:lstStyle/>
          <a:p>
            <a:r>
              <a:rPr lang="en-US">
                <a:solidFill>
                  <a:srgbClr val="049DC8"/>
                </a:solidFill>
                <a:latin typeface="Consolas" panose="020B0609020204030204" pitchFamily="49" charset="0"/>
                <a:cs typeface="Calibri" panose="020F0502020204030204" pitchFamily="34" charset="0"/>
              </a:rPr>
              <a:t>{ $project: { &lt;specification(s)&gt; } }</a:t>
            </a:r>
            <a:endParaRPr lang="en-US" dirty="0">
              <a:solidFill>
                <a:srgbClr val="049DC8"/>
              </a:solidFill>
              <a:latin typeface="Consolas" panose="020B0609020204030204" pitchFamily="49" charset="0"/>
              <a:cs typeface="Calibri" panose="020F0502020204030204" pitchFamily="34" charset="0"/>
            </a:endParaRPr>
          </a:p>
        </p:txBody>
      </p:sp>
      <p:sp>
        <p:nvSpPr>
          <p:cNvPr id="5" name="Rectangle 4"/>
          <p:cNvSpPr/>
          <p:nvPr/>
        </p:nvSpPr>
        <p:spPr>
          <a:xfrm>
            <a:off x="1672970" y="2422030"/>
            <a:ext cx="8760124" cy="2954655"/>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{$project: { ename: true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{_id: false, sal: true, comm: true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{sal: true, sm: {$sum: '$sal'}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{_id: false, sal: true, comm: true, xx: {$max: ['$sal', '$comm'] }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:{_id: false, indexID: true, favouriteFruit: {$size: '$favouriteFruit'} } } ])</a:t>
            </a:r>
          </a:p>
        </p:txBody>
      </p:sp>
    </p:spTree>
    <p:extLst>
      <p:ext uri="{BB962C8B-B14F-4D97-AF65-F5344CB8AC3E}">
        <p14:creationId xmlns:p14="http://schemas.microsoft.com/office/powerpoint/2010/main" val="2141786932"/>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arithmetic expression operators</a:t>
            </a:r>
            <a:endParaRPr lang="en-US" dirty="0"/>
          </a:p>
        </p:txBody>
      </p:sp>
    </p:spTree>
    <p:extLst>
      <p:ext uri="{BB962C8B-B14F-4D97-AF65-F5344CB8AC3E}">
        <p14:creationId xmlns:p14="http://schemas.microsoft.com/office/powerpoint/2010/main" val="2650531898"/>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arithmetic expression operators</a:t>
            </a:r>
          </a:p>
        </p:txBody>
      </p:sp>
      <p:sp>
        <p:nvSpPr>
          <p:cNvPr id="7" name="Rectangle 6"/>
          <p:cNvSpPr/>
          <p:nvPr/>
        </p:nvSpPr>
        <p:spPr>
          <a:xfrm>
            <a:off x="1672970" y="762002"/>
            <a:ext cx="8844473" cy="646331"/>
          </a:xfrm>
          <a:prstGeom prst="rect">
            <a:avLst/>
          </a:prstGeom>
        </p:spPr>
        <p:txBody>
          <a:bodyPr wrap="square">
            <a:spAutoFit/>
          </a:bodyPr>
          <a:lstStyle/>
          <a:p>
            <a:r>
              <a:rPr lang="en-US" dirty="0"/>
              <a:t>Arithmetic expressions perform mathematic operations on numbers. Some arithmetic expressions can also support date arithmetic.</a:t>
            </a:r>
            <a:endParaRPr lang="en-IN" dirty="0"/>
          </a:p>
        </p:txBody>
      </p:sp>
      <p:graphicFrame>
        <p:nvGraphicFramePr>
          <p:cNvPr id="2" name="Table 1"/>
          <p:cNvGraphicFramePr>
            <a:graphicFrameLocks noGrp="1"/>
          </p:cNvGraphicFramePr>
          <p:nvPr/>
        </p:nvGraphicFramePr>
        <p:xfrm>
          <a:off x="1589856" y="1524000"/>
          <a:ext cx="8993641" cy="3428998"/>
        </p:xfrm>
        <a:graphic>
          <a:graphicData uri="http://schemas.openxmlformats.org/drawingml/2006/table">
            <a:tbl>
              <a:tblPr firstRow="1" bandRow="1">
                <a:tableStyleId>{5940675A-B579-460E-94D1-54222C63F5DA}</a:tableStyleId>
              </a:tblPr>
              <a:tblGrid>
                <a:gridCol w="1165392">
                  <a:extLst>
                    <a:ext uri="{9D8B030D-6E8A-4147-A177-3AD203B41FA5}">
                      <a16:colId xmlns:a16="http://schemas.microsoft.com/office/drawing/2014/main" val="20000"/>
                    </a:ext>
                  </a:extLst>
                </a:gridCol>
                <a:gridCol w="7828249">
                  <a:extLst>
                    <a:ext uri="{9D8B030D-6E8A-4147-A177-3AD203B41FA5}">
                      <a16:colId xmlns:a16="http://schemas.microsoft.com/office/drawing/2014/main" val="20001"/>
                    </a:ext>
                  </a:extLst>
                </a:gridCol>
              </a:tblGrid>
              <a:tr h="459556">
                <a:tc gridSpan="2">
                  <a:txBody>
                    <a:bodyPr/>
                    <a:lstStyle/>
                    <a:p>
                      <a:r>
                        <a:rPr kumimoji="0" lang="en-US" sz="2000" b="1" kern="1200" dirty="0">
                          <a:solidFill>
                            <a:srgbClr val="DFE100"/>
                          </a:solidFill>
                          <a:latin typeface="+mn-lt"/>
                          <a:ea typeface="+mn-ea"/>
                          <a:cs typeface="+mn-cs"/>
                        </a:rPr>
                        <a:t>Arithmetic expressions</a:t>
                      </a:r>
                    </a:p>
                  </a:txBody>
                  <a:tcPr marL="91428" marR="91428"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a16="http://schemas.microsoft.com/office/drawing/2014/main" val="10000"/>
                  </a:ext>
                </a:extLst>
              </a:tr>
              <a:tr h="424206">
                <a:tc>
                  <a:txBody>
                    <a:bodyPr/>
                    <a:lstStyle/>
                    <a:p>
                      <a:r>
                        <a:rPr lang="en-US" u="none" dirty="0"/>
                        <a:t> </a:t>
                      </a:r>
                      <a:r>
                        <a:rPr kumimoji="0" lang="en-US" kern="1200" dirty="0">
                          <a:solidFill>
                            <a:srgbClr val="036883"/>
                          </a:solidFill>
                          <a:latin typeface="+mn-lt"/>
                          <a:ea typeface="+mn-ea"/>
                          <a:cs typeface="+mn-cs"/>
                        </a:rPr>
                        <a:t>$abs</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$abs: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nchor="ctr"/>
                </a:tc>
                <a:extLst>
                  <a:ext uri="{0D108BD9-81ED-4DB2-BD59-A6C34878D82A}">
                    <a16:rowId xmlns:a16="http://schemas.microsoft.com/office/drawing/2014/main" val="10001"/>
                  </a:ext>
                </a:extLst>
              </a:tr>
              <a:tr h="424206">
                <a:tc>
                  <a:txBody>
                    <a:bodyPr/>
                    <a:lstStyle/>
                    <a:p>
                      <a:r>
                        <a:rPr kumimoji="0" lang="en-US" kern="1200" dirty="0">
                          <a:solidFill>
                            <a:srgbClr val="036883"/>
                          </a:solidFill>
                          <a:latin typeface="+mn-lt"/>
                          <a:ea typeface="+mn-ea"/>
                          <a:cs typeface="+mn-cs"/>
                        </a:rPr>
                        <a:t> $add</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$add: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 }</a:t>
                      </a:r>
                    </a:p>
                  </a:txBody>
                  <a:tcPr marL="91428" marR="91428" anchor="ctr"/>
                </a:tc>
                <a:extLst>
                  <a:ext uri="{0D108BD9-81ED-4DB2-BD59-A6C34878D82A}">
                    <a16:rowId xmlns:a16="http://schemas.microsoft.com/office/drawing/2014/main" val="10002"/>
                  </a:ext>
                </a:extLst>
              </a:tr>
              <a:tr h="424206">
                <a:tc>
                  <a:txBody>
                    <a:bodyPr/>
                    <a:lstStyle/>
                    <a:p>
                      <a:r>
                        <a:rPr kumimoji="0" lang="en-US" kern="1200" dirty="0">
                          <a:solidFill>
                            <a:srgbClr val="036883"/>
                          </a:solidFill>
                          <a:latin typeface="+mn-lt"/>
                          <a:ea typeface="+mn-ea"/>
                          <a:cs typeface="+mn-cs"/>
                        </a:rPr>
                        <a:t>$subtract</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$subtract: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3"/>
                  </a:ext>
                </a:extLst>
              </a:tr>
              <a:tr h="424206">
                <a:tc>
                  <a:txBody>
                    <a:bodyPr/>
                    <a:lstStyle/>
                    <a:p>
                      <a:r>
                        <a:rPr kumimoji="0" lang="en-US" kern="1200" dirty="0">
                          <a:solidFill>
                            <a:srgbClr val="036883"/>
                          </a:solidFill>
                          <a:latin typeface="+mn-lt"/>
                          <a:ea typeface="+mn-ea"/>
                          <a:cs typeface="+mn-cs"/>
                        </a:rPr>
                        <a:t>$multiply</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$multiply: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4"/>
                  </a:ext>
                </a:extLst>
              </a:tr>
              <a:tr h="424206">
                <a:tc>
                  <a:txBody>
                    <a:bodyPr/>
                    <a:lstStyle/>
                    <a:p>
                      <a:r>
                        <a:rPr kumimoji="0" lang="en-US" kern="1200" dirty="0">
                          <a:solidFill>
                            <a:srgbClr val="036883"/>
                          </a:solidFill>
                          <a:latin typeface="+mn-lt"/>
                          <a:ea typeface="+mn-ea"/>
                          <a:cs typeface="+mn-cs"/>
                        </a:rPr>
                        <a:t>$divide</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$divide: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5"/>
                  </a:ext>
                </a:extLst>
              </a:tr>
              <a:tr h="424206">
                <a:tc>
                  <a:txBody>
                    <a:bodyPr/>
                    <a:lstStyle/>
                    <a:p>
                      <a:r>
                        <a:rPr kumimoji="0" lang="en-US" kern="1200" dirty="0">
                          <a:solidFill>
                            <a:srgbClr val="036883"/>
                          </a:solidFill>
                          <a:latin typeface="+mn-lt"/>
                          <a:ea typeface="+mn-ea"/>
                          <a:cs typeface="+mn-cs"/>
                        </a:rPr>
                        <a:t>$mod</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6"/>
                  </a:ext>
                </a:extLst>
              </a:tr>
              <a:tr h="424206">
                <a:tc>
                  <a:txBody>
                    <a:bodyPr/>
                    <a:lstStyle/>
                    <a:p>
                      <a:r>
                        <a:rPr kumimoji="0" lang="en-US" kern="1200" dirty="0">
                          <a:solidFill>
                            <a:srgbClr val="036883"/>
                          </a:solidFill>
                          <a:latin typeface="+mn-lt"/>
                          <a:ea typeface="+mn-ea"/>
                          <a:cs typeface="+mn-cs"/>
                        </a:rPr>
                        <a:t>$trunc</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$trunc: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nchor="ctr"/>
                </a:tc>
                <a:extLst>
                  <a:ext uri="{0D108BD9-81ED-4DB2-BD59-A6C34878D82A}">
                    <a16:rowId xmlns:a16="http://schemas.microsoft.com/office/drawing/2014/main" val="10007"/>
                  </a:ext>
                </a:extLst>
              </a:tr>
            </a:tbl>
          </a:graphicData>
        </a:graphic>
      </p:graphicFrame>
      <p:sp>
        <p:nvSpPr>
          <p:cNvPr id="3" name="Rectangle 2"/>
          <p:cNvSpPr/>
          <p:nvPr/>
        </p:nvSpPr>
        <p:spPr>
          <a:xfrm>
            <a:off x="1672970" y="51816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{$project : { op: { $trunc: "$sal" }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 sal: true,  op : { $add: ['$sal', 1000] } } } ])</a:t>
            </a:r>
          </a:p>
        </p:txBody>
      </p:sp>
    </p:spTree>
    <p:extLst>
      <p:ext uri="{BB962C8B-B14F-4D97-AF65-F5344CB8AC3E}">
        <p14:creationId xmlns:p14="http://schemas.microsoft.com/office/powerpoint/2010/main" val="1048552087"/>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$ifNull(), $toUpper, $toLower, $concat, …</a:t>
            </a:r>
            <a:endParaRPr lang="en-US" dirty="0"/>
          </a:p>
        </p:txBody>
      </p:sp>
    </p:spTree>
    <p:extLst>
      <p:ext uri="{BB962C8B-B14F-4D97-AF65-F5344CB8AC3E}">
        <p14:creationId xmlns:p14="http://schemas.microsoft.com/office/powerpoint/2010/main" val="3598028994"/>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$ifNull(), $toUpper(), $toLower(), $concat</a:t>
            </a:r>
          </a:p>
        </p:txBody>
      </p:sp>
      <p:sp>
        <p:nvSpPr>
          <p:cNvPr id="7" name="Rectangle 6"/>
          <p:cNvSpPr/>
          <p:nvPr/>
        </p:nvSpPr>
        <p:spPr>
          <a:xfrm>
            <a:off x="1677918" y="609602"/>
            <a:ext cx="8839525" cy="923330"/>
          </a:xfrm>
          <a:prstGeom prst="rect">
            <a:avLst/>
          </a:prstGeom>
        </p:spPr>
        <p:txBody>
          <a:bodyPr wrap="square">
            <a:spAutoFit/>
          </a:bodyPr>
          <a:lstStyle/>
          <a:p>
            <a:r>
              <a:rPr lang="en-US" dirty="0"/>
              <a:t>Evaluates an expression and returns the value of the expression if the expression evaluates to a non-null value. If the expression evaluates to a null value, including instances of undefined values or missing fields, returns the value of the replacement expression.</a:t>
            </a:r>
            <a:endParaRPr lang="en-IN" dirty="0"/>
          </a:p>
        </p:txBody>
      </p:sp>
      <p:graphicFrame>
        <p:nvGraphicFramePr>
          <p:cNvPr id="2" name="Table 1"/>
          <p:cNvGraphicFramePr>
            <a:graphicFrameLocks noGrp="1"/>
          </p:cNvGraphicFramePr>
          <p:nvPr/>
        </p:nvGraphicFramePr>
        <p:xfrm>
          <a:off x="1655160" y="1981202"/>
          <a:ext cx="8839525" cy="3581403"/>
        </p:xfrm>
        <a:graphic>
          <a:graphicData uri="http://schemas.openxmlformats.org/drawingml/2006/table">
            <a:tbl>
              <a:tblPr firstRow="1" bandRow="1">
                <a:tableStyleId>{5940675A-B579-460E-94D1-54222C63F5DA}</a:tableStyleId>
              </a:tblPr>
              <a:tblGrid>
                <a:gridCol w="8839525">
                  <a:extLst>
                    <a:ext uri="{9D8B030D-6E8A-4147-A177-3AD203B41FA5}">
                      <a16:colId xmlns:a16="http://schemas.microsoft.com/office/drawing/2014/main" val="20000"/>
                    </a:ext>
                  </a:extLst>
                </a:gridCol>
              </a:tblGrid>
              <a:tr h="511629">
                <a:tc>
                  <a:txBody>
                    <a:bodyPr/>
                    <a:lstStyle/>
                    <a:p>
                      <a:r>
                        <a:rPr lang="en-US" dirty="0">
                          <a:solidFill>
                            <a:srgbClr val="049DC8"/>
                          </a:solidFill>
                          <a:latin typeface="Consolas" panose="020B0609020204030204" pitchFamily="49" charset="0"/>
                          <a:cs typeface="Calibri" panose="020F0502020204030204" pitchFamily="34" charset="0"/>
                        </a:rPr>
                        <a:t> x: { $ifNull:[ '$&lt;expression&gt;', &lt;replacement-expression-if-null&gt; ] }</a:t>
                      </a:r>
                      <a:endParaRPr lang="en-US" dirty="0"/>
                    </a:p>
                  </a:txBody>
                  <a:tcPr marL="91428" marR="91428" anchor="ctr"/>
                </a:tc>
                <a:extLst>
                  <a:ext uri="{0D108BD9-81ED-4DB2-BD59-A6C34878D82A}">
                    <a16:rowId xmlns:a16="http://schemas.microsoft.com/office/drawing/2014/main" val="10000"/>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$toUpper: '$&lt;expression&gt;' }</a:t>
                      </a:r>
                      <a:endParaRPr lang="en-US" dirty="0"/>
                    </a:p>
                  </a:txBody>
                  <a:tcPr marL="91428" marR="91428" anchor="ctr"/>
                </a:tc>
                <a:extLst>
                  <a:ext uri="{0D108BD9-81ED-4DB2-BD59-A6C34878D82A}">
                    <a16:rowId xmlns:a16="http://schemas.microsoft.com/office/drawing/2014/main" val="10001"/>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$toLower: '$&lt;expression&gt;' }</a:t>
                      </a:r>
                      <a:endParaRPr lang="en-US" dirty="0"/>
                    </a:p>
                  </a:txBody>
                  <a:tcPr marL="91428" marR="91428" anchor="ctr"/>
                </a:tc>
                <a:extLst>
                  <a:ext uri="{0D108BD9-81ED-4DB2-BD59-A6C34878D82A}">
                    <a16:rowId xmlns:a16="http://schemas.microsoft.com/office/drawing/2014/main" val="10002"/>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$concat:[ '$&lt;expression1&gt;', '$&lt;expression2&gt;', ... ] }</a:t>
                      </a:r>
                      <a:endParaRPr lang="en-US" dirty="0"/>
                    </a:p>
                  </a:txBody>
                  <a:tcPr marL="91428" marR="91428" anchor="ctr"/>
                </a:tc>
                <a:extLst>
                  <a:ext uri="{0D108BD9-81ED-4DB2-BD59-A6C34878D82A}">
                    <a16:rowId xmlns:a16="http://schemas.microsoft.com/office/drawing/2014/main" val="10003"/>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$substr: [ &lt;string&gt;, &lt;start&gt;, &lt;length&gt; ] }</a:t>
                      </a:r>
                      <a:endParaRPr lang="en-US" dirty="0"/>
                    </a:p>
                  </a:txBody>
                  <a:tcPr marL="91428" marR="91428" anchor="ctr"/>
                </a:tc>
                <a:extLst>
                  <a:ext uri="{0D108BD9-81ED-4DB2-BD59-A6C34878D82A}">
                    <a16:rowId xmlns:a16="http://schemas.microsoft.com/office/drawing/2014/main" val="10004"/>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$size: '$&lt;expression&gt;' }</a:t>
                      </a:r>
                      <a:endParaRPr lang="en-US" dirty="0"/>
                    </a:p>
                  </a:txBody>
                  <a:tcPr marL="91428" marR="91428" anchor="ctr"/>
                </a:tc>
                <a:extLst>
                  <a:ext uri="{0D108BD9-81ED-4DB2-BD59-A6C34878D82A}">
                    <a16:rowId xmlns:a16="http://schemas.microsoft.com/office/drawing/2014/main" val="10005"/>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$arrayElemAt: ['$&lt;array&gt;', &lt;idx&gt; ] }</a:t>
                      </a:r>
                      <a:endParaRPr lang="en-US" dirty="0"/>
                    </a:p>
                  </a:txBody>
                  <a:tcPr marL="91428" marR="91428" anchor="ct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018135707"/>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$ifNull(), $toUpper(), $toLower(), $concat</a:t>
            </a:r>
          </a:p>
        </p:txBody>
      </p:sp>
      <p:sp>
        <p:nvSpPr>
          <p:cNvPr id="5" name="Rectangle 4"/>
          <p:cNvSpPr/>
          <p:nvPr/>
        </p:nvSpPr>
        <p:spPr>
          <a:xfrm>
            <a:off x="1694740" y="889099"/>
            <a:ext cx="8822704" cy="3539430"/>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$project: {comm : { $ifNull: ['$comm', 'NA'] }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{sal: true, comm: true, "Gross Salary":  { $add: ['$sal', { $ifNull: [ '$comm', 0] } ] }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 ename : { $toUpper : '$ename'}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 ename : { $toLower : '$ename'}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 ename : { $concat : ['$ename', '$job']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 favouriteFruit: { $size: '$favouriteFruit'}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 op: { $arrayElemAt: ['$favouriteFruit', 1]}}}])</a:t>
            </a:r>
          </a:p>
        </p:txBody>
      </p:sp>
      <p:sp>
        <p:nvSpPr>
          <p:cNvPr id="2" name="Rectangle 1"/>
          <p:cNvSpPr/>
          <p:nvPr/>
        </p:nvSpPr>
        <p:spPr>
          <a:xfrm>
            <a:off x="1683855" y="5181602"/>
            <a:ext cx="8822704" cy="646331"/>
          </a:xfrm>
          <a:prstGeom prst="rect">
            <a:avLst/>
          </a:prstGeom>
        </p:spPr>
        <p:txBody>
          <a:bodyPr wrap="square">
            <a:spAutoFit/>
          </a:bodyPr>
          <a:lstStyle/>
          <a:p>
            <a:r>
              <a:rPr lang="en-US" dirty="0">
                <a:solidFill>
                  <a:srgbClr val="FFBF00"/>
                </a:solidFill>
              </a:rPr>
              <a:t>db.emp.aggregate([ {$project: { x :{ $arrayElemAt: [ '$favouriteFruit', 1] } } }, {$match: { x: 'Orange' } } ])</a:t>
            </a:r>
          </a:p>
        </p:txBody>
      </p:sp>
    </p:spTree>
    <p:extLst>
      <p:ext uri="{BB962C8B-B14F-4D97-AF65-F5344CB8AC3E}">
        <p14:creationId xmlns:p14="http://schemas.microsoft.com/office/powerpoint/2010/main" val="1886443070"/>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date operators</a:t>
            </a:r>
            <a:endParaRPr lang="en-US" dirty="0"/>
          </a:p>
        </p:txBody>
      </p:sp>
    </p:spTree>
    <p:extLst>
      <p:ext uri="{BB962C8B-B14F-4D97-AF65-F5344CB8AC3E}">
        <p14:creationId xmlns:p14="http://schemas.microsoft.com/office/powerpoint/2010/main" val="25900023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Unique Key</a:t>
            </a:r>
          </a:p>
        </p:txBody>
      </p:sp>
      <p:sp>
        <p:nvSpPr>
          <p:cNvPr id="6" name="Rectangle 5"/>
          <p:cNvSpPr/>
          <p:nvPr/>
        </p:nvSpPr>
        <p:spPr>
          <a:xfrm>
            <a:off x="1599992" y="8382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drop Unique Key.</a:t>
            </a:r>
          </a:p>
        </p:txBody>
      </p:sp>
      <p:sp>
        <p:nvSpPr>
          <p:cNvPr id="2" name="Rectangle 1"/>
          <p:cNvSpPr/>
          <p:nvPr/>
        </p:nvSpPr>
        <p:spPr>
          <a:xfrm>
            <a:off x="1599992" y="1258672"/>
            <a:ext cx="8990430" cy="877163"/>
          </a:xfrm>
          <a:prstGeom prst="rect">
            <a:avLst/>
          </a:prstGeom>
        </p:spPr>
        <p:txBody>
          <a:bodyPr wrap="squar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t> </a:t>
            </a:r>
            <a:r>
              <a:rPr lang="en-IN" sz="1600" dirty="0">
                <a:solidFill>
                  <a:srgbClr val="0077AA"/>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INDEX &lt;COLUMN_NAME&gt;;</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t> </a:t>
            </a:r>
            <a:r>
              <a:rPr lang="en-IN" sz="1600" dirty="0">
                <a:solidFill>
                  <a:srgbClr val="0077AA"/>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INDEX U_USER_ID</a:t>
            </a:r>
            <a:r>
              <a:rPr lang="en-IN" sz="1600"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a:t>
            </a:r>
            <a:r>
              <a:rPr lang="en-IN" sz="1600" dirty="0">
                <a:solidFill>
                  <a:srgbClr val="92D050"/>
                </a:solidFill>
                <a:latin typeface="Arial" panose="020B0604020202020204" pitchFamily="34" charset="0"/>
                <a:cs typeface="Arial" panose="020B0604020202020204" pitchFamily="34" charset="0"/>
              </a:rPr>
              <a:t>CONSTRAINT NAME</a:t>
            </a:r>
            <a:endParaRPr lang="en-IN" dirty="0">
              <a:solidFill>
                <a:srgbClr val="92D050"/>
              </a:solidFill>
              <a:latin typeface="Arial" panose="020B0604020202020204" pitchFamily="34" charset="0"/>
              <a:cs typeface="Arial" panose="020B0604020202020204" pitchFamily="34" charset="0"/>
            </a:endParaRPr>
          </a:p>
        </p:txBody>
      </p:sp>
      <p:sp>
        <p:nvSpPr>
          <p:cNvPr id="7" name="Rectangle 6"/>
          <p:cNvSpPr/>
          <p:nvPr/>
        </p:nvSpPr>
        <p:spPr>
          <a:xfrm>
            <a:off x="1752372" y="4341675"/>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2123706001"/>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date operators</a:t>
            </a:r>
          </a:p>
        </p:txBody>
      </p:sp>
      <p:graphicFrame>
        <p:nvGraphicFramePr>
          <p:cNvPr id="2" name="Table 1"/>
          <p:cNvGraphicFramePr>
            <a:graphicFrameLocks noGrp="1"/>
          </p:cNvGraphicFramePr>
          <p:nvPr/>
        </p:nvGraphicFramePr>
        <p:xfrm>
          <a:off x="1672970" y="1600200"/>
          <a:ext cx="8844473" cy="3048000"/>
        </p:xfrm>
        <a:graphic>
          <a:graphicData uri="http://schemas.openxmlformats.org/drawingml/2006/table">
            <a:tbl>
              <a:tblPr firstRow="1" bandRow="1">
                <a:tableStyleId>{5940675A-B579-460E-94D1-54222C63F5DA}</a:tableStyleId>
              </a:tblPr>
              <a:tblGrid>
                <a:gridCol w="1984154">
                  <a:extLst>
                    <a:ext uri="{9D8B030D-6E8A-4147-A177-3AD203B41FA5}">
                      <a16:colId xmlns:a16="http://schemas.microsoft.com/office/drawing/2014/main" val="20000"/>
                    </a:ext>
                  </a:extLst>
                </a:gridCol>
                <a:gridCol w="6860319">
                  <a:extLst>
                    <a:ext uri="{9D8B030D-6E8A-4147-A177-3AD203B41FA5}">
                      <a16:colId xmlns:a16="http://schemas.microsoft.com/office/drawing/2014/main" val="20001"/>
                    </a:ext>
                  </a:extLst>
                </a:gridCol>
              </a:tblGrid>
              <a:tr h="466164">
                <a:tc gridSpan="2">
                  <a:txBody>
                    <a:bodyPr/>
                    <a:lstStyle/>
                    <a:p>
                      <a:r>
                        <a:rPr kumimoji="0" lang="en-US" sz="2000" b="1" kern="1200" dirty="0">
                          <a:solidFill>
                            <a:srgbClr val="DFE100"/>
                          </a:solidFill>
                          <a:latin typeface="+mn-lt"/>
                          <a:ea typeface="+mn-ea"/>
                          <a:cs typeface="+mn-cs"/>
                        </a:rPr>
                        <a:t>Date expressions</a:t>
                      </a:r>
                    </a:p>
                  </a:txBody>
                  <a:tcPr marL="91428" marR="91428"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a16="http://schemas.microsoft.com/office/drawing/2014/main" val="10000"/>
                  </a:ext>
                </a:extLst>
              </a:tr>
              <a:tr h="430306">
                <a:tc>
                  <a:txBody>
                    <a:bodyPr/>
                    <a:lstStyle/>
                    <a:p>
                      <a:r>
                        <a:rPr kumimoji="0" lang="en-US" kern="1200" dirty="0">
                          <a:solidFill>
                            <a:srgbClr val="036883"/>
                          </a:solidFill>
                          <a:latin typeface="+mn-lt"/>
                          <a:ea typeface="+mn-ea"/>
                          <a:cs typeface="+mn-cs"/>
                        </a:rPr>
                        <a:t> $dayOfMonth</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$dayOfMonth: '$&lt;</a:t>
                      </a:r>
                      <a:r>
                        <a:rPr lang="en-US" sz="1800" kern="1200" dirty="0">
                          <a:solidFill>
                            <a:srgbClr val="049DC8"/>
                          </a:solidFill>
                          <a:latin typeface="Consolas" panose="020B0609020204030204" pitchFamily="49" charset="0"/>
                          <a:ea typeface="+mn-ea"/>
                          <a:cs typeface="Calibri" panose="020F0502020204030204" pitchFamily="34" charset="0"/>
                        </a:rPr>
                        <a:t>dateExpr</a:t>
                      </a:r>
                      <a:r>
                        <a:rPr kumimoji="0" lang="en-US" sz="1800" kern="1200" dirty="0">
                          <a:solidFill>
                            <a:srgbClr val="049DC8"/>
                          </a:solidFill>
                          <a:latin typeface="Consolas" panose="020B0609020204030204" pitchFamily="49" charset="0"/>
                          <a:ea typeface="+mn-ea"/>
                          <a:cs typeface="Calibri" panose="020F0502020204030204" pitchFamily="34" charset="0"/>
                        </a:rPr>
                        <a:t>ession&gt;' }</a:t>
                      </a:r>
                    </a:p>
                  </a:txBody>
                  <a:tcPr marL="91428" marR="91428" anchor="ctr"/>
                </a:tc>
                <a:extLst>
                  <a:ext uri="{0D108BD9-81ED-4DB2-BD59-A6C34878D82A}">
                    <a16:rowId xmlns:a16="http://schemas.microsoft.com/office/drawing/2014/main" val="10001"/>
                  </a:ext>
                </a:extLst>
              </a:tr>
              <a:tr h="430306">
                <a:tc>
                  <a:txBody>
                    <a:bodyPr/>
                    <a:lstStyle/>
                    <a:p>
                      <a:r>
                        <a:rPr kumimoji="0" lang="en-US" kern="1200" dirty="0">
                          <a:solidFill>
                            <a:srgbClr val="036883"/>
                          </a:solidFill>
                          <a:latin typeface="+mn-lt"/>
                          <a:ea typeface="+mn-ea"/>
                          <a:cs typeface="+mn-cs"/>
                        </a:rPr>
                        <a:t> $dayOfWeek</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$dayOfWeek: '$&lt;dateExpression&gt;' }</a:t>
                      </a:r>
                    </a:p>
                  </a:txBody>
                  <a:tcPr marL="91428" marR="91428" anchor="ctr"/>
                </a:tc>
                <a:extLst>
                  <a:ext uri="{0D108BD9-81ED-4DB2-BD59-A6C34878D82A}">
                    <a16:rowId xmlns:a16="http://schemas.microsoft.com/office/drawing/2014/main" val="10002"/>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$dayOfYear</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$dayOfYear: '$&lt;dateExpression&gt;' }</a:t>
                      </a:r>
                    </a:p>
                  </a:txBody>
                  <a:tcPr marL="91428" marR="91428" anchor="ctr"/>
                </a:tc>
                <a:extLst>
                  <a:ext uri="{0D108BD9-81ED-4DB2-BD59-A6C34878D82A}">
                    <a16:rowId xmlns:a16="http://schemas.microsoft.com/office/drawing/2014/main" val="10003"/>
                  </a:ext>
                </a:extLst>
              </a:tr>
              <a:tr h="430306">
                <a:tc>
                  <a:txBody>
                    <a:bodyPr/>
                    <a:lstStyle/>
                    <a:p>
                      <a:r>
                        <a:rPr kumimoji="0" lang="en-US" kern="1200" dirty="0">
                          <a:solidFill>
                            <a:srgbClr val="036883"/>
                          </a:solidFill>
                          <a:latin typeface="+mn-lt"/>
                          <a:ea typeface="+mn-ea"/>
                          <a:cs typeface="+mn-cs"/>
                        </a:rPr>
                        <a:t> $month</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$month: '$&lt;dateExpression&gt;' }</a:t>
                      </a:r>
                    </a:p>
                  </a:txBody>
                  <a:tcPr marL="91428" marR="91428" anchor="ctr"/>
                </a:tc>
                <a:extLst>
                  <a:ext uri="{0D108BD9-81ED-4DB2-BD59-A6C34878D82A}">
                    <a16:rowId xmlns:a16="http://schemas.microsoft.com/office/drawing/2014/main" val="10004"/>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$week</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$week: '$&lt;dateExpression&gt;' }</a:t>
                      </a:r>
                    </a:p>
                  </a:txBody>
                  <a:tcPr marL="91428" marR="91428" anchor="ctr"/>
                </a:tc>
                <a:extLst>
                  <a:ext uri="{0D108BD9-81ED-4DB2-BD59-A6C34878D82A}">
                    <a16:rowId xmlns:a16="http://schemas.microsoft.com/office/drawing/2014/main" val="10005"/>
                  </a:ext>
                </a:extLst>
              </a:tr>
              <a:tr h="430306">
                <a:tc>
                  <a:txBody>
                    <a:bodyPr/>
                    <a:lstStyle/>
                    <a:p>
                      <a:r>
                        <a:rPr kumimoji="0" lang="en-US" kern="1200" dirty="0">
                          <a:solidFill>
                            <a:srgbClr val="036883"/>
                          </a:solidFill>
                          <a:latin typeface="+mn-lt"/>
                          <a:ea typeface="+mn-ea"/>
                          <a:cs typeface="+mn-cs"/>
                        </a:rPr>
                        <a:t> $year</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$year: '$&lt;dateExpression&gt;' }</a:t>
                      </a:r>
                    </a:p>
                  </a:txBody>
                  <a:tcPr marL="91428" marR="91428" anchor="ctr"/>
                </a:tc>
                <a:extLst>
                  <a:ext uri="{0D108BD9-81ED-4DB2-BD59-A6C34878D82A}">
                    <a16:rowId xmlns:a16="http://schemas.microsoft.com/office/drawing/2014/main" val="10006"/>
                  </a:ext>
                </a:extLst>
              </a:tr>
            </a:tbl>
          </a:graphicData>
        </a:graphic>
      </p:graphicFrame>
      <p:sp>
        <p:nvSpPr>
          <p:cNvPr id="3" name="Rectangle 2"/>
          <p:cNvSpPr/>
          <p:nvPr/>
        </p:nvSpPr>
        <p:spPr>
          <a:xfrm>
            <a:off x="1670001" y="48768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{$project: { Day: {$dayOfMonth: '$hiredate'}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 Month: {$month: '$hiredate'} } } ])</a:t>
            </a:r>
          </a:p>
        </p:txBody>
      </p:sp>
    </p:spTree>
    <p:extLst>
      <p:ext uri="{BB962C8B-B14F-4D97-AF65-F5344CB8AC3E}">
        <p14:creationId xmlns:p14="http://schemas.microsoft.com/office/powerpoint/2010/main" val="1416681910"/>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$unwind</a:t>
            </a:r>
            <a:endParaRPr lang="en-US" dirty="0"/>
          </a:p>
        </p:txBody>
      </p:sp>
    </p:spTree>
    <p:extLst>
      <p:ext uri="{BB962C8B-B14F-4D97-AF65-F5344CB8AC3E}">
        <p14:creationId xmlns:p14="http://schemas.microsoft.com/office/powerpoint/2010/main" val="238986957"/>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$unwind</a:t>
            </a:r>
          </a:p>
        </p:txBody>
      </p:sp>
      <p:sp>
        <p:nvSpPr>
          <p:cNvPr id="7" name="Rectangle 6"/>
          <p:cNvSpPr/>
          <p:nvPr/>
        </p:nvSpPr>
        <p:spPr>
          <a:xfrm>
            <a:off x="1672970" y="762002"/>
            <a:ext cx="8844473" cy="646331"/>
          </a:xfrm>
          <a:prstGeom prst="rect">
            <a:avLst/>
          </a:prstGeom>
        </p:spPr>
        <p:txBody>
          <a:bodyPr wrap="square">
            <a:spAutoFit/>
          </a:bodyPr>
          <a:lstStyle/>
          <a:p>
            <a:r>
              <a:rPr lang="en-US" dirty="0"/>
              <a:t>Deconstructs an array field from the input documents to output a document for each element.</a:t>
            </a:r>
            <a:endParaRPr lang="en-IN" dirty="0"/>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$unwind: '$&lt;field path&gt;' }</a:t>
            </a:r>
          </a:p>
        </p:txBody>
      </p:sp>
      <p:sp>
        <p:nvSpPr>
          <p:cNvPr id="8" name="Rectangle 7"/>
          <p:cNvSpPr/>
          <p:nvPr/>
        </p:nvSpPr>
        <p:spPr>
          <a:xfrm>
            <a:off x="1672970" y="2231650"/>
            <a:ext cx="8844473"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{$project: {favouriteColor: true}}, {$unwind: '$favouriteColor'} ])</a:t>
            </a:r>
          </a:p>
        </p:txBody>
      </p:sp>
    </p:spTree>
    <p:extLst>
      <p:ext uri="{BB962C8B-B14F-4D97-AF65-F5344CB8AC3E}">
        <p14:creationId xmlns:p14="http://schemas.microsoft.com/office/powerpoint/2010/main" val="40867230"/>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a:t>
            </a:r>
            <a:endParaRPr lang="en-US" dirty="0"/>
          </a:p>
        </p:txBody>
      </p:sp>
      <p:sp>
        <p:nvSpPr>
          <p:cNvPr id="3" name="Rectangle 2"/>
          <p:cNvSpPr/>
          <p:nvPr/>
        </p:nvSpPr>
        <p:spPr>
          <a:xfrm>
            <a:off x="1942847" y="2861953"/>
            <a:ext cx="8304719" cy="1477328"/>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Groups documents by some specified expression and outputs to the next stage a document for each distinct grouping. The output documents contain an _id field which contains the distinct group by key. </a:t>
            </a:r>
            <a:r>
              <a:rPr lang="en-US">
                <a:solidFill>
                  <a:srgbClr val="222222"/>
                </a:solidFill>
                <a:latin typeface="arial" panose="020B0604020202020204" pitchFamily="34" charset="0"/>
              </a:rPr>
              <a:t>The output documents can also contain computed fields that hold the values of some accumulator expression grouped by the $group’s _id field.</a:t>
            </a:r>
            <a:endParaRPr lang="en-US" dirty="0"/>
          </a:p>
        </p:txBody>
      </p:sp>
    </p:spTree>
    <p:extLst>
      <p:ext uri="{BB962C8B-B14F-4D97-AF65-F5344CB8AC3E}">
        <p14:creationId xmlns:p14="http://schemas.microsoft.com/office/powerpoint/2010/main" val="1722292890"/>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$group </a:t>
            </a:r>
          </a:p>
        </p:txBody>
      </p:sp>
      <p:sp>
        <p:nvSpPr>
          <p:cNvPr id="7" name="Rectangle 6"/>
          <p:cNvSpPr/>
          <p:nvPr/>
        </p:nvSpPr>
        <p:spPr>
          <a:xfrm>
            <a:off x="1672970" y="762002"/>
            <a:ext cx="8844473" cy="646331"/>
          </a:xfrm>
          <a:prstGeom prst="rect">
            <a:avLst/>
          </a:prstGeom>
        </p:spPr>
        <p:txBody>
          <a:bodyPr wrap="square">
            <a:spAutoFit/>
          </a:bodyPr>
          <a:lstStyle/>
          <a:p>
            <a:r>
              <a:rPr lang="en-US" dirty="0"/>
              <a:t>The _id field is mandatory; however, you can specify an _id value of null to calculate accumulated values for all the input documents as a whole.</a:t>
            </a:r>
            <a:endParaRPr lang="en-IN" dirty="0"/>
          </a:p>
        </p:txBody>
      </p:sp>
      <p:sp>
        <p:nvSpPr>
          <p:cNvPr id="4" name="Rectangle 3"/>
          <p:cNvSpPr/>
          <p:nvPr/>
        </p:nvSpPr>
        <p:spPr>
          <a:xfrm>
            <a:off x="1672970" y="1524001"/>
            <a:ext cx="876012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'$&lt;expression&gt;', &lt;field1&gt;: { &lt;accumulator1&gt; : &lt;expression1&gt; }, ... } }</a:t>
            </a:r>
          </a:p>
        </p:txBody>
      </p:sp>
      <p:sp>
        <p:nvSpPr>
          <p:cNvPr id="5" name="Rectangle 4"/>
          <p:cNvSpPr/>
          <p:nvPr/>
        </p:nvSpPr>
        <p:spPr>
          <a:xfrm>
            <a:off x="1672970" y="4343402"/>
            <a:ext cx="8760124" cy="135421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{$group: {_id: null, count: {$sum: 1}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{$group: {_id: null, total: {$sum: "$sal"}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{$group: {_id: "$job", count: {$sum: 1} } } ])</a:t>
            </a:r>
          </a:p>
        </p:txBody>
      </p:sp>
      <p:graphicFrame>
        <p:nvGraphicFramePr>
          <p:cNvPr id="2" name="Table 1"/>
          <p:cNvGraphicFramePr>
            <a:graphicFrameLocks noGrp="1"/>
          </p:cNvGraphicFramePr>
          <p:nvPr/>
        </p:nvGraphicFramePr>
        <p:xfrm>
          <a:off x="1672970" y="2286000"/>
          <a:ext cx="8844473" cy="1859280"/>
        </p:xfrm>
        <a:graphic>
          <a:graphicData uri="http://schemas.openxmlformats.org/drawingml/2006/table">
            <a:tbl>
              <a:tblPr firstRow="1" bandRow="1">
                <a:tableStyleId>{5940675A-B579-460E-94D1-54222C63F5DA}</a:tableStyleId>
              </a:tblPr>
              <a:tblGrid>
                <a:gridCol w="1907964">
                  <a:extLst>
                    <a:ext uri="{9D8B030D-6E8A-4147-A177-3AD203B41FA5}">
                      <a16:colId xmlns:a16="http://schemas.microsoft.com/office/drawing/2014/main" val="20000"/>
                    </a:ext>
                  </a:extLst>
                </a:gridCol>
                <a:gridCol w="6936509">
                  <a:extLst>
                    <a:ext uri="{9D8B030D-6E8A-4147-A177-3AD203B41FA5}">
                      <a16:colId xmlns:a16="http://schemas.microsoft.com/office/drawing/2014/main" val="20001"/>
                    </a:ext>
                  </a:extLst>
                </a:gridCol>
              </a:tblGrid>
              <a:tr h="127000">
                <a:tc gridSpan="2">
                  <a:txBody>
                    <a:bodyPr/>
                    <a:lstStyle/>
                    <a:p>
                      <a:r>
                        <a:rPr lang="en-US" sz="2000" b="1" dirty="0">
                          <a:solidFill>
                            <a:srgbClr val="DFE100"/>
                          </a:solidFill>
                        </a:rPr>
                        <a:t>Accumulator Operator  -</a:t>
                      </a:r>
                      <a:r>
                        <a:rPr lang="en-US" sz="2000" b="1" baseline="0" dirty="0">
                          <a:solidFill>
                            <a:srgbClr val="DFE100"/>
                          </a:solidFill>
                        </a:rPr>
                        <a:t> </a:t>
                      </a:r>
                      <a:r>
                        <a:rPr kumimoji="0" lang="en-US" sz="2000" kern="1200" dirty="0">
                          <a:solidFill>
                            <a:schemeClr val="tx1"/>
                          </a:solidFill>
                          <a:latin typeface="+mn-lt"/>
                          <a:ea typeface="+mn-ea"/>
                          <a:cs typeface="+mn-cs"/>
                        </a:rPr>
                        <a:t> [ </a:t>
                      </a:r>
                      <a:r>
                        <a:rPr kumimoji="0" lang="en-US" sz="2000" kern="1200" dirty="0">
                          <a:solidFill>
                            <a:srgbClr val="C00000"/>
                          </a:solidFill>
                          <a:latin typeface="+mn-lt"/>
                          <a:ea typeface="+mn-ea"/>
                          <a:cs typeface="+mn-cs"/>
                        </a:rPr>
                        <a:t>$group  </a:t>
                      </a:r>
                      <a:r>
                        <a:rPr kumimoji="0" lang="en-US" sz="2000" kern="1200" baseline="0" dirty="0">
                          <a:solidFill>
                            <a:schemeClr val="tx1"/>
                          </a:solidFill>
                          <a:latin typeface="+mn-lt"/>
                          <a:ea typeface="+mn-ea"/>
                          <a:cs typeface="+mn-cs"/>
                        </a:rPr>
                        <a:t>and </a:t>
                      </a:r>
                      <a:r>
                        <a:rPr lang="en-US" sz="2000" dirty="0">
                          <a:solidFill>
                            <a:srgbClr val="C00000"/>
                          </a:solidFill>
                        </a:rPr>
                        <a:t>$project </a:t>
                      </a:r>
                      <a:r>
                        <a:rPr lang="en-US" sz="2000" dirty="0"/>
                        <a:t>stage ]</a:t>
                      </a:r>
                      <a:endParaRPr lang="en-US" sz="2000" b="1" dirty="0">
                        <a:solidFill>
                          <a:srgbClr val="DFE100"/>
                        </a:solidFill>
                      </a:endParaRPr>
                    </a:p>
                  </a:txBody>
                  <a:tcPr marL="91428" marR="91428" anchor="ctr"/>
                </a:tc>
                <a:tc hMerge="1">
                  <a:txBody>
                    <a:bodyPr/>
                    <a:lstStyle/>
                    <a:p>
                      <a:endParaRPr lang="en-US" dirty="0"/>
                    </a:p>
                  </a:txBody>
                  <a:tcPr/>
                </a:tc>
                <a:extLst>
                  <a:ext uri="{0D108BD9-81ED-4DB2-BD59-A6C34878D82A}">
                    <a16:rowId xmlns:a16="http://schemas.microsoft.com/office/drawing/2014/main" val="10000"/>
                  </a:ext>
                </a:extLst>
              </a:tr>
              <a:tr h="127000">
                <a:tc>
                  <a:txBody>
                    <a:bodyPr/>
                    <a:lstStyle/>
                    <a:p>
                      <a:r>
                        <a:rPr lang="en-US" dirty="0">
                          <a:solidFill>
                            <a:srgbClr val="036883"/>
                          </a:solidFill>
                        </a:rPr>
                        <a:t>  $avg</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$avg: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1"/>
                  </a:ext>
                </a:extLst>
              </a:tr>
              <a:tr h="127000">
                <a:tc>
                  <a:txBody>
                    <a:bodyPr/>
                    <a:lstStyle/>
                    <a:p>
                      <a:r>
                        <a:rPr lang="en-US" dirty="0">
                          <a:solidFill>
                            <a:srgbClr val="036883"/>
                          </a:solidFill>
                        </a:rPr>
                        <a:t>  $sum</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$sum: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2"/>
                  </a:ext>
                </a:extLst>
              </a:tr>
              <a:tr h="127000">
                <a:tc>
                  <a:txBody>
                    <a:bodyPr/>
                    <a:lstStyle/>
                    <a:p>
                      <a:r>
                        <a:rPr lang="en-US" dirty="0">
                          <a:solidFill>
                            <a:srgbClr val="036883"/>
                          </a:solidFill>
                        </a:rPr>
                        <a:t>  $min</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$min: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3"/>
                  </a:ext>
                </a:extLst>
              </a:tr>
              <a:tr h="127000">
                <a:tc>
                  <a:txBody>
                    <a:bodyPr/>
                    <a:lstStyle/>
                    <a:p>
                      <a:r>
                        <a:rPr lang="en-US" dirty="0">
                          <a:solidFill>
                            <a:srgbClr val="036883"/>
                          </a:solidFill>
                        </a:rPr>
                        <a:t>  $max</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$max: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06035698"/>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 on multiple fields</a:t>
            </a:r>
            <a:endParaRPr lang="en-US" dirty="0"/>
          </a:p>
        </p:txBody>
      </p:sp>
    </p:spTree>
    <p:extLst>
      <p:ext uri="{BB962C8B-B14F-4D97-AF65-F5344CB8AC3E}">
        <p14:creationId xmlns:p14="http://schemas.microsoft.com/office/powerpoint/2010/main" val="2870773759"/>
      </p:ext>
    </p:extLst>
  </p:cSld>
  <p:clrMapOvr>
    <a:masterClrMapping/>
  </p:clrMapOvr>
  <p:transition/>
</p:sld>
</file>

<file path=ppt/slides/slide5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 group  </a:t>
            </a:r>
          </a:p>
        </p:txBody>
      </p:sp>
      <p:sp>
        <p:nvSpPr>
          <p:cNvPr id="5" name="Rectangle 4"/>
          <p:cNvSpPr/>
          <p:nvPr/>
        </p:nvSpPr>
        <p:spPr>
          <a:xfrm>
            <a:off x="1672970" y="2312315"/>
            <a:ext cx="8760124"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$group: {_id: { job: "$job", deptno: "$deptno“ }, count : { $sum: 1 } } } ])</a:t>
            </a:r>
          </a:p>
        </p:txBody>
      </p:sp>
      <p:sp>
        <p:nvSpPr>
          <p:cNvPr id="8" name="Rectangle 7"/>
          <p:cNvSpPr/>
          <p:nvPr/>
        </p:nvSpPr>
        <p:spPr>
          <a:xfrm>
            <a:off x="1672970" y="1524001"/>
            <a:ext cx="876012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 &lt;field1&gt;: '$&lt;expression&gt;', ... }, &lt;field1&gt;: { &lt;accumulator1&gt; : '$&lt;expression1'&gt; }, ... } }</a:t>
            </a:r>
          </a:p>
        </p:txBody>
      </p:sp>
      <p:sp>
        <p:nvSpPr>
          <p:cNvPr id="9" name="Rectangle 8"/>
          <p:cNvSpPr/>
          <p:nvPr/>
        </p:nvSpPr>
        <p:spPr>
          <a:xfrm>
            <a:off x="1672970" y="762002"/>
            <a:ext cx="8844473" cy="646331"/>
          </a:xfrm>
          <a:prstGeom prst="rect">
            <a:avLst/>
          </a:prstGeom>
        </p:spPr>
        <p:txBody>
          <a:bodyPr wrap="square">
            <a:spAutoFit/>
          </a:bodyPr>
          <a:lstStyle/>
          <a:p>
            <a:r>
              <a:rPr lang="en-US" dirty="0"/>
              <a:t>The _id field is mandatory; however, you can specify an _id value of null to calculate accumulated values for all the input documents as a whole.</a:t>
            </a:r>
            <a:endParaRPr lang="en-IN" dirty="0"/>
          </a:p>
        </p:txBody>
      </p:sp>
    </p:spTree>
    <p:extLst>
      <p:ext uri="{BB962C8B-B14F-4D97-AF65-F5344CB8AC3E}">
        <p14:creationId xmlns:p14="http://schemas.microsoft.com/office/powerpoint/2010/main" val="22285446"/>
      </p:ext>
    </p:extLst>
  </p:cSld>
  <p:clrMapOvr>
    <a:masterClrMapping/>
  </p:clrMapOvr>
  <p:transition/>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Sorts all input documents and returns them to the pipeline in sorted order.</a:t>
            </a:r>
            <a:endParaRPr lang="en-US" dirty="0"/>
          </a:p>
        </p:txBody>
      </p:sp>
    </p:spTree>
    <p:extLst>
      <p:ext uri="{BB962C8B-B14F-4D97-AF65-F5344CB8AC3E}">
        <p14:creationId xmlns:p14="http://schemas.microsoft.com/office/powerpoint/2010/main" val="1434401654"/>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$sort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$sort: { &lt;field1&gt;: &lt;sort order&gt;, &lt;field2&gt;: &lt;sort order&gt; ... } }</a:t>
            </a:r>
          </a:p>
        </p:txBody>
      </p:sp>
      <p:sp>
        <p:nvSpPr>
          <p:cNvPr id="5" name="Rectangle 4"/>
          <p:cNvSpPr/>
          <p:nvPr/>
        </p:nvSpPr>
        <p:spPr>
          <a:xfrm>
            <a:off x="1672970" y="2231650"/>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{$sort: {ename: 1} } ])</a:t>
            </a:r>
          </a:p>
        </p:txBody>
      </p:sp>
    </p:spTree>
    <p:extLst>
      <p:ext uri="{BB962C8B-B14F-4D97-AF65-F5344CB8AC3E}">
        <p14:creationId xmlns:p14="http://schemas.microsoft.com/office/powerpoint/2010/main" val="1582107207"/>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Limits the number of documents passed to the next stage in the pipeline.</a:t>
            </a:r>
            <a:endParaRPr lang="en-US" dirty="0"/>
          </a:p>
        </p:txBody>
      </p:sp>
    </p:spTree>
    <p:extLst>
      <p:ext uri="{BB962C8B-B14F-4D97-AF65-F5344CB8AC3E}">
        <p14:creationId xmlns:p14="http://schemas.microsoft.com/office/powerpoint/2010/main" val="43659615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3"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45480" y="76203"/>
            <a:ext cx="8868752" cy="2400657"/>
          </a:xfrm>
          <a:prstGeom prst="rect">
            <a:avLst/>
          </a:prstGeom>
          <a:solidFill>
            <a:schemeClr val="bg1"/>
          </a:solidFill>
        </p:spPr>
        <p:txBody>
          <a:bodyPr wrap="square">
            <a:spAutoFit/>
          </a:bodyPr>
          <a:lstStyle/>
          <a:p>
            <a:pPr marL="285750" indent="-285750">
              <a:lnSpc>
                <a:spcPct val="150000"/>
              </a:lnSpc>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A foreign key can have a different name from its primary key.</a:t>
            </a:r>
          </a:p>
          <a:p>
            <a:pPr marL="285750" indent="-285750">
              <a:lnSpc>
                <a:spcPct val="150000"/>
              </a:lnSpc>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DataType of primary key and foreign key column must be same.</a:t>
            </a:r>
          </a:p>
          <a:p>
            <a:pPr marL="285750" indent="-285750">
              <a:lnSpc>
                <a:spcPct val="150000"/>
              </a:lnSpc>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It ensures rows in one table have corresponding rows in another.</a:t>
            </a:r>
          </a:p>
          <a:p>
            <a:pPr marL="285750" indent="-285750">
              <a:lnSpc>
                <a:spcPct val="150000"/>
              </a:lnSpc>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Unlike the Primary key, they do not have to be unique.</a:t>
            </a:r>
          </a:p>
          <a:p>
            <a:pPr marL="285750" indent="-285750">
              <a:lnSpc>
                <a:spcPct val="150000"/>
              </a:lnSpc>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Foreign keys can be null even though primary keys can not.</a:t>
            </a:r>
          </a:p>
        </p:txBody>
      </p:sp>
      <p:sp>
        <p:nvSpPr>
          <p:cNvPr id="4" name="Rectangle 3"/>
          <p:cNvSpPr/>
          <p:nvPr/>
        </p:nvSpPr>
        <p:spPr>
          <a:xfrm>
            <a:off x="1645480" y="5105401"/>
            <a:ext cx="8868752" cy="707886"/>
          </a:xfrm>
          <a:prstGeom prst="rect">
            <a:avLst/>
          </a:prstGeom>
          <a:solidFill>
            <a:schemeClr val="bg1"/>
          </a:solidFill>
        </p:spPr>
        <p:txBody>
          <a:bodyPr wrap="square">
            <a:spAutoFit/>
          </a:bodyPr>
          <a:lstStyle/>
          <a:p>
            <a:r>
              <a:rPr lang="en-IN" sz="2000" dirty="0">
                <a:solidFill>
                  <a:srgbClr val="0089A4"/>
                </a:solidFill>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p:txBody>
      </p:sp>
      <p:sp>
        <p:nvSpPr>
          <p:cNvPr id="5" name="Rectangle 4"/>
          <p:cNvSpPr/>
          <p:nvPr/>
        </p:nvSpPr>
        <p:spPr>
          <a:xfrm>
            <a:off x="1718731" y="3949314"/>
            <a:ext cx="8877658" cy="769441"/>
          </a:xfrm>
          <a:prstGeom prst="rect">
            <a:avLst/>
          </a:prstGeom>
          <a:solidFill>
            <a:schemeClr val="bg1"/>
          </a:solidFill>
        </p:spPr>
        <p:txBody>
          <a:bodyPr wrap="square">
            <a:spAutoFit/>
          </a:bodyPr>
          <a:lstStyle/>
          <a:p>
            <a:r>
              <a:rPr lang="en-IN" sz="2200" dirty="0">
                <a:latin typeface="Segoe UI Light" panose="020B0502040204020203" pitchFamily="34" charset="0"/>
                <a:cs typeface="Segoe UI Light" panose="020B0502040204020203" pitchFamily="34" charset="0"/>
              </a:rPr>
              <a:t>A FOREIGN KEY is a field (or collection of fields) in one table that refers to the PRIMARY KEY in another/same table.</a:t>
            </a:r>
          </a:p>
        </p:txBody>
      </p:sp>
    </p:spTree>
    <p:extLst>
      <p:ext uri="{BB962C8B-B14F-4D97-AF65-F5344CB8AC3E}">
        <p14:creationId xmlns:p14="http://schemas.microsoft.com/office/powerpoint/2010/main" val="2885418822"/>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$limit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$limit: &lt;positive integer&gt; }</a:t>
            </a:r>
          </a:p>
        </p:txBody>
      </p:sp>
      <p:sp>
        <p:nvSpPr>
          <p:cNvPr id="5" name="Rectangle 4"/>
          <p:cNvSpPr/>
          <p:nvPr/>
        </p:nvSpPr>
        <p:spPr>
          <a:xfrm>
            <a:off x="1672970" y="2231648"/>
            <a:ext cx="8844473" cy="1231106"/>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{$limit: 2}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{ename: true, sal: true, comm: true, total: {$add: ['$sal', '$comm']}}}, {$limit: 2} ])</a:t>
            </a:r>
          </a:p>
        </p:txBody>
      </p:sp>
    </p:spTree>
    <p:extLst>
      <p:ext uri="{BB962C8B-B14F-4D97-AF65-F5344CB8AC3E}">
        <p14:creationId xmlns:p14="http://schemas.microsoft.com/office/powerpoint/2010/main" val="558113770"/>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spTree>
    <p:extLst>
      <p:ext uri="{BB962C8B-B14F-4D97-AF65-F5344CB8AC3E}">
        <p14:creationId xmlns:p14="http://schemas.microsoft.com/office/powerpoint/2010/main" val="842139230"/>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$skip</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$skip: &lt;positive integer&gt; }</a:t>
            </a:r>
          </a:p>
        </p:txBody>
      </p:sp>
      <p:sp>
        <p:nvSpPr>
          <p:cNvPr id="8" name="Rectangle 7"/>
          <p:cNvSpPr/>
          <p:nvPr/>
        </p:nvSpPr>
        <p:spPr>
          <a:xfrm>
            <a:off x="1672970" y="2231650"/>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{$skip:2} ])</a:t>
            </a:r>
          </a:p>
        </p:txBody>
      </p:sp>
    </p:spTree>
    <p:extLst>
      <p:ext uri="{BB962C8B-B14F-4D97-AF65-F5344CB8AC3E}">
        <p14:creationId xmlns:p14="http://schemas.microsoft.com/office/powerpoint/2010/main" val="75070557"/>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sp>
        <p:nvSpPr>
          <p:cNvPr id="3" name="Rectangle 2"/>
          <p:cNvSpPr/>
          <p:nvPr/>
        </p:nvSpPr>
        <p:spPr>
          <a:xfrm>
            <a:off x="1942847" y="2861953"/>
            <a:ext cx="8304719" cy="923330"/>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&lt;string&gt; is the name of the output field which has the count as its value. &lt;string&gt; must be a non-empty string, must not start with $ and must not contain the . character.</a:t>
            </a:r>
            <a:endParaRPr lang="en-US" dirty="0"/>
          </a:p>
        </p:txBody>
      </p:sp>
    </p:spTree>
    <p:extLst>
      <p:ext uri="{BB962C8B-B14F-4D97-AF65-F5344CB8AC3E}">
        <p14:creationId xmlns:p14="http://schemas.microsoft.com/office/powerpoint/2010/main" val="3534518411"/>
      </p:ext>
    </p:extLst>
  </p:cSld>
  <p:clrMapOvr>
    <a:masterClrMapping/>
  </p:clrMapOvr>
  <p:transition/>
</p:sld>
</file>

<file path=ppt/slides/slide5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$count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$count: &lt;string&gt; }</a:t>
            </a:r>
          </a:p>
        </p:txBody>
      </p:sp>
      <p:sp>
        <p:nvSpPr>
          <p:cNvPr id="3" name="Rectangle 2"/>
          <p:cNvSpPr/>
          <p:nvPr/>
        </p:nvSpPr>
        <p:spPr>
          <a:xfrm>
            <a:off x="1752372" y="2362200"/>
            <a:ext cx="8680722" cy="1446550"/>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db.collection.aggregate( [</a:t>
            </a:r>
          </a:p>
          <a:p>
            <a:r>
              <a:rPr lang="en-US" sz="2200" dirty="0">
                <a:solidFill>
                  <a:srgbClr val="FC6F0D"/>
                </a:solidFill>
                <a:latin typeface="Calibri" panose="020F0502020204030204" pitchFamily="34" charset="0"/>
                <a:cs typeface="Calibri" panose="020F0502020204030204" pitchFamily="34" charset="0"/>
              </a:rPr>
              <a:t>   { $group: { _id: null, myCount: { $sum: 1 } } },</a:t>
            </a:r>
          </a:p>
          <a:p>
            <a:r>
              <a:rPr lang="en-US" sz="2200" dirty="0">
                <a:solidFill>
                  <a:srgbClr val="FC6F0D"/>
                </a:solidFill>
                <a:latin typeface="Calibri" panose="020F0502020204030204" pitchFamily="34" charset="0"/>
                <a:cs typeface="Calibri" panose="020F0502020204030204" pitchFamily="34" charset="0"/>
              </a:rPr>
              <a:t>   { $project: { _id: 0 } }</a:t>
            </a:r>
          </a:p>
          <a:p>
            <a:r>
              <a:rPr lang="en-US" sz="2200" dirty="0">
                <a:solidFill>
                  <a:srgbClr val="FC6F0D"/>
                </a:solidFill>
                <a:latin typeface="Calibri" panose="020F0502020204030204" pitchFamily="34" charset="0"/>
                <a:cs typeface="Calibri" panose="020F0502020204030204" pitchFamily="34" charset="0"/>
              </a:rPr>
              <a:t>] )</a:t>
            </a:r>
          </a:p>
        </p:txBody>
      </p:sp>
    </p:spTree>
    <p:extLst>
      <p:ext uri="{BB962C8B-B14F-4D97-AF65-F5344CB8AC3E}">
        <p14:creationId xmlns:p14="http://schemas.microsoft.com/office/powerpoint/2010/main" val="2592804347"/>
      </p:ext>
    </p:extLst>
  </p:cSld>
  <p:clrMapOvr>
    <a:masterClrMapping/>
  </p:clrMapOvr>
  <p:transition/>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spTree>
    <p:extLst>
      <p:ext uri="{BB962C8B-B14F-4D97-AF65-F5344CB8AC3E}">
        <p14:creationId xmlns:p14="http://schemas.microsoft.com/office/powerpoint/2010/main" val="995241759"/>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a:t>
            </a:r>
          </a:p>
        </p:txBody>
      </p:sp>
      <p:sp>
        <p:nvSpPr>
          <p:cNvPr id="8" name="Rectangle 7"/>
          <p:cNvSpPr/>
          <p:nvPr/>
        </p:nvSpPr>
        <p:spPr>
          <a:xfrm>
            <a:off x="1828562" y="1371600"/>
            <a:ext cx="8533289"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599992" y="8382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2865257160"/>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6653" y="1143000"/>
            <a:ext cx="6247587" cy="1260642"/>
          </a:xfrm>
          <a:prstGeom prst="rect">
            <a:avLst/>
          </a:prstGeom>
          <a:noFill/>
        </p:spPr>
      </p:pic>
      <p:sp>
        <p:nvSpPr>
          <p:cNvPr id="3" name="Rectangle 2"/>
          <p:cNvSpPr/>
          <p:nvPr/>
        </p:nvSpPr>
        <p:spPr>
          <a:xfrm>
            <a:off x="1828562" y="228600"/>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562" y="3210580"/>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6653" y="4145510"/>
            <a:ext cx="6247587" cy="1348175"/>
          </a:xfrm>
          <a:prstGeom prst="rect">
            <a:avLst/>
          </a:prstGeom>
          <a:noFill/>
        </p:spPr>
      </p:pic>
    </p:spTree>
    <p:extLst>
      <p:ext uri="{BB962C8B-B14F-4D97-AF65-F5344CB8AC3E}">
        <p14:creationId xmlns:p14="http://schemas.microsoft.com/office/powerpoint/2010/main" val="2499855276"/>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JSON</a:t>
            </a:r>
          </a:p>
        </p:txBody>
      </p:sp>
      <p:sp>
        <p:nvSpPr>
          <p:cNvPr id="2" name="Rectangle 1"/>
          <p:cNvSpPr/>
          <p:nvPr/>
        </p:nvSpPr>
        <p:spPr>
          <a:xfrm>
            <a:off x="1699383" y="2388770"/>
            <a:ext cx="8814848" cy="1815882"/>
          </a:xfrm>
          <a:prstGeom prst="rect">
            <a:avLst/>
          </a:prstGeom>
          <a:solidFill>
            <a:schemeClr val="bg1">
              <a:lumMod val="95000"/>
            </a:schemeClr>
          </a:solidFill>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('[10, 20, [30, 40], [50, 60, 70]]');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JSON_EXTRACT('[10, 20, [30, 40], [50, 60, 70]]', '$[0]');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JSON_EXTRACT('[10, 20, [30, 40], [50, 60, 70]]', '$[3][0]');</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solidFill>
                  <a:srgbClr val="DD4A68"/>
                </a:solidFill>
                <a:latin typeface="Arial" panose="020B0604020202020204" pitchFamily="34" charset="0"/>
                <a:ea typeface="Times New Roman" panose="02020603050405020304" pitchFamily="18" charset="0"/>
              </a:rPr>
              <a:t> JSON_EXTRACT('[10, 20, [30, 40]]', '$[0]', '$[1]');</a:t>
            </a:r>
          </a:p>
        </p:txBody>
      </p:sp>
      <p:sp>
        <p:nvSpPr>
          <p:cNvPr id="3" name="Rectangle 2"/>
          <p:cNvSpPr/>
          <p:nvPr/>
        </p:nvSpPr>
        <p:spPr>
          <a:xfrm>
            <a:off x="1699383" y="4369970"/>
            <a:ext cx="8814848" cy="2308324"/>
          </a:xfrm>
          <a:prstGeom prst="rect">
            <a:avLst/>
          </a:prstGeom>
          <a:solidFill>
            <a:schemeClr val="bg1">
              <a:lumMod val="95000"/>
            </a:schemeClr>
          </a:solidFill>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('{"id" : "1001", "ename" : "saleel"}');</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 {"id" : "1001“ ,"ename" : "saleel"}, {"id" : "1002", "ename" : "</a:t>
            </a:r>
            <a:r>
              <a:rPr lang="en-IN" sz="1600" dirty="0" err="1">
                <a:solidFill>
                  <a:srgbClr val="DD4A68"/>
                </a:solidFill>
                <a:latin typeface="Arial" panose="020B0604020202020204" pitchFamily="34" charset="0"/>
                <a:ea typeface="Times New Roman" panose="02020603050405020304" pitchFamily="18" charset="0"/>
              </a:rPr>
              <a:t>sharmin</a:t>
            </a:r>
            <a:r>
              <a:rPr lang="en-IN" sz="1600" dirty="0">
                <a:solidFill>
                  <a:srgbClr val="DD4A68"/>
                </a:solidFill>
                <a:latin typeface="Arial" panose="020B0604020202020204" pitchFamily="34" charset="0"/>
                <a:ea typeface="Times New Roman" panose="02020603050405020304" pitchFamily="18" charset="0"/>
              </a:rPr>
              <a:t>", "mob" : "12345"} ]');</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solidFill>
                  <a:srgbClr val="DD4A68"/>
                </a:solidFill>
                <a:latin typeface="Arial" panose="020B0604020202020204" pitchFamily="34" charset="0"/>
                <a:ea typeface="Times New Roman" panose="02020603050405020304" pitchFamily="18" charset="0"/>
              </a:rPr>
              <a:t> JSON_EXTRACT ('[ {"id" : "1001" ,"ename" : "saleel"}, {"id" : "1002", "ename" : "</a:t>
            </a:r>
            <a:r>
              <a:rPr lang="en-IN" sz="1600" dirty="0" err="1">
                <a:solidFill>
                  <a:srgbClr val="DD4A68"/>
                </a:solidFill>
                <a:latin typeface="Arial" panose="020B0604020202020204" pitchFamily="34" charset="0"/>
                <a:ea typeface="Times New Roman" panose="02020603050405020304" pitchFamily="18" charset="0"/>
              </a:rPr>
              <a:t>sharmin</a:t>
            </a:r>
            <a:r>
              <a:rPr lang="en-IN" sz="1600" dirty="0">
                <a:solidFill>
                  <a:srgbClr val="DD4A68"/>
                </a:solidFill>
                <a:latin typeface="Arial" panose="020B0604020202020204" pitchFamily="34" charset="0"/>
                <a:ea typeface="Times New Roman" panose="02020603050405020304" pitchFamily="18" charset="0"/>
              </a:rPr>
              <a:t>", "mob" : "12345"} ]', '$[0].id');</a:t>
            </a:r>
          </a:p>
          <a:p>
            <a:endPar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JSON_EXTRACT('{"id" : "1001", "ename" : "saleel"}', '$.ename');</a:t>
            </a:r>
          </a:p>
        </p:txBody>
      </p:sp>
      <p:sp>
        <p:nvSpPr>
          <p:cNvPr id="5" name="Rectangle 4"/>
          <p:cNvSpPr/>
          <p:nvPr/>
        </p:nvSpPr>
        <p:spPr>
          <a:xfrm>
            <a:off x="1699383" y="609602"/>
            <a:ext cx="8738658" cy="1200329"/>
          </a:xfrm>
          <a:prstGeom prst="rect">
            <a:avLst/>
          </a:prstGeom>
        </p:spPr>
        <p:txBody>
          <a:bodyPr wrap="square">
            <a:spAutoFit/>
          </a:bodyPr>
          <a:lstStyle/>
          <a:p>
            <a:pPr algn="just"/>
            <a:r>
              <a:rPr lang="en-IN" dirty="0"/>
              <a:t>Returns data from a JSON document, selected from the parts of the document matched by the path arguments. Returns NULL if any argument is NULL or no paths locate a value in the document. An error occurs if the json_doc argument is not a valid JSON document or any path argument is not a valid path expression.</a:t>
            </a:r>
          </a:p>
        </p:txBody>
      </p:sp>
      <p:sp>
        <p:nvSpPr>
          <p:cNvPr id="6" name="Rectangle 5"/>
          <p:cNvSpPr/>
          <p:nvPr/>
        </p:nvSpPr>
        <p:spPr>
          <a:xfrm>
            <a:off x="1699383" y="1905000"/>
            <a:ext cx="8738658"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JSON_EXTRACT(json_doc, path[, path] ...)</a:t>
            </a:r>
          </a:p>
        </p:txBody>
      </p:sp>
    </p:spTree>
    <p:extLst>
      <p:ext uri="{BB962C8B-B14F-4D97-AF65-F5344CB8AC3E}">
        <p14:creationId xmlns:p14="http://schemas.microsoft.com/office/powerpoint/2010/main" val="4022450721"/>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 … (Insert)</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1676182" y="1600200"/>
            <a:ext cx="8838049"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1599992" y="2134612"/>
            <a:ext cx="8990430" cy="3970318"/>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"1001", "ename" : "saleel", "phone" : [123, 456]}</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"1002", "ename" : "sharmin" ,"phone" : [9922, 8811], "address" : "Paud Road"}</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"1003", "ename" : "</a:t>
            </a:r>
            <a:r>
              <a:rPr lang="en-US" dirty="0" err="1">
                <a:solidFill>
                  <a:srgbClr val="DD4A68"/>
                </a:solidFill>
                <a:latin typeface="Arial" panose="020B0604020202020204" pitchFamily="34" charset="0"/>
                <a:ea typeface="Times New Roman" panose="02020603050405020304" pitchFamily="18" charset="0"/>
              </a:rPr>
              <a:t>vrushali</a:t>
            </a:r>
            <a:r>
              <a:rPr lang="en-US" dirty="0">
                <a:solidFill>
                  <a:srgbClr val="DD4A68"/>
                </a:solidFill>
                <a:latin typeface="Arial" panose="020B0604020202020204" pitchFamily="34" charset="0"/>
                <a:ea typeface="Times New Roman" panose="02020603050405020304" pitchFamily="18" charset="0"/>
              </a:rPr>
              <a:t>", "phone" : [7788, 9977], "address" : {"city" : "Pune", "state" : "MH"}}</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 [</a:t>
            </a:r>
            <a:r>
              <a:rPr lang="en-US" dirty="0">
                <a:solidFill>
                  <a:srgbClr val="DD4A68"/>
                </a:solidFill>
                <a:latin typeface="Arial" panose="020B0604020202020204" pitchFamily="34" charset="0"/>
                <a:ea typeface="Times New Roman" panose="02020603050405020304" pitchFamily="18" charset="0"/>
              </a:rPr>
              <a:t>{"empno" : "1004", "ename" : "ram" ,"phone" : [6672, 8811], "address" : "Paud Road"}, {"empno" : "1005", "ename" : "sham" ,"phone" : [6672, 8843], "address" : "Paud Road"} </a:t>
            </a:r>
            <a:r>
              <a:rPr lang="en-US"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401379503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6" name="Rectangle 5"/>
          <p:cNvSpPr/>
          <p:nvPr/>
        </p:nvSpPr>
        <p:spPr>
          <a:xfrm>
            <a:off x="1676182" y="740927"/>
            <a:ext cx="8838049" cy="3754874"/>
          </a:xfrm>
          <a:prstGeom prst="rect">
            <a:avLst/>
          </a:prstGeom>
          <a:solidFill>
            <a:schemeClr val="bg1"/>
          </a:solidFill>
        </p:spPr>
        <p:txBody>
          <a:bodyPr wrap="square">
            <a:spAutoFit/>
          </a:bodyPr>
          <a:lstStyle/>
          <a:p>
            <a:r>
              <a:rPr lang="en-IN" sz="2000" b="1" i="1" dirty="0">
                <a:solidFill>
                  <a:srgbClr val="C00000"/>
                </a:solidFill>
              </a:rPr>
              <a:t>A referential constraint could be violated in following cases.</a:t>
            </a:r>
          </a:p>
          <a:p>
            <a:endParaRPr lang="en-IN" sz="2000" dirty="0"/>
          </a:p>
          <a:p>
            <a:pPr marL="285750" indent="-285750">
              <a:buFont typeface="Arial" panose="020B0604020202020204" pitchFamily="34" charset="0"/>
              <a:buChar char="•"/>
            </a:pPr>
            <a:r>
              <a:rPr lang="en-IN" dirty="0"/>
              <a:t>An INSERT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An UPDATE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An UPDATE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A DELETE attempt to remove a record from a parent table that has a matching value in a child table's foreign key columns.</a:t>
            </a:r>
          </a:p>
        </p:txBody>
      </p:sp>
      <p:sp>
        <p:nvSpPr>
          <p:cNvPr id="5" name="Rectangle 4"/>
          <p:cNvSpPr/>
          <p:nvPr/>
        </p:nvSpPr>
        <p:spPr>
          <a:xfrm>
            <a:off x="1666050" y="5429264"/>
            <a:ext cx="8643998" cy="646331"/>
          </a:xfrm>
          <a:prstGeom prst="rect">
            <a:avLst/>
          </a:prstGeom>
        </p:spPr>
        <p:txBody>
          <a:bodyPr wrap="square">
            <a:spAutoFit/>
          </a:bodyPr>
          <a:lstStyle/>
          <a:p>
            <a:r>
              <a:rPr lang="en-US" dirty="0">
                <a:solidFill>
                  <a:srgbClr val="002060"/>
                </a:solidFill>
              </a:rPr>
              <a:t>Note: Parent and child tables must use the same storage engine, and they cannot be defined as temporary tables.</a:t>
            </a:r>
          </a:p>
        </p:txBody>
      </p:sp>
    </p:spTree>
    <p:extLst>
      <p:ext uri="{BB962C8B-B14F-4D97-AF65-F5344CB8AC3E}">
        <p14:creationId xmlns:p14="http://schemas.microsoft.com/office/powerpoint/2010/main" val="2216512537"/>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 … (Select)</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1676182" y="1600200"/>
            <a:ext cx="8838049"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1599992" y="1986679"/>
            <a:ext cx="8990430"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'$.empno')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'$.phone[1]')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"$.address.city")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"$.empno", "$.ename"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p:txBody>
      </p:sp>
      <p:pic>
        <p:nvPicPr>
          <p:cNvPr id="2" name="Picture 1"/>
          <p:cNvPicPr>
            <a:picLocks noChangeAspect="1"/>
          </p:cNvPicPr>
          <p:nvPr/>
        </p:nvPicPr>
        <p:blipFill>
          <a:blip r:embed="rId3" cstate="print"/>
          <a:stretch>
            <a:fillRect/>
          </a:stretch>
        </p:blipFill>
        <p:spPr>
          <a:xfrm>
            <a:off x="1599992" y="4572001"/>
            <a:ext cx="8990430" cy="2209801"/>
          </a:xfrm>
          <a:prstGeom prst="rect">
            <a:avLst/>
          </a:prstGeom>
        </p:spPr>
      </p:pic>
    </p:spTree>
    <p:extLst>
      <p:ext uri="{BB962C8B-B14F-4D97-AF65-F5344CB8AC3E}">
        <p14:creationId xmlns:p14="http://schemas.microsoft.com/office/powerpoint/2010/main" val="2437656325"/>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mongoimport</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mongoimport tool imports content from an Extended JSON, CSV export created by mongoexport, or another third-party export tool.</a:t>
            </a:r>
            <a:endParaRPr lang="en-US" dirty="0"/>
          </a:p>
        </p:txBody>
      </p:sp>
    </p:spTree>
    <p:extLst>
      <p:ext uri="{BB962C8B-B14F-4D97-AF65-F5344CB8AC3E}">
        <p14:creationId xmlns:p14="http://schemas.microsoft.com/office/powerpoint/2010/main" val="1940674964"/>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mongoimport </a:t>
            </a:r>
          </a:p>
        </p:txBody>
      </p:sp>
      <p:sp>
        <p:nvSpPr>
          <p:cNvPr id="7" name="Rectangle 6"/>
          <p:cNvSpPr/>
          <p:nvPr/>
        </p:nvSpPr>
        <p:spPr>
          <a:xfrm>
            <a:off x="1672970" y="762002"/>
            <a:ext cx="8844473" cy="646331"/>
          </a:xfrm>
          <a:prstGeom prst="rect">
            <a:avLst/>
          </a:prstGeom>
        </p:spPr>
        <p:txBody>
          <a:bodyPr wrap="square">
            <a:spAutoFit/>
          </a:bodyPr>
          <a:lstStyle/>
          <a:p>
            <a:r>
              <a:rPr lang="en-IN" dirty="0"/>
              <a:t>The </a:t>
            </a:r>
            <a:r>
              <a:rPr lang="en-IN" b="1" i="1" dirty="0">
                <a:solidFill>
                  <a:srgbClr val="036883"/>
                </a:solidFill>
              </a:rPr>
              <a:t>mongoimport</a:t>
            </a:r>
            <a:r>
              <a:rPr lang="en-IN" dirty="0"/>
              <a:t> tool imports content from an Extended JSON, CSV, or TSV export created by </a:t>
            </a:r>
            <a:r>
              <a:rPr lang="en-IN" b="1" i="1" dirty="0">
                <a:solidFill>
                  <a:srgbClr val="036883"/>
                </a:solidFill>
              </a:rPr>
              <a:t>mongoexport</a:t>
            </a:r>
            <a:r>
              <a:rPr lang="en-IN" dirty="0"/>
              <a:t>.</a:t>
            </a:r>
            <a:endParaRPr lang="en-US" dirty="0"/>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828562" y="1566755"/>
            <a:ext cx="8533289"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--collection &gt; &lt; --file&gt;</a:t>
            </a:r>
          </a:p>
        </p:txBody>
      </p:sp>
      <p:sp>
        <p:nvSpPr>
          <p:cNvPr id="8" name="Rectangle 7"/>
          <p:cNvSpPr/>
          <p:nvPr/>
        </p:nvSpPr>
        <p:spPr>
          <a:xfrm>
            <a:off x="1811743" y="2560768"/>
            <a:ext cx="8550110" cy="769441"/>
          </a:xfrm>
          <a:prstGeom prst="rect">
            <a:avLst/>
          </a:prstGeom>
        </p:spPr>
        <p:txBody>
          <a:bodyPr wrap="square">
            <a:spAutoFit/>
          </a:bodyPr>
          <a:lstStyle/>
          <a:p>
            <a:r>
              <a:rPr lang="fr-FR" sz="2200" dirty="0">
                <a:solidFill>
                  <a:srgbClr val="FC6F0D"/>
                </a:solidFill>
                <a:latin typeface="Calibri" panose="020F0502020204030204" pitchFamily="34" charset="0"/>
                <a:cs typeface="Calibri" panose="020F0502020204030204" pitchFamily="34" charset="0"/>
              </a:rPr>
              <a:t>mongoimport  --host 192.168.100.20 --port 27017  --db db1 --collection emp --file "d:\emp.json"</a:t>
            </a:r>
            <a:endParaRPr lang="en-US" sz="2200" dirty="0">
              <a:solidFill>
                <a:srgbClr val="FC6F0D"/>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13955448"/>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mongoimport </a:t>
            </a:r>
          </a:p>
        </p:txBody>
      </p:sp>
      <p:sp>
        <p:nvSpPr>
          <p:cNvPr id="7" name="Rectangle 6"/>
          <p:cNvSpPr/>
          <p:nvPr/>
        </p:nvSpPr>
        <p:spPr>
          <a:xfrm>
            <a:off x="1672970" y="762002"/>
            <a:ext cx="8844473" cy="646331"/>
          </a:xfrm>
          <a:prstGeom prst="rect">
            <a:avLst/>
          </a:prstGeom>
        </p:spPr>
        <p:txBody>
          <a:bodyPr wrap="square">
            <a:spAutoFit/>
          </a:bodyPr>
          <a:lstStyle/>
          <a:p>
            <a:r>
              <a:rPr lang="en-IN" dirty="0"/>
              <a:t>The </a:t>
            </a:r>
            <a:r>
              <a:rPr lang="en-IN" b="1" i="1" dirty="0">
                <a:solidFill>
                  <a:srgbClr val="036883"/>
                </a:solidFill>
              </a:rPr>
              <a:t>mongoimport</a:t>
            </a:r>
            <a:r>
              <a:rPr lang="en-IN" dirty="0"/>
              <a:t> tool imports content from an Extended JSON, CSV, or TSV export created by </a:t>
            </a:r>
            <a:r>
              <a:rPr lang="en-IN" b="1" i="1" dirty="0">
                <a:solidFill>
                  <a:srgbClr val="036883"/>
                </a:solidFill>
              </a:rPr>
              <a:t>mongoexport</a:t>
            </a:r>
            <a:r>
              <a:rPr lang="en-IN" dirty="0"/>
              <a:t>.</a:t>
            </a:r>
            <a:endParaRPr lang="en-US" dirty="0"/>
          </a:p>
        </p:txBody>
      </p:sp>
      <p:sp>
        <p:nvSpPr>
          <p:cNvPr id="5" name="Rectangle 4"/>
          <p:cNvSpPr/>
          <p:nvPr/>
        </p:nvSpPr>
        <p:spPr>
          <a:xfrm>
            <a:off x="1828562" y="1566755"/>
            <a:ext cx="8533289"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--type csv &gt; &lt; --collection &gt;  &lt; --file&gt; &lt; --</a:t>
            </a:r>
            <a:r>
              <a:rPr lang="en-US">
                <a:solidFill>
                  <a:srgbClr val="049DC8"/>
                </a:solidFill>
                <a:latin typeface="Consolas" panose="020B0609020204030204" pitchFamily="49" charset="0"/>
                <a:cs typeface="Calibri" panose="020F0502020204030204" pitchFamily="34" charset="0"/>
              </a:rPr>
              <a:t>fields "Field-List</a:t>
            </a:r>
            <a:r>
              <a:rPr lang="en-US" dirty="0">
                <a:solidFill>
                  <a:srgbClr val="049DC8"/>
                </a:solidFill>
                <a:latin typeface="Consolas" panose="020B0609020204030204" pitchFamily="49" charset="0"/>
                <a:cs typeface="Calibri" panose="020F0502020204030204" pitchFamily="34" charset="0"/>
              </a:rPr>
              <a:t>"&gt;</a:t>
            </a:r>
          </a:p>
        </p:txBody>
      </p:sp>
      <p:sp>
        <p:nvSpPr>
          <p:cNvPr id="2" name="Rectangle 1"/>
          <p:cNvSpPr/>
          <p:nvPr/>
        </p:nvSpPr>
        <p:spPr>
          <a:xfrm>
            <a:off x="1820152" y="3962400"/>
            <a:ext cx="8550110" cy="1446550"/>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mongoimport --db </a:t>
            </a:r>
            <a:r>
              <a:rPr lang="en-US" sz="2200">
                <a:solidFill>
                  <a:srgbClr val="FC6F0D"/>
                </a:solidFill>
                <a:latin typeface="Calibri" panose="020F0502020204030204" pitchFamily="34" charset="0"/>
                <a:cs typeface="Calibri" panose="020F0502020204030204" pitchFamily="34" charset="0"/>
              </a:rPr>
              <a:t>db1 –collection --</a:t>
            </a:r>
            <a:r>
              <a:rPr lang="en-US" sz="2200" dirty="0">
                <a:solidFill>
                  <a:srgbClr val="FC6F0D"/>
                </a:solidFill>
                <a:latin typeface="Calibri" panose="020F0502020204030204" pitchFamily="34" charset="0"/>
                <a:cs typeface="Calibri" panose="020F0502020204030204" pitchFamily="34" charset="0"/>
              </a:rPr>
              <a:t>type csv  --file d:\o.csv --fields "EMPNO.int(32), ENAME.string(), JOB.string(), MGR.int32(), HIREDATE.date(2006-01-02), SAL.int32(), COMM.int32(), DEPTNO.int32(), BONUSID.int32(), USERNAME.string(), PWD.string()"</a:t>
            </a:r>
          </a:p>
        </p:txBody>
      </p:sp>
      <p:sp>
        <p:nvSpPr>
          <p:cNvPr id="3" name="Rectangle 2"/>
          <p:cNvSpPr/>
          <p:nvPr/>
        </p:nvSpPr>
        <p:spPr>
          <a:xfrm>
            <a:off x="1811742" y="2558111"/>
            <a:ext cx="8533288" cy="1107996"/>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mongoimport --host 192.168.100.20 --port 27017  --db db1 –collection     --type csv  --file d:\o.csv --fields "EMPNO, ENAME, JOB, MGR,HIREDATE, SAL, COMM, DEPTNO,BONUSID, USERNAME, PWD"</a:t>
            </a:r>
          </a:p>
        </p:txBody>
      </p:sp>
    </p:spTree>
    <p:extLst>
      <p:ext uri="{BB962C8B-B14F-4D97-AF65-F5344CB8AC3E}">
        <p14:creationId xmlns:p14="http://schemas.microsoft.com/office/powerpoint/2010/main" val="4082014845"/>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mongoexport</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mongoexport is a utility that produces a JSON or CSV export of data stored in a MongoDB instance.</a:t>
            </a:r>
            <a:endParaRPr lang="en-US" dirty="0"/>
          </a:p>
        </p:txBody>
      </p:sp>
    </p:spTree>
    <p:extLst>
      <p:ext uri="{BB962C8B-B14F-4D97-AF65-F5344CB8AC3E}">
        <p14:creationId xmlns:p14="http://schemas.microsoft.com/office/powerpoint/2010/main" val="696311591"/>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mongoexport </a:t>
            </a:r>
          </a:p>
        </p:txBody>
      </p:sp>
      <p:sp>
        <p:nvSpPr>
          <p:cNvPr id="7" name="Rectangle 6"/>
          <p:cNvSpPr/>
          <p:nvPr/>
        </p:nvSpPr>
        <p:spPr>
          <a:xfrm>
            <a:off x="1672970" y="762002"/>
            <a:ext cx="8844473" cy="646331"/>
          </a:xfrm>
          <a:prstGeom prst="rect">
            <a:avLst/>
          </a:prstGeom>
        </p:spPr>
        <p:txBody>
          <a:bodyPr wrap="square">
            <a:spAutoFit/>
          </a:bodyPr>
          <a:lstStyle/>
          <a:p>
            <a:r>
              <a:rPr lang="en-US" b="1" i="1" dirty="0">
                <a:solidFill>
                  <a:srgbClr val="036883"/>
                </a:solidFill>
              </a:rPr>
              <a:t>mongoexport</a:t>
            </a:r>
            <a:r>
              <a:rPr lang="en-US" dirty="0"/>
              <a:t> is a utility that produces a JSON or CSV export of data stored in a MongoDB instance.</a:t>
            </a:r>
            <a:r>
              <a:rPr lang="en-IN" dirty="0"/>
              <a:t>.</a:t>
            </a:r>
            <a:endParaRPr lang="en-US" dirty="0"/>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828562" y="1566755"/>
            <a:ext cx="9124428"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mongoexport &lt; --host &gt; &lt; --port &gt; &lt; --db &gt; &lt; --collection &gt; &lt; --out &gt;</a:t>
            </a:r>
          </a:p>
        </p:txBody>
      </p:sp>
      <p:sp>
        <p:nvSpPr>
          <p:cNvPr id="8" name="Rectangle 7"/>
          <p:cNvSpPr/>
          <p:nvPr/>
        </p:nvSpPr>
        <p:spPr>
          <a:xfrm>
            <a:off x="1594612" y="2560768"/>
            <a:ext cx="8929750" cy="769441"/>
          </a:xfrm>
          <a:prstGeom prst="rect">
            <a:avLst/>
          </a:prstGeom>
        </p:spPr>
        <p:txBody>
          <a:bodyPr wrap="square">
            <a:spAutoFit/>
          </a:bodyPr>
          <a:lstStyle/>
          <a:p>
            <a:r>
              <a:rPr lang="fr-FR" sz="2200" dirty="0">
                <a:solidFill>
                  <a:srgbClr val="FC6F0D"/>
                </a:solidFill>
                <a:latin typeface="Calibri" panose="020F0502020204030204" pitchFamily="34" charset="0"/>
                <a:cs typeface="Calibri" panose="020F0502020204030204" pitchFamily="34" charset="0"/>
              </a:rPr>
              <a:t>mongoexport  --host "192.168.100.20" --port 27017  --db "db1" --collection emp --out "d:\e.json"</a:t>
            </a:r>
            <a:endParaRPr lang="en-US" sz="2200" dirty="0">
              <a:solidFill>
                <a:srgbClr val="FC6F0D"/>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352711780"/>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3417488170"/>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621762" y="3429002"/>
            <a:ext cx="8892471" cy="1646605"/>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Selects column values and stores them into variables.</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a single row to a file without any formatting.</a:t>
            </a:r>
            <a:endParaRPr lang="en-IN" sz="2000" b="1" i="1" dirty="0">
              <a:latin typeface="Arial" panose="020B0604020202020204" pitchFamily="34" charset="0"/>
              <a:cs typeface="Arial" panose="020B0604020202020204" pitchFamily="34" charset="0"/>
            </a:endParaRPr>
          </a:p>
        </p:txBody>
      </p:sp>
      <p:sp>
        <p:nvSpPr>
          <p:cNvPr id="9" name="Rectangle 8"/>
          <p:cNvSpPr/>
          <p:nvPr/>
        </p:nvSpPr>
        <p:spPr>
          <a:xfrm>
            <a:off x="1676182" y="1598474"/>
            <a:ext cx="8838049" cy="1477328"/>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a:p>
            <a:endParaRPr lang="en-IN" dirty="0">
              <a:solidFill>
                <a:srgbClr val="298AE5"/>
              </a:solidFill>
              <a:latin typeface="Arial" panose="020B0604020202020204" pitchFamily="34" charset="0"/>
              <a:cs typeface="Arial" panose="020B0604020202020204" pitchFamily="34" charset="0"/>
            </a:endParaRPr>
          </a:p>
          <a:p>
            <a:r>
              <a:rPr lang="en-IN" dirty="0">
                <a:solidFill>
                  <a:srgbClr val="298AE5"/>
                </a:solidFill>
                <a:latin typeface="Arial" panose="020B0604020202020204" pitchFamily="34" charset="0"/>
                <a:cs typeface="Arial" panose="020B0604020202020204" pitchFamily="34" charset="0"/>
              </a:rPr>
              <a:t>SELECT ... INTO OUTFILE</a:t>
            </a:r>
          </a:p>
          <a:p>
            <a:endParaRPr lang="en-IN" dirty="0">
              <a:solidFill>
                <a:srgbClr val="298AE5"/>
              </a:solidFill>
              <a:latin typeface="Arial" panose="020B0604020202020204" pitchFamily="34" charset="0"/>
              <a:cs typeface="Arial" panose="020B0604020202020204" pitchFamily="34" charset="0"/>
            </a:endParaRPr>
          </a:p>
          <a:p>
            <a:r>
              <a:rPr lang="en-US" dirty="0">
                <a:solidFill>
                  <a:srgbClr val="298AE5"/>
                </a:solidFill>
                <a:latin typeface="Arial" panose="020B0604020202020204" pitchFamily="34" charset="0"/>
                <a:cs typeface="Arial" panose="020B0604020202020204" pitchFamily="34" charset="0"/>
              </a:rPr>
              <a:t>SELECT ... INTO DUMPFILE</a:t>
            </a:r>
          </a:p>
        </p:txBody>
      </p:sp>
      <p:sp>
        <p:nvSpPr>
          <p:cNvPr id="3" name="Rectangle 2"/>
          <p:cNvSpPr/>
          <p:nvPr/>
        </p:nvSpPr>
        <p:spPr>
          <a:xfrm>
            <a:off x="5246231" y="1438870"/>
            <a:ext cx="5333306" cy="923330"/>
          </a:xfrm>
          <a:prstGeom prst="rect">
            <a:avLst/>
          </a:prstGeom>
          <a:noFill/>
        </p:spPr>
        <p:txBody>
          <a:bodyPr wrap="square">
            <a:spAutoFit/>
          </a:bodyPr>
          <a:lstStyle/>
          <a:p>
            <a:r>
              <a:rPr lang="en-IN" b="1" dirty="0">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2825806765"/>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732252159"/>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var_list</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182" y="2081749"/>
            <a:ext cx="8838049" cy="3970318"/>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20625198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1599992"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8562" y="2014958"/>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0910"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165"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referenced table,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4166134937"/>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var_list</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182" y="2081749"/>
            <a:ext cx="8838049"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empno, ename into @x, @y from EMP where empno=7788;</a:t>
            </a:r>
          </a:p>
        </p:txBody>
      </p:sp>
      <p:sp>
        <p:nvSpPr>
          <p:cNvPr id="7" name="Rectangle 6"/>
          <p:cNvSpPr/>
          <p:nvPr/>
        </p:nvSpPr>
        <p:spPr>
          <a:xfrm>
            <a:off x="1676182" y="3251537"/>
            <a:ext cx="8838049"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max(sal), min(sal) into @x, @y from EMP where empno=7788;</a:t>
            </a:r>
          </a:p>
        </p:txBody>
      </p:sp>
    </p:spTree>
    <p:extLst>
      <p:ext uri="{BB962C8B-B14F-4D97-AF65-F5344CB8AC3E}">
        <p14:creationId xmlns:p14="http://schemas.microsoft.com/office/powerpoint/2010/main" val="27954051"/>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666050" y="142852"/>
            <a:ext cx="5693931" cy="1200329"/>
          </a:xfrm>
          <a:prstGeom prst="rect">
            <a:avLst/>
          </a:prstGeom>
        </p:spPr>
        <p:txBody>
          <a:bodyPr wrap="none">
            <a:spAutoFit/>
          </a:bodyPr>
          <a:lstStyle/>
          <a:p>
            <a:pPr>
              <a:lnSpc>
                <a:spcPct val="150000"/>
              </a:lnSpc>
            </a:pPr>
            <a:r>
              <a:rPr lang="en-US" sz="2400" dirty="0">
                <a:solidFill>
                  <a:srgbClr val="D9DD21"/>
                </a:solidFill>
              </a:rPr>
              <a:t>If not working then do changes in </a:t>
            </a:r>
            <a:r>
              <a:rPr lang="en-US" sz="2400" i="1" dirty="0">
                <a:solidFill>
                  <a:srgbClr val="D9DD21"/>
                </a:solidFill>
              </a:rPr>
              <a:t>my.ini</a:t>
            </a:r>
            <a:r>
              <a:rPr lang="en-US" sz="2400" dirty="0">
                <a:solidFill>
                  <a:srgbClr val="D9DD21"/>
                </a:solidFill>
              </a:rPr>
              <a:t> file.</a:t>
            </a:r>
          </a:p>
          <a:p>
            <a:pPr>
              <a:lnSpc>
                <a:spcPct val="150000"/>
              </a:lnSpc>
            </a:pPr>
            <a:r>
              <a:rPr lang="en-US" sz="2400" dirty="0">
                <a:solidFill>
                  <a:srgbClr val="298AE5"/>
                </a:solidFill>
                <a:latin typeface="Gill Sans MT (Body)"/>
                <a:cs typeface="Arial" panose="020B0604020202020204" pitchFamily="34" charset="0"/>
              </a:rPr>
              <a:t>secure_file_priv = ""</a:t>
            </a:r>
          </a:p>
        </p:txBody>
      </p:sp>
    </p:spTree>
    <p:extLst>
      <p:ext uri="{BB962C8B-B14F-4D97-AF65-F5344CB8AC3E}">
        <p14:creationId xmlns:p14="http://schemas.microsoft.com/office/powerpoint/2010/main" val="3259051249"/>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OUTFILE</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OUTFILE</a:t>
            </a:r>
          </a:p>
        </p:txBody>
      </p:sp>
      <p:sp>
        <p:nvSpPr>
          <p:cNvPr id="7" name="Rectangle 6"/>
          <p:cNvSpPr/>
          <p:nvPr/>
        </p:nvSpPr>
        <p:spPr>
          <a:xfrm>
            <a:off x="523042" y="2081751"/>
            <a:ext cx="11144328" cy="2862322"/>
          </a:xfrm>
          <a:prstGeom prst="rect">
            <a:avLst/>
          </a:prstGeom>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 fields terminated by ',';</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 fields terminated by ',' lines terminated by '\n';</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 fields terminated by ',' optionally enclosed by '"' lines terminated by '\n';</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SELECT * from EMP INTO OUTFILE "d:/o.csv" fields terminated by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84714962"/>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1632469797"/>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DUMPFILE</a:t>
            </a:r>
            <a:endParaRPr lang="en-IN" sz="3200" b="1" i="1" dirty="0">
              <a:latin typeface="Arial" pitchFamily="34" charset="0"/>
              <a:cs typeface="Arial" pitchFamily="34" charset="0"/>
            </a:endParaRPr>
          </a:p>
        </p:txBody>
      </p:sp>
      <p:sp>
        <p:nvSpPr>
          <p:cNvPr id="6" name="Rectangle 5"/>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1676182" y="1916668"/>
            <a:ext cx="8838049" cy="369332"/>
          </a:xfrm>
          <a:prstGeom prst="rect">
            <a:avLst/>
          </a:prstGeom>
        </p:spPr>
        <p:txBody>
          <a:bodyPr wrap="square">
            <a:spAutoFit/>
          </a:bodyPr>
          <a:lstStyle/>
          <a:p>
            <a:r>
              <a:rPr lang="en-US" dirty="0">
                <a:solidFill>
                  <a:srgbClr val="298AE5"/>
                </a:solidFill>
                <a:latin typeface="Arial" panose="020B0604020202020204" pitchFamily="34" charset="0"/>
                <a:cs typeface="Arial" panose="020B0604020202020204" pitchFamily="34" charset="0"/>
              </a:rPr>
              <a:t>SELECT ... INTO DUMPFILE</a:t>
            </a:r>
            <a:endParaRPr lang="en-IN" dirty="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1676182" y="2492514"/>
            <a:ext cx="8838049" cy="33855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where empno = 7788 INTO DUMPFILE "d:/Test/o.txt";</a:t>
            </a:r>
          </a:p>
        </p:txBody>
      </p:sp>
    </p:spTree>
    <p:extLst>
      <p:ext uri="{BB962C8B-B14F-4D97-AF65-F5344CB8AC3E}">
        <p14:creationId xmlns:p14="http://schemas.microsoft.com/office/powerpoint/2010/main" val="597802990"/>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20</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1290248914"/>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20</a:t>
            </a:r>
            <a:endParaRPr lang="en-US" sz="3600" b="1" i="1" dirty="0">
              <a:solidFill>
                <a:schemeClr val="bg1"/>
              </a:solidFill>
              <a:latin typeface="Arial" pitchFamily="34" charset="0"/>
              <a:cs typeface="Arial" pitchFamily="34" charset="0"/>
            </a:endParaRPr>
          </a:p>
        </p:txBody>
      </p:sp>
      <p:sp>
        <p:nvSpPr>
          <p:cNvPr id="2" name="Rectangle 1"/>
          <p:cNvSpPr/>
          <p:nvPr/>
        </p:nvSpPr>
        <p:spPr>
          <a:xfrm>
            <a:off x="1904752" y="1221352"/>
            <a:ext cx="4571405" cy="1084015"/>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What is Big Data</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MySQL as a NoSQL Solution</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Migrating from RDBMS to NoSQL</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595167041"/>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Big Data?</a:t>
            </a:r>
          </a:p>
        </p:txBody>
      </p:sp>
      <p:sp>
        <p:nvSpPr>
          <p:cNvPr id="2" name="Rectangle 1"/>
          <p:cNvSpPr/>
          <p:nvPr/>
        </p:nvSpPr>
        <p:spPr>
          <a:xfrm>
            <a:off x="1714277" y="762002"/>
            <a:ext cx="8761859" cy="769441"/>
          </a:xfrm>
          <a:prstGeom prst="rect">
            <a:avLst/>
          </a:prstGeom>
        </p:spPr>
        <p:txBody>
          <a:bodyPr wrap="square">
            <a:spAutoFit/>
          </a:bodyPr>
          <a:lstStyle/>
          <a:p>
            <a:r>
              <a:rPr lang="en-IN" sz="2200" b="1" i="1" dirty="0">
                <a:solidFill>
                  <a:srgbClr val="006C86"/>
                </a:solidFill>
              </a:rPr>
              <a:t>Big</a:t>
            </a:r>
            <a:r>
              <a:rPr lang="en-IN" sz="2200" dirty="0">
                <a:solidFill>
                  <a:srgbClr val="006C86"/>
                </a:solidFill>
              </a:rPr>
              <a:t> </a:t>
            </a:r>
            <a:r>
              <a:rPr lang="en-IN" sz="2200" b="1" i="1" dirty="0">
                <a:solidFill>
                  <a:srgbClr val="006C86"/>
                </a:solidFill>
              </a:rPr>
              <a:t>data</a:t>
            </a:r>
            <a:r>
              <a:rPr lang="en-IN" sz="2200" dirty="0">
                <a:solidFill>
                  <a:srgbClr val="006C86"/>
                </a:solidFill>
              </a:rPr>
              <a:t> is a term that describes the large volume of data – both structured and unstructured</a:t>
            </a:r>
          </a:p>
        </p:txBody>
      </p:sp>
      <p:sp>
        <p:nvSpPr>
          <p:cNvPr id="3" name="Rectangle 2"/>
          <p:cNvSpPr/>
          <p:nvPr/>
        </p:nvSpPr>
        <p:spPr>
          <a:xfrm>
            <a:off x="1746930" y="1981202"/>
            <a:ext cx="8729207" cy="646331"/>
          </a:xfrm>
          <a:prstGeom prst="rect">
            <a:avLst/>
          </a:prstGeom>
        </p:spPr>
        <p:txBody>
          <a:bodyPr wrap="square">
            <a:spAutoFit/>
          </a:bodyPr>
          <a:lstStyle/>
          <a:p>
            <a:r>
              <a:rPr lang="en-US" dirty="0">
                <a:solidFill>
                  <a:schemeClr val="accent4">
                    <a:lumMod val="50000"/>
                  </a:schemeClr>
                </a:solidFill>
              </a:rPr>
              <a:t>Big data is often characterized by the 3Vs: the extreme volume of data, the wide variety of data types and the velocity at which the data must be processed.</a:t>
            </a:r>
          </a:p>
        </p:txBody>
      </p:sp>
    </p:spTree>
    <p:extLst>
      <p:ext uri="{BB962C8B-B14F-4D97-AF65-F5344CB8AC3E}">
        <p14:creationId xmlns:p14="http://schemas.microsoft.com/office/powerpoint/2010/main" val="3654640705"/>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3Vs </a:t>
            </a:r>
          </a:p>
        </p:txBody>
      </p:sp>
      <p:sp>
        <p:nvSpPr>
          <p:cNvPr id="7" name="Rectangle 6"/>
          <p:cNvSpPr/>
          <p:nvPr/>
        </p:nvSpPr>
        <p:spPr>
          <a:xfrm>
            <a:off x="1094546" y="977800"/>
            <a:ext cx="9929882" cy="2339102"/>
          </a:xfrm>
          <a:prstGeom prst="rect">
            <a:avLst/>
          </a:prstGeom>
        </p:spPr>
        <p:txBody>
          <a:bodyPr wrap="square">
            <a:spAutoFit/>
          </a:bodyPr>
          <a:lstStyle/>
          <a:p>
            <a:r>
              <a:rPr lang="en-US" sz="1900" b="1" dirty="0"/>
              <a:t>3Vs (volume, variety and velocity)</a:t>
            </a:r>
            <a:r>
              <a:rPr lang="en-US" sz="1900" dirty="0"/>
              <a:t> are three defining properties or dimensions of big data.</a:t>
            </a:r>
          </a:p>
          <a:p>
            <a:endParaRPr lang="en-US" sz="1900" dirty="0">
              <a:solidFill>
                <a:srgbClr val="036883"/>
              </a:solidFill>
            </a:endParaRPr>
          </a:p>
          <a:p>
            <a:pPr marL="285750" indent="-285750">
              <a:lnSpc>
                <a:spcPct val="200000"/>
              </a:lnSpc>
              <a:buFont typeface="Arial" panose="020B0604020202020204" pitchFamily="34" charset="0"/>
              <a:buChar char="•"/>
            </a:pPr>
            <a:r>
              <a:rPr lang="en-US" sz="1900" dirty="0">
                <a:solidFill>
                  <a:srgbClr val="036883"/>
                </a:solidFill>
              </a:rPr>
              <a:t>Volume refers to the amount of data. </a:t>
            </a:r>
          </a:p>
          <a:p>
            <a:pPr marL="285750" indent="-285750">
              <a:lnSpc>
                <a:spcPct val="200000"/>
              </a:lnSpc>
              <a:buFont typeface="Arial" panose="020B0604020202020204" pitchFamily="34" charset="0"/>
              <a:buChar char="•"/>
            </a:pPr>
            <a:r>
              <a:rPr lang="en-US" sz="1900" dirty="0">
                <a:solidFill>
                  <a:srgbClr val="036883"/>
                </a:solidFill>
              </a:rPr>
              <a:t>Variety refers to the number of types of data.</a:t>
            </a:r>
          </a:p>
          <a:p>
            <a:pPr marL="285750" indent="-285750">
              <a:lnSpc>
                <a:spcPct val="200000"/>
              </a:lnSpc>
              <a:buFont typeface="Arial" panose="020B0604020202020204" pitchFamily="34" charset="0"/>
              <a:buChar char="•"/>
            </a:pPr>
            <a:r>
              <a:rPr lang="en-US" sz="1900" dirty="0">
                <a:solidFill>
                  <a:srgbClr val="036883"/>
                </a:solidFill>
              </a:rPr>
              <a:t>Velocity refers to the speed of data processing.</a:t>
            </a:r>
            <a:endParaRPr lang="en-IN" sz="1900" dirty="0">
              <a:solidFill>
                <a:srgbClr val="036883"/>
              </a:solidFill>
            </a:endParaRPr>
          </a:p>
        </p:txBody>
      </p:sp>
    </p:spTree>
    <p:extLst>
      <p:ext uri="{BB962C8B-B14F-4D97-AF65-F5344CB8AC3E}">
        <p14:creationId xmlns:p14="http://schemas.microsoft.com/office/powerpoint/2010/main" val="3860629717"/>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3Vs </a:t>
            </a:r>
          </a:p>
        </p:txBody>
      </p:sp>
      <p:sp>
        <p:nvSpPr>
          <p:cNvPr id="4" name="Rectangle 3"/>
          <p:cNvSpPr/>
          <p:nvPr/>
        </p:nvSpPr>
        <p:spPr>
          <a:xfrm>
            <a:off x="165852" y="357166"/>
            <a:ext cx="8143932" cy="1015663"/>
          </a:xfrm>
          <a:prstGeom prst="rect">
            <a:avLst/>
          </a:prstGeom>
        </p:spPr>
        <p:txBody>
          <a:bodyPr wrap="square">
            <a:spAutoFit/>
          </a:bodyPr>
          <a:lstStyle/>
          <a:p>
            <a:r>
              <a:rPr lang="en-US" sz="2000" dirty="0"/>
              <a:t>Volume refers to the ‘amount of data’, which is growing day by day at a very fast pace. The size of data generated by humans, machines and their interactions on social media itself is massive.</a:t>
            </a:r>
          </a:p>
        </p:txBody>
      </p:sp>
      <p:sp>
        <p:nvSpPr>
          <p:cNvPr id="5" name="Rectangle 4"/>
          <p:cNvSpPr/>
          <p:nvPr/>
        </p:nvSpPr>
        <p:spPr>
          <a:xfrm>
            <a:off x="237290" y="1928802"/>
            <a:ext cx="4786346" cy="1015663"/>
          </a:xfrm>
          <a:prstGeom prst="rect">
            <a:avLst/>
          </a:prstGeom>
        </p:spPr>
        <p:txBody>
          <a:bodyPr wrap="square">
            <a:spAutoFit/>
          </a:bodyPr>
          <a:lstStyle/>
          <a:p>
            <a:r>
              <a:rPr lang="en-US" sz="2000" dirty="0"/>
              <a:t>Velocity is defined as the pace at which different sources generate the data every day. This flow of data is massive.</a:t>
            </a:r>
          </a:p>
        </p:txBody>
      </p:sp>
      <p:sp>
        <p:nvSpPr>
          <p:cNvPr id="8" name="Rectangle 7"/>
          <p:cNvSpPr/>
          <p:nvPr/>
        </p:nvSpPr>
        <p:spPr>
          <a:xfrm>
            <a:off x="0" y="3643314"/>
            <a:ext cx="12190413" cy="1631216"/>
          </a:xfrm>
          <a:prstGeom prst="rect">
            <a:avLst/>
          </a:prstGeom>
        </p:spPr>
        <p:txBody>
          <a:bodyPr wrap="square">
            <a:spAutoFit/>
          </a:bodyPr>
          <a:lstStyle/>
          <a:p>
            <a:r>
              <a:rPr lang="en-US" sz="2000" dirty="0"/>
              <a:t>As there are many sources which are contributing to Big Data, the type of data they are generating is different. It can be structured, semi-structured or unstructured. Hence, there is a variety of data which is getting generated every day. Earlier, we used to get the data from excel and databases, now the data are coming in the form of images, audios, videos, sensor data etc. as shown in below image. Hence, this variety of unstructured data creates problems in capturing, storage, mining and analyzing the data.</a:t>
            </a:r>
          </a:p>
        </p:txBody>
      </p:sp>
      <p:pic>
        <p:nvPicPr>
          <p:cNvPr id="1026" name="Picture 2" descr="Big Data Volume Growth - Big Data Tutorial - Edureka"/>
          <p:cNvPicPr>
            <a:picLocks noChangeAspect="1" noChangeArrowheads="1"/>
          </p:cNvPicPr>
          <p:nvPr/>
        </p:nvPicPr>
        <p:blipFill>
          <a:blip r:embed="rId2" cstate="print"/>
          <a:srcRect/>
          <a:stretch>
            <a:fillRect/>
          </a:stretch>
        </p:blipFill>
        <p:spPr bwMode="auto">
          <a:xfrm>
            <a:off x="8738412" y="0"/>
            <a:ext cx="3452001" cy="2621773"/>
          </a:xfrm>
          <a:prstGeom prst="rect">
            <a:avLst/>
          </a:prstGeom>
          <a:noFill/>
        </p:spPr>
      </p:pic>
      <p:pic>
        <p:nvPicPr>
          <p:cNvPr id="9" name="Picture 4" descr="Big Data Velocity - Big Data Tutorial - Edureka"/>
          <p:cNvPicPr>
            <a:picLocks noChangeAspect="1" noChangeArrowheads="1"/>
          </p:cNvPicPr>
          <p:nvPr/>
        </p:nvPicPr>
        <p:blipFill>
          <a:blip r:embed="rId3" cstate="print"/>
          <a:srcRect/>
          <a:stretch>
            <a:fillRect/>
          </a:stretch>
        </p:blipFill>
        <p:spPr bwMode="auto">
          <a:xfrm>
            <a:off x="3309124" y="1643050"/>
            <a:ext cx="5232730" cy="1714512"/>
          </a:xfrm>
          <a:prstGeom prst="rect">
            <a:avLst/>
          </a:prstGeom>
          <a:noFill/>
        </p:spPr>
      </p:pic>
      <p:pic>
        <p:nvPicPr>
          <p:cNvPr id="1030" name="Picture 6" descr="Big Data Variety - Big Data Tutorial - Edureka"/>
          <p:cNvPicPr>
            <a:picLocks noChangeAspect="1" noChangeArrowheads="1"/>
          </p:cNvPicPr>
          <p:nvPr/>
        </p:nvPicPr>
        <p:blipFill>
          <a:blip r:embed="rId4" cstate="print"/>
          <a:srcRect/>
          <a:stretch>
            <a:fillRect/>
          </a:stretch>
        </p:blipFill>
        <p:spPr bwMode="auto">
          <a:xfrm>
            <a:off x="451604" y="5500702"/>
            <a:ext cx="7572428" cy="1057276"/>
          </a:xfrm>
          <a:prstGeom prst="rect">
            <a:avLst/>
          </a:prstGeom>
          <a:noFill/>
        </p:spPr>
      </p:pic>
    </p:spTree>
    <p:extLst>
      <p:ext uri="{BB962C8B-B14F-4D97-AF65-F5344CB8AC3E}">
        <p14:creationId xmlns:p14="http://schemas.microsoft.com/office/powerpoint/2010/main" val="386062971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1599992"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2" name="Rectangle 1"/>
          <p:cNvSpPr/>
          <p:nvPr/>
        </p:nvSpPr>
        <p:spPr>
          <a:xfrm>
            <a:off x="1599992" y="2055676"/>
            <a:ext cx="8990430" cy="1323439"/>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MODULE</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int ,subject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description text, </a:t>
            </a:r>
            <a:r>
              <a:rPr lang="en-IN" sz="1600" dirty="0">
                <a:solidFill>
                  <a:srgbClr val="DD4A68"/>
                </a:solidFill>
                <a:latin typeface="Arial" panose="020B0604020202020204" pitchFamily="34" charset="0"/>
                <a:ea typeface="Times New Roman" panose="02020603050405020304" pitchFamily="18" charset="0"/>
              </a:rPr>
              <a:t>constraint pk_id_subject primary key</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id, subject</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STUDENT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int , ModuleID int, subjectID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address text, </a:t>
            </a:r>
            <a:r>
              <a:rPr lang="en-IN" sz="1600" dirty="0">
                <a:solidFill>
                  <a:srgbClr val="DD4A68"/>
                </a:solidFill>
                <a:latin typeface="Arial" panose="020B0604020202020204" pitchFamily="34" charset="0"/>
                <a:ea typeface="Times New Roman" panose="02020603050405020304" pitchFamily="18" charset="0"/>
              </a:rPr>
              <a:t>constraint fk_ModuleId_subjectID foreign key </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ModuleID</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references module(id</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1752372" y="4675070"/>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sp>
        <p:nvSpPr>
          <p:cNvPr id="7" name="Rectangle 6"/>
          <p:cNvSpPr/>
          <p:nvPr/>
        </p:nvSpPr>
        <p:spPr>
          <a:xfrm>
            <a:off x="1666050" y="3714752"/>
            <a:ext cx="8858312" cy="646331"/>
          </a:xfrm>
          <a:prstGeom prst="rect">
            <a:avLst/>
          </a:prstGeom>
        </p:spPr>
        <p:txBody>
          <a:bodyPr wrap="square">
            <a:spAutoFit/>
          </a:bodyPr>
          <a:lstStyle/>
          <a:p>
            <a:r>
              <a:rPr lang="en-US" dirty="0">
                <a:solidFill>
                  <a:srgbClr val="002060"/>
                </a:solidFill>
              </a:rPr>
              <a:t>If the CONSTRAINT symbol clause is not defined, or a symbol is not included then.</a:t>
            </a:r>
          </a:p>
          <a:p>
            <a:r>
              <a:rPr lang="en-US" dirty="0">
                <a:solidFill>
                  <a:srgbClr val="002060"/>
                </a:solidFill>
              </a:rPr>
              <a:t>For InnoDB tables, a constraint name is generated automatically.</a:t>
            </a:r>
          </a:p>
        </p:txBody>
      </p:sp>
    </p:spTree>
    <p:extLst>
      <p:ext uri="{BB962C8B-B14F-4D97-AF65-F5344CB8AC3E}">
        <p14:creationId xmlns:p14="http://schemas.microsoft.com/office/powerpoint/2010/main" val="1591299700"/>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65852" y="357166"/>
            <a:ext cx="11787270" cy="2554545"/>
          </a:xfrm>
          <a:prstGeom prst="rect">
            <a:avLst/>
          </a:prstGeom>
        </p:spPr>
        <p:txBody>
          <a:bodyPr wrap="square">
            <a:spAutoFit/>
          </a:bodyPr>
          <a:lstStyle/>
          <a:p>
            <a:r>
              <a:rPr lang="en-US" sz="2000" b="1" i="1" dirty="0">
                <a:solidFill>
                  <a:schemeClr val="tx2"/>
                </a:solidFill>
              </a:rPr>
              <a:t>Camel Case</a:t>
            </a:r>
            <a:r>
              <a:rPr lang="en-US" sz="2000" dirty="0"/>
              <a:t>: Second and subsequent words are capitalized, to make word boundaries easier to see. </a:t>
            </a:r>
          </a:p>
          <a:p>
            <a:r>
              <a:rPr lang="en-US" sz="2000" dirty="0">
                <a:solidFill>
                  <a:srgbClr val="C00000"/>
                </a:solidFill>
              </a:rPr>
              <a:t>Example</a:t>
            </a:r>
            <a:r>
              <a:rPr lang="en-US" sz="2000" dirty="0"/>
              <a:t>: numberOfCollegeGraduates</a:t>
            </a:r>
          </a:p>
          <a:p>
            <a:endParaRPr lang="en-US" sz="2000" dirty="0"/>
          </a:p>
          <a:p>
            <a:r>
              <a:rPr lang="en-US" sz="2000" b="1" i="1" dirty="0">
                <a:solidFill>
                  <a:schemeClr val="tx2"/>
                </a:solidFill>
              </a:rPr>
              <a:t>Pascal Case: </a:t>
            </a:r>
            <a:r>
              <a:rPr lang="en-US" sz="2000" dirty="0"/>
              <a:t>Identical to Camel Case, except the first word is also capitalized.</a:t>
            </a:r>
          </a:p>
          <a:p>
            <a:r>
              <a:rPr lang="en-US" sz="2000" dirty="0">
                <a:solidFill>
                  <a:srgbClr val="C00000"/>
                </a:solidFill>
              </a:rPr>
              <a:t>Example</a:t>
            </a:r>
            <a:r>
              <a:rPr lang="en-US" sz="2000" dirty="0"/>
              <a:t>: NumberOfCollegeGraduates</a:t>
            </a:r>
          </a:p>
          <a:p>
            <a:endParaRPr lang="en-US" sz="2000" dirty="0"/>
          </a:p>
          <a:p>
            <a:r>
              <a:rPr lang="en-US" sz="2000" b="1" i="1" dirty="0">
                <a:solidFill>
                  <a:schemeClr val="tx2"/>
                </a:solidFill>
              </a:rPr>
              <a:t>Snake Case: </a:t>
            </a:r>
            <a:r>
              <a:rPr lang="en-US" sz="2000" dirty="0"/>
              <a:t>Words are separated by underscores.</a:t>
            </a:r>
          </a:p>
          <a:p>
            <a:r>
              <a:rPr lang="en-US" sz="2000" dirty="0">
                <a:solidFill>
                  <a:srgbClr val="C00000"/>
                </a:solidFill>
              </a:rPr>
              <a:t>Example</a:t>
            </a:r>
            <a:r>
              <a:rPr lang="en-US" sz="2000" dirty="0"/>
              <a:t>: number_of_college_graduates</a:t>
            </a:r>
          </a:p>
        </p:txBody>
      </p:sp>
    </p:spTree>
    <p:extLst>
      <p:ext uri="{BB962C8B-B14F-4D97-AF65-F5344CB8AC3E}">
        <p14:creationId xmlns:p14="http://schemas.microsoft.com/office/powerpoint/2010/main" val="1148130326"/>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025" y="1447801"/>
            <a:ext cx="3123793"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676182" y="156629"/>
            <a:ext cx="8609479" cy="1138773"/>
          </a:xfrm>
          <a:prstGeom prst="rect">
            <a:avLst/>
          </a:prstGeom>
        </p:spPr>
        <p:txBody>
          <a:bodyPr wrap="square">
            <a:spAutoFit/>
          </a:bodyPr>
          <a:lstStyle/>
          <a:p>
            <a:pPr algn="ctr"/>
            <a:r>
              <a:rPr lang="en-IN" sz="3400" dirty="0">
                <a:solidFill>
                  <a:srgbClr val="FE1212"/>
                </a:solidFill>
                <a:latin typeface="Segoe Print" panose="02000600000000000000" pitchFamily="2" charset="0"/>
              </a:rPr>
              <a:t>"Live as if you were to die tomorrow.</a:t>
            </a:r>
          </a:p>
          <a:p>
            <a:pPr algn="ctr"/>
            <a:r>
              <a:rPr lang="en-IN" sz="3400" dirty="0">
                <a:solidFill>
                  <a:srgbClr val="FE1212"/>
                </a:solidFill>
                <a:latin typeface="Segoe Print" panose="02000600000000000000" pitchFamily="2" charset="0"/>
              </a:rPr>
              <a:t>Learn as if you were to live forever"</a:t>
            </a:r>
          </a:p>
        </p:txBody>
      </p:sp>
    </p:spTree>
    <p:extLst>
      <p:ext uri="{BB962C8B-B14F-4D97-AF65-F5344CB8AC3E}">
        <p14:creationId xmlns:p14="http://schemas.microsoft.com/office/powerpoint/2010/main" val="1148130326"/>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52372" y="304802"/>
            <a:ext cx="8761859"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the department name where less the 3 employees </a:t>
            </a:r>
            <a:r>
              <a:rPr lang="en-IN" sz="160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1828562"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3580934"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5333306"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7238058"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828562"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580934"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7085677"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8838049"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5485687" y="1828800"/>
            <a:ext cx="138527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64521802"/>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3439270-9DCA-42C0-BE44-6D9B6F1F471E}"/>
              </a:ext>
            </a:extLst>
          </p:cNvPr>
          <p:cNvSpPr/>
          <p:nvPr/>
        </p:nvSpPr>
        <p:spPr>
          <a:xfrm>
            <a:off x="262558" y="548680"/>
            <a:ext cx="11665296" cy="3693319"/>
          </a:xfrm>
          <a:prstGeom prst="rect">
            <a:avLst/>
          </a:prstGeom>
        </p:spPr>
        <p:txBody>
          <a:bodyPr wrap="square">
            <a:spAutoFit/>
          </a:bodyPr>
          <a:lstStyle/>
          <a:p>
            <a:r>
              <a:rPr lang="en-IN" dirty="0"/>
              <a:t>CREATE TABLE books ( bookID int NOT NULL, bookName varchar(45) DEFAULT NULL, PRIMARY KEY (bookID));</a:t>
            </a:r>
          </a:p>
          <a:p>
            <a:endParaRPr lang="en-IN" dirty="0"/>
          </a:p>
          <a:p>
            <a:r>
              <a:rPr lang="en-IN" dirty="0"/>
              <a:t>INSERT INTO books (bookID, bookName, Type, Cost) VALUES ('1', 'C', 'PDF File', '1200');</a:t>
            </a:r>
          </a:p>
          <a:p>
            <a:r>
              <a:rPr lang="en-IN" dirty="0"/>
              <a:t>INSERT INTO books (bookID, bookName, Type, Cost) VALUES ('2', 'C++', 'Word File', '1000');</a:t>
            </a:r>
          </a:p>
          <a:p>
            <a:r>
              <a:rPr lang="en-IN" dirty="0"/>
              <a:t>INSERT INTO books (bookID, bookName, Type, Cost) VALUES ('3', 'DS', 'Hardcover', '950');</a:t>
            </a:r>
          </a:p>
          <a:p>
            <a:r>
              <a:rPr lang="en-IN" dirty="0"/>
              <a:t>INSERT INTO books (bookID, bookName, Type, Cost) VALUES ('4', 'MySQL', 'Paperback', '1400');</a:t>
            </a:r>
          </a:p>
          <a:p>
            <a:r>
              <a:rPr lang="en-IN" dirty="0"/>
              <a:t>INSERT INTO books (bookID, bookName, Type, Cost) VALUES ('5', 'OSC', 'Paperback', '1225');</a:t>
            </a:r>
          </a:p>
          <a:p>
            <a:r>
              <a:rPr lang="en-IN" dirty="0"/>
              <a:t>INSERT INTO books (bookID, bookName, Type, Cost) VALUES ('6', 'HTML', 'PDF File', '650');</a:t>
            </a:r>
          </a:p>
          <a:p>
            <a:r>
              <a:rPr lang="en-IN" dirty="0"/>
              <a:t>INSERT INTO books (bookID, bookName, Type, Cost) VALUES ('7', 'JavaScript', 'Paperback', '700');</a:t>
            </a:r>
          </a:p>
          <a:p>
            <a:r>
              <a:rPr lang="en-IN" dirty="0"/>
              <a:t>INSERT INTO books (bookID, bookName, Type, Cost) VALUES ('8', 'ASDM', 'PDF File', '500');</a:t>
            </a:r>
          </a:p>
          <a:p>
            <a:r>
              <a:rPr lang="en-IN" dirty="0"/>
              <a:t>INSERT INTO books (bookID, bookName, Type, Cost) VALUES ('9', '.NET', 'Hardcover', '2500');</a:t>
            </a:r>
          </a:p>
          <a:p>
            <a:r>
              <a:rPr lang="en-IN" dirty="0"/>
              <a:t>INSERT INTO books (bookID, bookName, Type, Cost) VALUES ('10', 'Core Java', 'PDF File', '1500');</a:t>
            </a:r>
          </a:p>
          <a:p>
            <a:r>
              <a:rPr lang="en-IN" dirty="0"/>
              <a:t>INSERT INTO books (bookID, bookName, Type, Cost) VALUES ('11', 'Adv. Java', 'Hardcover', '1800');</a:t>
            </a:r>
          </a:p>
        </p:txBody>
      </p:sp>
    </p:spTree>
    <p:extLst>
      <p:ext uri="{BB962C8B-B14F-4D97-AF65-F5344CB8AC3E}">
        <p14:creationId xmlns:p14="http://schemas.microsoft.com/office/powerpoint/2010/main" val="394324409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1599992"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3" name="Rectangle 2"/>
          <p:cNvSpPr/>
          <p:nvPr/>
        </p:nvSpPr>
        <p:spPr>
          <a:xfrm>
            <a:off x="1752372" y="1828803"/>
            <a:ext cx="8533289" cy="1200329"/>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ON</a:t>
            </a:r>
            <a:r>
              <a:rPr lang="en-IN" dirty="0">
                <a:solidFill>
                  <a:srgbClr val="000000"/>
                </a:solidFill>
                <a:latin typeface="Liberation Mono"/>
              </a:rPr>
              <a:t> </a:t>
            </a:r>
            <a:r>
              <a:rPr lang="en-IN" dirty="0">
                <a:solidFill>
                  <a:srgbClr val="0077AA"/>
                </a:solidFill>
                <a:latin typeface="Liberation Mono"/>
              </a:rPr>
              <a:t>DELETE</a:t>
            </a:r>
            <a:r>
              <a:rPr lang="en-IN" dirty="0">
                <a:solidFill>
                  <a:srgbClr val="000000"/>
                </a:solidFill>
                <a:latin typeface="Liberation Mono"/>
              </a:rPr>
              <a:t> </a:t>
            </a:r>
            <a:r>
              <a:rPr lang="en-IN" i="1" dirty="0">
                <a:solidFill>
                  <a:srgbClr val="000000"/>
                </a:solidFill>
                <a:latin typeface="Liberation Mono"/>
              </a:rPr>
              <a:t>reference_option</a:t>
            </a:r>
            <a:r>
              <a:rPr lang="en-IN" dirty="0">
                <a:solidFill>
                  <a:srgbClr val="999999"/>
                </a:solidFill>
                <a:latin typeface="Liberation Mono"/>
              </a:rPr>
              <a:t>]</a:t>
            </a:r>
            <a:r>
              <a:rPr lang="en-IN" dirty="0">
                <a:solidFill>
                  <a:srgbClr val="000000"/>
                </a:solidFill>
                <a:latin typeface="Liberation Mono"/>
              </a:rPr>
              <a:t> </a:t>
            </a:r>
          </a:p>
          <a:p>
            <a:r>
              <a:rPr lang="en-IN" dirty="0">
                <a:solidFill>
                  <a:srgbClr val="999999"/>
                </a:solidFill>
                <a:latin typeface="Liberation Mono"/>
              </a:rPr>
              <a:t>[</a:t>
            </a:r>
            <a:r>
              <a:rPr lang="en-IN" dirty="0">
                <a:solidFill>
                  <a:srgbClr val="0077AA"/>
                </a:solidFill>
                <a:latin typeface="Liberation Mono"/>
              </a:rPr>
              <a:t>ON</a:t>
            </a:r>
            <a:r>
              <a:rPr lang="en-IN" dirty="0">
                <a:solidFill>
                  <a:srgbClr val="000000"/>
                </a:solidFill>
                <a:latin typeface="Liberation Mono"/>
              </a:rPr>
              <a:t> </a:t>
            </a:r>
            <a:r>
              <a:rPr lang="en-IN" dirty="0">
                <a:solidFill>
                  <a:srgbClr val="0077AA"/>
                </a:solidFill>
                <a:latin typeface="Liberation Mono"/>
              </a:rPr>
              <a:t>UPDATE</a:t>
            </a:r>
            <a:r>
              <a:rPr lang="en-IN" dirty="0">
                <a:solidFill>
                  <a:srgbClr val="000000"/>
                </a:solidFill>
                <a:latin typeface="Liberation Mono"/>
              </a:rPr>
              <a:t> </a:t>
            </a:r>
            <a:r>
              <a:rPr lang="en-IN" i="1" dirty="0">
                <a:solidFill>
                  <a:srgbClr val="000000"/>
                </a:solidFill>
                <a:latin typeface="Liberation Mono"/>
              </a:rPr>
              <a:t>reference_option</a:t>
            </a:r>
            <a:r>
              <a:rPr lang="en-IN" dirty="0">
                <a:solidFill>
                  <a:srgbClr val="999999"/>
                </a:solidFill>
                <a:latin typeface="Liberation Mono"/>
              </a:rPr>
              <a:t>]</a:t>
            </a:r>
            <a:r>
              <a:rPr lang="en-IN" dirty="0">
                <a:solidFill>
                  <a:srgbClr val="000000"/>
                </a:solidFill>
                <a:latin typeface="Liberation Mono"/>
              </a:rPr>
              <a:t> </a:t>
            </a:r>
          </a:p>
          <a:p>
            <a:r>
              <a:rPr lang="en-IN" i="1" dirty="0">
                <a:solidFill>
                  <a:srgbClr val="000000"/>
                </a:solidFill>
                <a:latin typeface="Liberation Mono"/>
              </a:rPr>
              <a:t>reference_option</a:t>
            </a:r>
            <a:r>
              <a:rPr lang="en-IN" dirty="0">
                <a:solidFill>
                  <a:srgbClr val="000000"/>
                </a:solidFill>
                <a:latin typeface="Liberation Mono"/>
              </a:rPr>
              <a:t>: </a:t>
            </a:r>
            <a:r>
              <a:rPr lang="en-IN" dirty="0">
                <a:solidFill>
                  <a:srgbClr val="0077AA"/>
                </a:solidFill>
                <a:latin typeface="Liberation Mono"/>
              </a:rPr>
              <a:t>RESTRICT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CASCADE</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NO</a:t>
            </a:r>
            <a:r>
              <a:rPr lang="en-IN" dirty="0">
                <a:solidFill>
                  <a:srgbClr val="000000"/>
                </a:solidFill>
                <a:latin typeface="Liberation Mono"/>
              </a:rPr>
              <a:t> </a:t>
            </a:r>
            <a:r>
              <a:rPr lang="en-IN" dirty="0">
                <a:solidFill>
                  <a:srgbClr val="0077AA"/>
                </a:solidFill>
                <a:latin typeface="Liberation Mono"/>
              </a:rPr>
              <a:t>ACTION</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0077AA"/>
                </a:solidFill>
                <a:latin typeface="Liberation Mono"/>
              </a:rPr>
              <a:t>DEFAULT</a:t>
            </a:r>
            <a:endParaRPr lang="en-IN" dirty="0"/>
          </a:p>
        </p:txBody>
      </p:sp>
      <p:sp>
        <p:nvSpPr>
          <p:cNvPr id="8" name="Rectangle 7"/>
          <p:cNvSpPr/>
          <p:nvPr/>
        </p:nvSpPr>
        <p:spPr>
          <a:xfrm>
            <a:off x="1734562" y="3143071"/>
            <a:ext cx="8703480" cy="923330"/>
          </a:xfrm>
          <a:prstGeom prst="rect">
            <a:avLst/>
          </a:prstGeom>
          <a:solidFill>
            <a:schemeClr val="bg1"/>
          </a:solidFill>
        </p:spPr>
        <p:txBody>
          <a:bodyPr wrap="square">
            <a:spAutoFit/>
          </a:bodyPr>
          <a:lstStyle/>
          <a:p>
            <a:r>
              <a:rPr lang="en-IN" dirty="0"/>
              <a:t>When an UPDATE or DELETE operation affects a key value in the parent table that has matching rows in the child table, the result depends on the referential action specified using ON </a:t>
            </a:r>
            <a:r>
              <a:rPr lang="en-IN" dirty="0">
                <a:latin typeface="Arial" panose="020B0604020202020204" pitchFamily="34" charset="0"/>
                <a:cs typeface="Arial" panose="020B0604020202020204" pitchFamily="34" charset="0"/>
              </a:rPr>
              <a:t>UPDATE</a:t>
            </a:r>
            <a:r>
              <a:rPr lang="en-IN" dirty="0"/>
              <a:t> and ON DELETE sub clauses of the FOREIGN KEY clause.</a:t>
            </a:r>
          </a:p>
        </p:txBody>
      </p:sp>
      <p:sp>
        <p:nvSpPr>
          <p:cNvPr id="2" name="Rectangle 1"/>
          <p:cNvSpPr/>
          <p:nvPr/>
        </p:nvSpPr>
        <p:spPr>
          <a:xfrm>
            <a:off x="6171397" y="1516561"/>
            <a:ext cx="4114264" cy="769441"/>
          </a:xfrm>
          <a:prstGeom prst="rect">
            <a:avLst/>
          </a:prstGeom>
          <a:solidFill>
            <a:srgbClr val="0F5D3A"/>
          </a:solidFill>
        </p:spPr>
        <p:txBody>
          <a:bodyPr wrap="square">
            <a:spAutoFit/>
          </a:bodyPr>
          <a:lstStyle/>
          <a:p>
            <a:r>
              <a:rPr lang="en-IN" sz="2200" dirty="0">
                <a:solidFill>
                  <a:srgbClr val="FFC000"/>
                </a:solidFill>
              </a:rPr>
              <a:t>Cascaded FOREIGN KEY actions do not activate triggers.</a:t>
            </a:r>
          </a:p>
        </p:txBody>
      </p:sp>
    </p:spTree>
    <p:extLst>
      <p:ext uri="{BB962C8B-B14F-4D97-AF65-F5344CB8AC3E}">
        <p14:creationId xmlns:p14="http://schemas.microsoft.com/office/powerpoint/2010/main" val="74717677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6" name="Rectangle 5"/>
          <p:cNvSpPr/>
          <p:nvPr/>
        </p:nvSpPr>
        <p:spPr>
          <a:xfrm>
            <a:off x="1709370" y="4581128"/>
            <a:ext cx="9858444" cy="369332"/>
          </a:xfrm>
          <a:prstGeom prst="rect">
            <a:avLst/>
          </a:prstGeom>
          <a:solidFill>
            <a:schemeClr val="bg1"/>
          </a:solidFill>
        </p:spPr>
        <p:txBody>
          <a:bodyPr wrap="square">
            <a:spAutoFit/>
          </a:bodyPr>
          <a:lstStyle/>
          <a:p>
            <a:r>
              <a:rPr lang="en-IN" sz="1600" dirty="0">
                <a:solidFill>
                  <a:srgbClr val="0077AA"/>
                </a:solidFill>
                <a:latin typeface="Arial" panose="020B0604020202020204" pitchFamily="34" charset="0"/>
              </a:rPr>
              <a:t>ALTER</a:t>
            </a:r>
            <a:r>
              <a:rPr lang="en-IN" sz="1600" b="1"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rPr>
              <a:t>TABLE</a:t>
            </a:r>
            <a:r>
              <a:rPr lang="en-IN" sz="1600" b="1"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TEMP</a:t>
            </a:r>
            <a:r>
              <a:rPr lang="en-IN" sz="1600" b="1"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rPr>
              <a:t>DROP</a:t>
            </a:r>
            <a:r>
              <a:rPr lang="en-IN" sz="1600" b="1" dirty="0">
                <a:latin typeface="Arial" panose="020B0604020202020204" pitchFamily="34" charset="0"/>
                <a:cs typeface="Arial" panose="020B0604020202020204" pitchFamily="34" charset="0"/>
              </a:rPr>
              <a:t> FOREIGN KEY </a:t>
            </a:r>
            <a:r>
              <a:rPr lang="en-IN" sz="1600" b="1" dirty="0">
                <a:solidFill>
                  <a:srgbClr val="C00000"/>
                </a:solidFill>
                <a:latin typeface="Arial" panose="020B0604020202020204" pitchFamily="34" charset="0"/>
                <a:cs typeface="Arial" panose="020B0604020202020204" pitchFamily="34" charset="0"/>
              </a:rPr>
              <a:t>E_IBFK_1</a:t>
            </a:r>
            <a:r>
              <a:rPr lang="en-IN" sz="1600" b="1" dirty="0">
                <a:latin typeface="Arial" panose="020B0604020202020204" pitchFamily="34" charset="0"/>
                <a:cs typeface="Arial" panose="020B0604020202020204" pitchFamily="34" charset="0"/>
              </a:rPr>
              <a:t>;  </a:t>
            </a:r>
            <a:r>
              <a:rPr lang="en-IN" b="1" dirty="0">
                <a:solidFill>
                  <a:srgbClr val="00B050"/>
                </a:solidFill>
                <a:latin typeface="Arial" panose="020B0604020202020204" pitchFamily="34" charset="0"/>
                <a:cs typeface="Arial" panose="020B0604020202020204" pitchFamily="34" charset="0"/>
              </a:rPr>
              <a:t>// e_ibfk_1 is the default constraint name</a:t>
            </a:r>
          </a:p>
        </p:txBody>
      </p:sp>
      <p:sp>
        <p:nvSpPr>
          <p:cNvPr id="7" name="Rectangle 6"/>
          <p:cNvSpPr/>
          <p:nvPr/>
        </p:nvSpPr>
        <p:spPr>
          <a:xfrm>
            <a:off x="1599992" y="2971803"/>
            <a:ext cx="8990430" cy="1323439"/>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TEMP</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INT, fName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 FOREIGN KEY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REFERENCES 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ON DELETE CASCADE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TEMP</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INT, fName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FOREIGN KEY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REFERENCES 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ON UPDATE CASCADE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
        <p:nvSpPr>
          <p:cNvPr id="2" name="Rectangle 1"/>
          <p:cNvSpPr/>
          <p:nvPr/>
        </p:nvSpPr>
        <p:spPr>
          <a:xfrm>
            <a:off x="1599991" y="685802"/>
            <a:ext cx="8914240" cy="2031325"/>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t>CASCADE: Delete or update the row from the parent table, and automatically delete or update the matching rows in the child table. Both ON DELETE CASCADE and ON UPDATE CASCADE are supported.</a:t>
            </a:r>
          </a:p>
          <a:p>
            <a:endParaRPr lang="en-IN" dirty="0"/>
          </a:p>
          <a:p>
            <a:pPr marL="285750" indent="-285750">
              <a:buFont typeface="Arial" panose="020B0604020202020204" pitchFamily="34" charset="0"/>
              <a:buChar char="•"/>
            </a:pPr>
            <a:r>
              <a:rPr lang="en-IN" dirty="0"/>
              <a:t>SET NULL: Delete or update the row from the parent table, and set the foreign key column or columns in the child table to NULL. Both ON DELETE SET NULL and ON UPDATE SET NULL clauses are supported.</a:t>
            </a:r>
          </a:p>
        </p:txBody>
      </p:sp>
      <p:sp>
        <p:nvSpPr>
          <p:cNvPr id="3" name="Rectangle 2"/>
          <p:cNvSpPr/>
          <p:nvPr/>
        </p:nvSpPr>
        <p:spPr>
          <a:xfrm>
            <a:off x="1632646" y="5257803"/>
            <a:ext cx="8914240" cy="353943"/>
          </a:xfrm>
          <a:prstGeom prst="rect">
            <a:avLst/>
          </a:prstGeom>
        </p:spPr>
        <p:txBody>
          <a:bodyPr wrap="square">
            <a:spAutoFit/>
          </a:bodyPr>
          <a:lstStyle/>
          <a:p>
            <a:r>
              <a:rPr lang="en-IN" sz="1700" dirty="0">
                <a:solidFill>
                  <a:srgbClr val="C00000"/>
                </a:solidFill>
                <a:latin typeface="Arial" panose="020B0604020202020204" pitchFamily="34" charset="0"/>
                <a:cs typeface="Arial" panose="020B0604020202020204" pitchFamily="34" charset="0"/>
              </a:rPr>
              <a:t>ON</a:t>
            </a:r>
            <a:r>
              <a:rPr lang="en-IN" sz="1700" dirty="0"/>
              <a:t> </a:t>
            </a:r>
            <a:r>
              <a:rPr lang="en-IN" sz="1700" dirty="0">
                <a:solidFill>
                  <a:srgbClr val="C00000"/>
                </a:solidFill>
                <a:latin typeface="Arial" panose="020B0604020202020204" pitchFamily="34" charset="0"/>
                <a:cs typeface="Arial" panose="020B0604020202020204" pitchFamily="34" charset="0"/>
              </a:rPr>
              <a:t>DELETE or ON UPDATE that is not specified, the default action is always RESTRICT</a:t>
            </a:r>
            <a:r>
              <a:rPr lang="en-IN" sz="1700" dirty="0"/>
              <a:t>.</a:t>
            </a:r>
          </a:p>
        </p:txBody>
      </p:sp>
    </p:spTree>
    <p:extLst>
      <p:ext uri="{BB962C8B-B14F-4D97-AF65-F5344CB8AC3E}">
        <p14:creationId xmlns:p14="http://schemas.microsoft.com/office/powerpoint/2010/main" val="16737182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1679241" y="1382287"/>
            <a:ext cx="8784976" cy="2923877"/>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data</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data</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data</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data</a:t>
            </a:r>
            <a:r>
              <a:rPr lang="en-US" sz="2000" dirty="0">
                <a:solidFill>
                  <a:srgbClr val="222222"/>
                </a:solidFill>
                <a:latin typeface="Arial" panose="020B0604020202020204" pitchFamily="34" charset="0"/>
                <a:cs typeface="Arial" panose="020B0604020202020204" pitchFamily="34" charset="0"/>
              </a:rPr>
              <a:t>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this.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5471"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380430" y="3356992"/>
            <a:ext cx="7572428" cy="707886"/>
          </a:xfrm>
          <a:prstGeom prst="rect">
            <a:avLst/>
          </a:prstGeom>
        </p:spPr>
        <p:txBody>
          <a:bodyPr wrap="square">
            <a:spAutoFit/>
          </a:bodyPr>
          <a:lstStyle/>
          <a:p>
            <a:r>
              <a:rPr lang="en-US" sz="2000" dirty="0">
                <a:solidFill>
                  <a:srgbClr val="006C86"/>
                </a:solidFill>
              </a:rPr>
              <a:t>Prior to MySQL 8.0.16, CREATE TABLE permits only the following limited version of table CHECK constraint syntax, which is parsed and ignored.</a:t>
            </a:r>
          </a:p>
        </p:txBody>
      </p:sp>
    </p:spTree>
    <p:extLst>
      <p:ext uri="{BB962C8B-B14F-4D97-AF65-F5344CB8AC3E}">
        <p14:creationId xmlns:p14="http://schemas.microsoft.com/office/powerpoint/2010/main" val="132789860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Check</a:t>
            </a:r>
          </a:p>
        </p:txBody>
      </p:sp>
      <p:sp>
        <p:nvSpPr>
          <p:cNvPr id="11" name="Rectangle 10"/>
          <p:cNvSpPr/>
          <p:nvPr/>
        </p:nvSpPr>
        <p:spPr>
          <a:xfrm>
            <a:off x="406574" y="1142984"/>
            <a:ext cx="11449272" cy="3508653"/>
          </a:xfrm>
          <a:prstGeom prst="rect">
            <a:avLst/>
          </a:prstGeom>
        </p:spPr>
        <p:txBody>
          <a:bodyPr wrap="square">
            <a:spAutoFit/>
          </a:bodyPr>
          <a:lstStyle/>
          <a:p>
            <a:r>
              <a:rPr lang="en-US" sz="2400" dirty="0">
                <a:solidFill>
                  <a:srgbClr val="006C86"/>
                </a:solidFill>
              </a:rPr>
              <a:t>CHECK condition expressions must follow some rules.</a:t>
            </a:r>
          </a:p>
          <a:p>
            <a:endParaRPr lang="en-US" dirty="0">
              <a:solidFill>
                <a:srgbClr val="006C86"/>
              </a:solidFill>
            </a:endParaRPr>
          </a:p>
          <a:p>
            <a:pPr marL="342900" indent="-342900">
              <a:buFont typeface="+mj-lt"/>
              <a:buAutoNum type="arabicPeriod"/>
            </a:pPr>
            <a:r>
              <a:rPr lang="en-US" sz="2000" dirty="0">
                <a:solidFill>
                  <a:srgbClr val="006C86"/>
                </a:solidFill>
              </a:rPr>
              <a:t>Literals, deterministic built-in functions, and operators are permitted.</a:t>
            </a:r>
          </a:p>
          <a:p>
            <a:pPr marL="342900" indent="-342900">
              <a:buFont typeface="+mj-lt"/>
              <a:buAutoNum type="arabicPeriod"/>
            </a:pPr>
            <a:r>
              <a:rPr lang="en-US" sz="2000" dirty="0">
                <a:solidFill>
                  <a:srgbClr val="006C86"/>
                </a:solidFill>
              </a:rPr>
              <a:t>Non-generated and generated columns are permitted, except columns with the  AUTO_INCREMENT attribute.</a:t>
            </a:r>
          </a:p>
          <a:p>
            <a:pPr marL="342900" indent="-342900">
              <a:buFont typeface="+mj-lt"/>
              <a:buAutoNum type="arabicPeriod"/>
            </a:pPr>
            <a:r>
              <a:rPr lang="en-US" sz="2000" dirty="0">
                <a:solidFill>
                  <a:srgbClr val="006C86"/>
                </a:solidFill>
              </a:rPr>
              <a:t>Sub-queries are not permitted.</a:t>
            </a:r>
          </a:p>
          <a:p>
            <a:pPr marL="342900" indent="-342900">
              <a:buFont typeface="+mj-lt"/>
              <a:buAutoNum type="arabicPeriod"/>
            </a:pPr>
            <a:r>
              <a:rPr lang="en-US" sz="2000" dirty="0">
                <a:solidFill>
                  <a:srgbClr val="006C86"/>
                </a:solidFill>
              </a:rPr>
              <a:t>Environmental variables (such as CURRENT_USER, CURRENT_DATE, …) are not permitted.</a:t>
            </a:r>
          </a:p>
          <a:p>
            <a:pPr marL="342900" indent="-342900">
              <a:buFont typeface="+mj-lt"/>
              <a:buAutoNum type="arabicPeriod"/>
            </a:pPr>
            <a:r>
              <a:rPr lang="en-US" sz="2000" dirty="0">
                <a:solidFill>
                  <a:srgbClr val="006C86"/>
                </a:solidFill>
              </a:rPr>
              <a:t>Non-Deterministic built-in functions (such as AVG, COUNT, RAND, LAST_INSERT_ID, FIRST_VALUE, LAST_VALUE, ...) are not permitted.</a:t>
            </a:r>
          </a:p>
          <a:p>
            <a:pPr marL="342900" indent="-342900">
              <a:buFont typeface="+mj-lt"/>
              <a:buAutoNum type="arabicPeriod"/>
            </a:pPr>
            <a:r>
              <a:rPr lang="en-US" sz="2000" dirty="0">
                <a:solidFill>
                  <a:srgbClr val="006C86"/>
                </a:solidFill>
              </a:rPr>
              <a:t>Variables (system variables, user-defined variables, and stored program local variables) are not permitted.</a:t>
            </a:r>
          </a:p>
          <a:p>
            <a:pPr marL="342900" indent="-342900">
              <a:buFont typeface="+mj-lt"/>
              <a:buAutoNum type="arabicPeriod"/>
            </a:pPr>
            <a:r>
              <a:rPr lang="en-US" sz="2000" dirty="0">
                <a:solidFill>
                  <a:srgbClr val="006C86"/>
                </a:solidFill>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6574" y="4869160"/>
            <a:ext cx="1116124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14314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Check</a:t>
            </a:r>
          </a:p>
        </p:txBody>
      </p:sp>
      <p:sp>
        <p:nvSpPr>
          <p:cNvPr id="6" name="Rectangle 5"/>
          <p:cNvSpPr/>
          <p:nvPr/>
        </p:nvSpPr>
        <p:spPr>
          <a:xfrm>
            <a:off x="1456530" y="1033878"/>
            <a:ext cx="8991600" cy="369332"/>
          </a:xfrm>
          <a:prstGeom prst="rect">
            <a:avLst/>
          </a:prstGeom>
        </p:spPr>
        <p:txBody>
          <a:bodyPr wrap="square">
            <a:spAutoFit/>
          </a:bodyPr>
          <a:lstStyle/>
          <a:p>
            <a:r>
              <a:rPr lang="en-US" dirty="0"/>
              <a:t>The CHECK constraint limits the value that can be placed in a column.</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456530" y="1624414"/>
            <a:ext cx="8991600" cy="1569660"/>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USERS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age</a:t>
            </a:r>
            <a:r>
              <a:rPr lang="en-IN" sz="1600" dirty="0">
                <a:solidFill>
                  <a:schemeClr val="bg1">
                    <a:lumMod val="65000"/>
                  </a:schemeClr>
                </a:solidFill>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INT </a:t>
            </a:r>
            <a:r>
              <a:rPr lang="en-IN" sz="1600" dirty="0">
                <a:solidFill>
                  <a:srgbClr val="C00000"/>
                </a:solidFill>
                <a:latin typeface="Arial" panose="020B0604020202020204" pitchFamily="34" charset="0"/>
                <a:cs typeface="Arial" panose="020B0604020202020204" pitchFamily="34" charset="0"/>
              </a:rPr>
              <a:t>check (age &gt;=18)</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USERS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age</a:t>
            </a:r>
            <a:r>
              <a:rPr lang="en-IN" sz="1600" dirty="0">
                <a:solidFill>
                  <a:schemeClr val="bg1">
                    <a:lumMod val="65000"/>
                  </a:schemeClr>
                </a:solidFill>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INT, </a:t>
            </a:r>
            <a:r>
              <a:rPr lang="en-IN" sz="1600" dirty="0">
                <a:solidFill>
                  <a:srgbClr val="C00000"/>
                </a:solidFill>
                <a:latin typeface="Arial" panose="020B0604020202020204" pitchFamily="34" charset="0"/>
                <a:cs typeface="Arial" panose="020B0604020202020204" pitchFamily="34" charset="0"/>
              </a:rPr>
              <a:t>constraint chk_age check (age &gt;=18)</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a:p>
            <a:pPr marL="285750" indent="-285750"/>
            <a:endParaRPr lang="en-IN" sz="1600" dirty="0">
              <a:latin typeface="Arial" panose="020B0604020202020204" pitchFamily="34" charset="0"/>
              <a:cs typeface="Arial" panose="020B0604020202020204" pitchFamily="34" charset="0"/>
            </a:endParaRPr>
          </a:p>
        </p:txBody>
      </p:sp>
      <p:sp>
        <p:nvSpPr>
          <p:cNvPr id="8" name="Rectangle 7"/>
          <p:cNvSpPr/>
          <p:nvPr/>
        </p:nvSpPr>
        <p:spPr>
          <a:xfrm>
            <a:off x="1594612" y="3124612"/>
            <a:ext cx="8715436"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11" name="Rectangle 10"/>
          <p:cNvSpPr/>
          <p:nvPr/>
        </p:nvSpPr>
        <p:spPr>
          <a:xfrm>
            <a:off x="1666050" y="3933056"/>
            <a:ext cx="9253692" cy="1154675"/>
          </a:xfrm>
          <a:prstGeom prst="rect">
            <a:avLst/>
          </a:prstGeom>
        </p:spPr>
        <p:txBody>
          <a:bodyPr wrap="square">
            <a:spAutoFit/>
          </a:bodyPr>
          <a:lstStyle/>
          <a:p>
            <a:pPr marL="342900" indent="-342900">
              <a:lnSpc>
                <a:spcPct val="150000"/>
              </a:lnSpc>
              <a:buFont typeface="+mj-lt"/>
              <a:buAutoNum type="arabicPeriod"/>
            </a:pPr>
            <a:r>
              <a:rPr lang="en-US" sz="1600" dirty="0">
                <a:solidFill>
                  <a:srgbClr val="0077AA"/>
                </a:solidFill>
                <a:latin typeface="Arial" panose="020B0604020202020204" pitchFamily="34" charset="0"/>
                <a:ea typeface="Times New Roman" panose="02020603050405020304" pitchFamily="18" charset="0"/>
              </a:rPr>
              <a:t>CREATE</a:t>
            </a:r>
            <a:r>
              <a:rPr lang="en-US" sz="1600" dirty="0">
                <a:latin typeface="Arial" pitchFamily="34" charset="0"/>
                <a:cs typeface="Arial" pitchFamily="34" charset="0"/>
              </a:rPr>
              <a:t> </a:t>
            </a:r>
            <a:r>
              <a:rPr lang="en-US" sz="1600" dirty="0">
                <a:solidFill>
                  <a:srgbClr val="0077AA"/>
                </a:solidFill>
                <a:latin typeface="Arial" panose="020B0604020202020204" pitchFamily="34" charset="0"/>
                <a:ea typeface="Times New Roman" panose="02020603050405020304" pitchFamily="18" charset="0"/>
              </a:rPr>
              <a:t>TABLE</a:t>
            </a:r>
            <a:r>
              <a:rPr lang="en-US" sz="1600" dirty="0">
                <a:latin typeface="Arial" pitchFamily="34" charset="0"/>
                <a:cs typeface="Arial" pitchFamily="34" charset="0"/>
              </a:rPr>
              <a:t> </a:t>
            </a:r>
            <a:r>
              <a:rPr lang="en-IN" sz="1600" dirty="0">
                <a:latin typeface="Arial" panose="020B0604020202020204" pitchFamily="34" charset="0"/>
                <a:cs typeface="Arial" panose="020B0604020202020204" pitchFamily="34" charset="0"/>
              </a:rPr>
              <a:t>TEST</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solidFill>
                  <a:srgbClr val="C00000"/>
                </a:solidFill>
                <a:latin typeface="Arial" panose="020B0604020202020204" pitchFamily="34" charset="0"/>
                <a:cs typeface="Arial" panose="020B0604020202020204" pitchFamily="34" charset="0"/>
              </a:rPr>
              <a:t>CHECK(C3 &gt; (C1 + C2))</a:t>
            </a:r>
            <a:r>
              <a:rPr lang="en-US" sz="1600" dirty="0">
                <a:latin typeface="Arial" pitchFamily="34" charset="0"/>
                <a:cs typeface="Arial" pitchFamily="34" charset="0"/>
              </a:rPr>
              <a:t>, C1 INT, C2 INT, C3 INT</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itchFamily="34" charset="0"/>
                <a:cs typeface="Arial" pitchFamily="34" charset="0"/>
              </a:rPr>
              <a:t>;</a:t>
            </a:r>
          </a:p>
          <a:p>
            <a:pPr marL="342900" indent="-342900">
              <a:lnSpc>
                <a:spcPct val="150000"/>
              </a:lnSpc>
              <a:buFont typeface="+mj-lt"/>
              <a:buAutoNum type="arabicPeriod"/>
            </a:pPr>
            <a:r>
              <a:rPr lang="en-US" sz="1600" dirty="0">
                <a:solidFill>
                  <a:srgbClr val="0077AA"/>
                </a:solidFill>
                <a:latin typeface="Arial" panose="020B0604020202020204" pitchFamily="34" charset="0"/>
                <a:ea typeface="Times New Roman" panose="02020603050405020304" pitchFamily="18" charset="0"/>
              </a:rPr>
              <a:t>CREATE</a:t>
            </a:r>
            <a:r>
              <a:rPr lang="en-US" sz="1600" dirty="0">
                <a:latin typeface="Arial" pitchFamily="34" charset="0"/>
                <a:cs typeface="Arial" pitchFamily="34" charset="0"/>
              </a:rPr>
              <a:t> </a:t>
            </a:r>
            <a:r>
              <a:rPr lang="en-US" sz="1600" dirty="0">
                <a:solidFill>
                  <a:srgbClr val="0077AA"/>
                </a:solidFill>
                <a:latin typeface="Arial" panose="020B0604020202020204" pitchFamily="34" charset="0"/>
                <a:ea typeface="Times New Roman" panose="02020603050405020304" pitchFamily="18" charset="0"/>
              </a:rPr>
              <a:t>TABLE</a:t>
            </a:r>
            <a:r>
              <a:rPr lang="en-US" sz="1600" dirty="0">
                <a:latin typeface="Arial" pitchFamily="34" charset="0"/>
                <a:cs typeface="Arial" pitchFamily="34" charset="0"/>
              </a:rPr>
              <a:t> </a:t>
            </a:r>
            <a:r>
              <a:rPr lang="en-IN" sz="1600" dirty="0">
                <a:latin typeface="Arial" panose="020B0604020202020204" pitchFamily="34" charset="0"/>
                <a:cs typeface="Arial" panose="020B0604020202020204" pitchFamily="34" charset="0"/>
              </a:rPr>
              <a:t>TEST</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latin typeface="Arial" pitchFamily="34" charset="0"/>
                <a:cs typeface="Arial" pitchFamily="34" charset="0"/>
              </a:rPr>
              <a:t>C1 INT, C2 INT, C3 INT, </a:t>
            </a:r>
            <a:r>
              <a:rPr lang="en-US" sz="1600" dirty="0">
                <a:solidFill>
                  <a:srgbClr val="C00000"/>
                </a:solidFill>
                <a:latin typeface="Arial" panose="020B0604020202020204" pitchFamily="34" charset="0"/>
                <a:cs typeface="Arial" panose="020B0604020202020204" pitchFamily="34" charset="0"/>
              </a:rPr>
              <a:t>CHECK(C3 &gt; (C1 + C2))</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itchFamily="34" charset="0"/>
                <a:cs typeface="Arial" pitchFamily="34" charset="0"/>
              </a:rPr>
              <a:t>;</a:t>
            </a:r>
          </a:p>
          <a:p>
            <a:pPr marL="342900" indent="-342900">
              <a:lnSpc>
                <a:spcPct val="150000"/>
              </a:lnSpc>
              <a:buFont typeface="+mj-lt"/>
              <a:buAutoNum type="arabicPeriod"/>
            </a:pPr>
            <a:r>
              <a:rPr lang="en-US" sz="1600" dirty="0">
                <a:solidFill>
                  <a:srgbClr val="0077AA"/>
                </a:solidFill>
                <a:latin typeface="Arial" panose="020B0604020202020204" pitchFamily="34" charset="0"/>
                <a:ea typeface="Times New Roman" panose="02020603050405020304" pitchFamily="18" charset="0"/>
              </a:rPr>
              <a:t>CREATE</a:t>
            </a:r>
            <a:r>
              <a:rPr lang="en-US" sz="1600" dirty="0">
                <a:latin typeface="Arial" pitchFamily="34" charset="0"/>
                <a:cs typeface="Arial" pitchFamily="34" charset="0"/>
              </a:rPr>
              <a:t> </a:t>
            </a:r>
            <a:r>
              <a:rPr lang="en-US" sz="1600" dirty="0">
                <a:solidFill>
                  <a:srgbClr val="0077AA"/>
                </a:solidFill>
                <a:latin typeface="Arial" panose="020B0604020202020204" pitchFamily="34" charset="0"/>
                <a:ea typeface="Times New Roman" panose="02020603050405020304" pitchFamily="18" charset="0"/>
              </a:rPr>
              <a:t>TABLE</a:t>
            </a:r>
            <a:r>
              <a:rPr lang="en-US" sz="1600" dirty="0">
                <a:latin typeface="Arial" pitchFamily="34" charset="0"/>
                <a:cs typeface="Arial" pitchFamily="34" charset="0"/>
              </a:rPr>
              <a:t> </a:t>
            </a:r>
            <a:r>
              <a:rPr lang="en-IN" sz="1600" dirty="0">
                <a:latin typeface="Arial" panose="020B0604020202020204" pitchFamily="34" charset="0"/>
                <a:cs typeface="Arial" panose="020B0604020202020204" pitchFamily="34" charset="0"/>
              </a:rPr>
              <a:t>TEST</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solidFill>
                  <a:srgbClr val="C00000"/>
                </a:solidFill>
                <a:latin typeface="Arial" panose="020B0604020202020204" pitchFamily="34" charset="0"/>
                <a:cs typeface="Arial" panose="020B0604020202020204" pitchFamily="34" charset="0"/>
              </a:rPr>
              <a:t>CHECK(C3 &gt; (C1 + C2))</a:t>
            </a:r>
            <a:r>
              <a:rPr lang="en-US" sz="1600" dirty="0">
                <a:latin typeface="Arial" pitchFamily="34" charset="0"/>
                <a:cs typeface="Arial" pitchFamily="34" charset="0"/>
              </a:rPr>
              <a:t>, </a:t>
            </a:r>
            <a:r>
              <a:rPr lang="en-US" sz="1600" dirty="0">
                <a:solidFill>
                  <a:srgbClr val="C00000"/>
                </a:solidFill>
                <a:latin typeface="Arial" panose="020B0604020202020204" pitchFamily="34" charset="0"/>
                <a:cs typeface="Arial" panose="020B0604020202020204" pitchFamily="34" charset="0"/>
              </a:rPr>
              <a:t>PRIMARY</a:t>
            </a:r>
            <a:r>
              <a:rPr lang="en-US" sz="1600" dirty="0">
                <a:latin typeface="Arial" pitchFamily="34" charset="0"/>
                <a:cs typeface="Arial" pitchFamily="34" charset="0"/>
              </a:rPr>
              <a:t> </a:t>
            </a:r>
            <a:r>
              <a:rPr lang="en-US" sz="1600" dirty="0">
                <a:solidFill>
                  <a:srgbClr val="C00000"/>
                </a:solidFill>
                <a:latin typeface="Arial" panose="020B0604020202020204" pitchFamily="34" charset="0"/>
                <a:cs typeface="Arial" panose="020B0604020202020204" pitchFamily="34" charset="0"/>
              </a:rPr>
              <a:t>KEY(C1)</a:t>
            </a:r>
            <a:r>
              <a:rPr lang="en-US" sz="1600" dirty="0">
                <a:latin typeface="Arial" pitchFamily="34" charset="0"/>
                <a:cs typeface="Arial" pitchFamily="34" charset="0"/>
              </a:rPr>
              <a:t>, C1 INT, C2 INT, C3 INT</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itchFamily="34" charset="0"/>
                <a:cs typeface="Arial" pitchFamily="34" charset="0"/>
              </a:rPr>
              <a:t>;</a:t>
            </a:r>
          </a:p>
        </p:txBody>
      </p:sp>
      <p:sp>
        <p:nvSpPr>
          <p:cNvPr id="2" name="Rectangle 1">
            <a:extLst>
              <a:ext uri="{FF2B5EF4-FFF2-40B4-BE49-F238E27FC236}">
                <a16:creationId xmlns:a16="http://schemas.microsoft.com/office/drawing/2014/main" id="{BAD31E65-35BF-405F-AE34-CEBB68365669}"/>
              </a:ext>
            </a:extLst>
          </p:cNvPr>
          <p:cNvSpPr/>
          <p:nvPr/>
        </p:nvSpPr>
        <p:spPr>
          <a:xfrm>
            <a:off x="1695604" y="5373216"/>
            <a:ext cx="8411524" cy="830997"/>
          </a:xfrm>
          <a:prstGeom prst="rect">
            <a:avLst/>
          </a:prstGeom>
        </p:spPr>
        <p:txBody>
          <a:bodyPr wrap="square">
            <a:spAutoFit/>
          </a:bodyPr>
          <a:lstStyle/>
          <a:p>
            <a:r>
              <a:rPr lang="en-IN" sz="1600" dirty="0">
                <a:solidFill>
                  <a:srgbClr val="0077AA"/>
                </a:solidFill>
                <a:latin typeface="Arial" panose="020B0604020202020204" pitchFamily="34" charset="0"/>
                <a:cs typeface="Arial" panose="020B0604020202020204" pitchFamily="34"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TABLE</a:t>
            </a:r>
            <a:r>
              <a:rPr lang="en-IN" sz="1600" dirty="0">
                <a:latin typeface="Arial" panose="020B0604020202020204" pitchFamily="34" charset="0"/>
                <a:cs typeface="Arial" panose="020B0604020202020204" pitchFamily="34" charset="0"/>
              </a:rPr>
              <a:t> TEST </a:t>
            </a:r>
            <a:r>
              <a:rPr lang="en-IN" sz="1600" dirty="0">
                <a:solidFill>
                  <a:srgbClr val="0077AA"/>
                </a:solidFill>
                <a:latin typeface="Arial" panose="020B0604020202020204" pitchFamily="34" charset="0"/>
                <a:cs typeface="Arial" panose="020B0604020202020204" pitchFamily="34" charset="0"/>
              </a:rPr>
              <a:t>ADD</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CONSTRAINT</a:t>
            </a:r>
            <a:r>
              <a:rPr lang="en-IN" sz="1600" dirty="0">
                <a:latin typeface="Arial" panose="020B0604020202020204" pitchFamily="34" charset="0"/>
                <a:cs typeface="Arial" panose="020B0604020202020204" pitchFamily="34" charset="0"/>
              </a:rPr>
              <a:t> </a:t>
            </a:r>
            <a:r>
              <a:rPr lang="en-IN" sz="1600" dirty="0">
                <a:solidFill>
                  <a:srgbClr val="FF0000"/>
                </a:solidFill>
                <a:latin typeface="Arial" panose="020B0604020202020204" pitchFamily="34" charset="0"/>
                <a:cs typeface="Arial" panose="020B0604020202020204" pitchFamily="34" charset="0"/>
              </a:rPr>
              <a:t>CHK_ID </a:t>
            </a:r>
            <a:r>
              <a:rPr lang="en-IN" sz="1600" dirty="0">
                <a:latin typeface="Arial" panose="020B0604020202020204" pitchFamily="34" charset="0"/>
                <a:cs typeface="Arial" panose="020B0604020202020204" pitchFamily="34" charset="0"/>
              </a:rPr>
              <a:t>CHECK (ID &gt;10);</a:t>
            </a:r>
          </a:p>
          <a:p>
            <a:endParaRPr lang="en-IN" sz="1600" dirty="0">
              <a:latin typeface="Arial" panose="020B0604020202020204" pitchFamily="34" charset="0"/>
              <a:cs typeface="Arial" panose="020B0604020202020204" pitchFamily="34" charset="0"/>
            </a:endParaRPr>
          </a:p>
          <a:p>
            <a:r>
              <a:rPr lang="en-US" sz="1600" dirty="0">
                <a:solidFill>
                  <a:srgbClr val="0077AA"/>
                </a:solidFill>
                <a:latin typeface="Arial" panose="020B0604020202020204" pitchFamily="34" charset="0"/>
                <a:cs typeface="Arial" panose="020B0604020202020204" pitchFamily="34" charset="0"/>
              </a:rPr>
              <a:t>ALTER</a:t>
            </a:r>
            <a:r>
              <a:rPr lang="en-US"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cs typeface="Arial" panose="020B0604020202020204" pitchFamily="34" charset="0"/>
              </a:rPr>
              <a:t>TABLE</a:t>
            </a:r>
            <a:r>
              <a:rPr lang="en-US" sz="1600" dirty="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TEST</a:t>
            </a:r>
            <a:r>
              <a:rPr lang="en-US"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cs typeface="Arial" panose="020B0604020202020204" pitchFamily="34" charset="0"/>
              </a:rPr>
              <a:t>DROP</a:t>
            </a:r>
            <a:r>
              <a:rPr lang="en-US"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cs typeface="Arial" panose="020B0604020202020204" pitchFamily="34" charset="0"/>
              </a:rPr>
              <a:t>CHECK</a:t>
            </a:r>
            <a:r>
              <a:rPr lang="en-US" sz="1600" dirty="0">
                <a:latin typeface="Arial" panose="020B0604020202020204" pitchFamily="34" charset="0"/>
                <a:cs typeface="Arial" panose="020B0604020202020204" pitchFamily="34" charset="0"/>
              </a:rPr>
              <a:t> </a:t>
            </a:r>
            <a:r>
              <a:rPr lang="en-US" sz="1600" dirty="0">
                <a:solidFill>
                  <a:srgbClr val="FF0000"/>
                </a:solidFill>
                <a:latin typeface="Arial" panose="020B0604020202020204" pitchFamily="34" charset="0"/>
                <a:cs typeface="Arial" panose="020B0604020202020204" pitchFamily="34" charset="0"/>
              </a:rPr>
              <a:t>CHK_ID</a:t>
            </a:r>
            <a:r>
              <a:rPr lang="en-US" sz="1600" dirty="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709889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99406" y="1138217"/>
            <a:ext cx="8991600" cy="369332"/>
          </a:xfrm>
          <a:prstGeom prst="rect">
            <a:avLst/>
          </a:prstGeom>
        </p:spPr>
        <p:txBody>
          <a:bodyPr wrap="square">
            <a:spAutoFit/>
          </a:bodyPr>
          <a:lstStyle/>
          <a:p>
            <a:r>
              <a:rPr lang="en-US" dirty="0"/>
              <a:t>The CHECK constraint using </a:t>
            </a:r>
            <a:r>
              <a:rPr lang="en-US" dirty="0">
                <a:solidFill>
                  <a:srgbClr val="C00000"/>
                </a:solidFill>
              </a:rPr>
              <a:t>IN</a:t>
            </a:r>
            <a:r>
              <a:rPr lang="en-US" dirty="0"/>
              <a:t>, </a:t>
            </a:r>
            <a:r>
              <a:rPr lang="en-US" dirty="0">
                <a:solidFill>
                  <a:srgbClr val="C00000"/>
                </a:solidFill>
              </a:rPr>
              <a:t>LIKE</a:t>
            </a:r>
            <a:r>
              <a:rPr lang="en-US" dirty="0"/>
              <a:t>, and </a:t>
            </a:r>
            <a:r>
              <a:rPr lang="en-US" dirty="0">
                <a:solidFill>
                  <a:srgbClr val="C00000"/>
                </a:solidFill>
              </a:rPr>
              <a:t>BETWEEN</a:t>
            </a:r>
            <a:r>
              <a:rPr lang="en-US" dirty="0"/>
              <a:t>.</a:t>
            </a:r>
            <a:endParaRPr lang="en-IN" dirty="0">
              <a:solidFill>
                <a:schemeClr val="bg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6EB81687-B1EE-4985-91BC-BDFCDE45DB0C}"/>
              </a:ext>
            </a:extLst>
          </p:cNvPr>
          <p:cNvSpPr/>
          <p:nvPr/>
        </p:nvSpPr>
        <p:spPr>
          <a:xfrm>
            <a:off x="1523206" y="1790814"/>
            <a:ext cx="9144000" cy="3416320"/>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author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aut_id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8</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PRIMARY KEY, aut_name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rgbClr val="00B0F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2658E6"/>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aut_name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&gt; 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country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home_city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1200" dirty="0">
              <a:latin typeface="Liberation Mono"/>
              <a:cs typeface="Arial" panose="020B0604020202020204" pitchFamily="34" charset="0"/>
            </a:endParaRPr>
          </a:p>
          <a:p>
            <a:endParaRPr lang="en-IN" sz="12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author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aut_id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8</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PRIMARY KEY, aut_name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country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rgbClr val="00B0F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a:t>
            </a:r>
            <a:r>
              <a:rPr lang="en-IN" dirty="0">
                <a:solidFill>
                  <a:srgbClr val="00B0F0"/>
                </a:solidFill>
                <a:latin typeface="Liberation Mono"/>
                <a:cs typeface="Arial" panose="020B0604020202020204" pitchFamily="34" charset="0"/>
              </a:rPr>
              <a:t> IN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'USA', 'UK', 'India'</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home_city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1200" dirty="0">
              <a:latin typeface="Liberation Mono"/>
              <a:cs typeface="Arial" panose="020B0604020202020204" pitchFamily="34" charset="0"/>
            </a:endParaRPr>
          </a:p>
          <a:p>
            <a:endParaRPr lang="en-IN" sz="12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author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aut_id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8</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PRIMARY KEY, aut_name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country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rgbClr val="00B0F0"/>
                </a:solidFill>
                <a:latin typeface="Liberation Mono"/>
                <a:cs typeface="Arial" panose="020B0604020202020204" pitchFamily="34" charset="0"/>
              </a:rPr>
              <a:t> </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country</a:t>
            </a:r>
            <a:r>
              <a:rPr lang="en-IN" dirty="0">
                <a:solidFill>
                  <a:srgbClr val="00B0F0"/>
                </a:solidFill>
                <a:latin typeface="Liberation Mono"/>
                <a:cs typeface="Arial" panose="020B0604020202020204" pitchFamily="34" charset="0"/>
              </a:rPr>
              <a:t> LIKE </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home_city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1200" dirty="0">
              <a:solidFill>
                <a:srgbClr val="0077AA"/>
              </a:solidFill>
              <a:latin typeface="Liberation Mono"/>
            </a:endParaRPr>
          </a:p>
          <a:p>
            <a:endParaRPr lang="en-IN" sz="12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author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aut_id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8</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PRIMARY KEY </a:t>
            </a:r>
            <a:r>
              <a:rPr lang="en-IN" dirty="0">
                <a:solidFill>
                  <a:srgbClr val="C00000"/>
                </a:solidFill>
                <a:latin typeface="Liberation Mono"/>
                <a:cs typeface="Arial" panose="020B0604020202020204" pitchFamily="34" charset="0"/>
              </a:rPr>
              <a:t>CHECK</a:t>
            </a:r>
            <a:r>
              <a:rPr lang="en-IN" dirty="0">
                <a:solidFill>
                  <a:srgbClr val="00B0F0"/>
                </a:solidFill>
                <a:latin typeface="Liberation Mono"/>
                <a:cs typeface="Arial" panose="020B0604020202020204" pitchFamily="34" charset="0"/>
              </a:rPr>
              <a:t> </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aut_id</a:t>
            </a:r>
            <a:r>
              <a:rPr lang="en-IN" dirty="0">
                <a:solidFill>
                  <a:srgbClr val="00B0F0"/>
                </a:solidFill>
                <a:latin typeface="Liberation Mono"/>
                <a:cs typeface="Arial" panose="020B0604020202020204" pitchFamily="34" charset="0"/>
              </a:rPr>
              <a:t> BETWEEN </a:t>
            </a:r>
            <a:r>
              <a:rPr lang="en-IN" dirty="0">
                <a:latin typeface="Liberation Mono"/>
                <a:cs typeface="Arial" panose="020B0604020202020204" pitchFamily="34" charset="0"/>
              </a:rPr>
              <a:t>1 and 1000</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aut_name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country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home_city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88E94290-0D63-4016-81C6-859CCBD4D443}"/>
              </a:ext>
            </a:extLst>
          </p:cNvPr>
          <p:cNvSpPr/>
          <p:nvPr/>
        </p:nvSpPr>
        <p:spPr>
          <a:xfrm>
            <a:off x="1523802" y="46365"/>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Check with (IN, LIKE, and BETWEEN)</a:t>
            </a:r>
          </a:p>
        </p:txBody>
      </p:sp>
    </p:spTree>
    <p:extLst>
      <p:ext uri="{BB962C8B-B14F-4D97-AF65-F5344CB8AC3E}">
        <p14:creationId xmlns:p14="http://schemas.microsoft.com/office/powerpoint/2010/main" val="196354575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ERP Table structure with constraints</a:t>
            </a:r>
            <a:endParaRPr lang="en-US" sz="4000" dirty="0">
              <a:solidFill>
                <a:srgbClr val="C41A1A"/>
              </a:solidFill>
            </a:endParaRPr>
          </a:p>
        </p:txBody>
      </p:sp>
    </p:spTree>
    <p:extLst>
      <p:ext uri="{BB962C8B-B14F-4D97-AF65-F5344CB8AC3E}">
        <p14:creationId xmlns:p14="http://schemas.microsoft.com/office/powerpoint/2010/main" val="383838822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2" name="Rectangle 1"/>
          <p:cNvSpPr/>
          <p:nvPr/>
        </p:nvSpPr>
        <p:spPr>
          <a:xfrm>
            <a:off x="243731" y="609600"/>
            <a:ext cx="15119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EMPLOYEE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3" name="Table 2"/>
          <p:cNvGraphicFramePr>
            <a:graphicFrameLocks noGrp="1"/>
          </p:cNvGraphicFramePr>
          <p:nvPr/>
        </p:nvGraphicFramePr>
        <p:xfrm>
          <a:off x="304761" y="1066800"/>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namelast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err="1">
                          <a:effectLst/>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5" name="Rectangle 4"/>
          <p:cNvSpPr/>
          <p:nvPr/>
        </p:nvSpPr>
        <p:spPr>
          <a:xfrm>
            <a:off x="6323777" y="609600"/>
            <a:ext cx="1853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DEPARTMENT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3558640892"/>
              </p:ext>
            </p:extLst>
          </p:nvPr>
        </p:nvGraphicFramePr>
        <p:xfrm>
          <a:off x="6100313" y="1099158"/>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7" name="Rectangle 6"/>
          <p:cNvSpPr/>
          <p:nvPr/>
        </p:nvSpPr>
        <p:spPr>
          <a:xfrm>
            <a:off x="238783" y="3048000"/>
            <a:ext cx="141417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PRODUCT </a:t>
            </a:r>
            <a:endParaRPr lang="en-US" dirty="0"/>
          </a:p>
        </p:txBody>
      </p:sp>
      <p:graphicFrame>
        <p:nvGraphicFramePr>
          <p:cNvPr id="8" name="Table 7"/>
          <p:cNvGraphicFramePr>
            <a:graphicFrameLocks noGrp="1"/>
          </p:cNvGraphicFramePr>
          <p:nvPr>
            <p:extLst>
              <p:ext uri="{D42A27DB-BD31-4B8C-83A1-F6EECF244321}">
                <p14:modId xmlns:p14="http://schemas.microsoft.com/office/powerpoint/2010/main" val="1136273052"/>
              </p:ext>
            </p:extLst>
          </p:nvPr>
        </p:nvGraphicFramePr>
        <p:xfrm>
          <a:off x="248679" y="3505201"/>
          <a:ext cx="5518702" cy="110166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a:lnSpc>
                          <a:spcPct val="107000"/>
                        </a:lnSpc>
                        <a:spcAft>
                          <a:spcPts val="0"/>
                        </a:spcAft>
                      </a:pPr>
                      <a:r>
                        <a:rPr lang="en-IN" sz="1800" dirty="0">
                          <a:effectLst/>
                        </a:rPr>
                        <a:t>       manufacturer</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9" name="Rectangle 8"/>
          <p:cNvSpPr/>
          <p:nvPr/>
        </p:nvSpPr>
        <p:spPr>
          <a:xfrm>
            <a:off x="6306956" y="3043052"/>
            <a:ext cx="11913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REGION </a:t>
            </a:r>
            <a:endParaRPr lang="en-US" dirty="0"/>
          </a:p>
        </p:txBody>
      </p:sp>
      <p:graphicFrame>
        <p:nvGraphicFramePr>
          <p:cNvPr id="10" name="Table 9"/>
          <p:cNvGraphicFramePr>
            <a:graphicFrameLocks noGrp="1"/>
          </p:cNvGraphicFramePr>
          <p:nvPr>
            <p:extLst>
              <p:ext uri="{D42A27DB-BD31-4B8C-83A1-F6EECF244321}">
                <p14:modId xmlns:p14="http://schemas.microsoft.com/office/powerpoint/2010/main" val="1703934258"/>
              </p:ext>
            </p:extLst>
          </p:nvPr>
        </p:nvGraphicFramePr>
        <p:xfrm>
          <a:off x="6068581" y="3527663"/>
          <a:ext cx="5518702" cy="82734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425664113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11" name="Rectangle 10"/>
          <p:cNvSpPr/>
          <p:nvPr/>
        </p:nvSpPr>
        <p:spPr>
          <a:xfrm>
            <a:off x="239774" y="381000"/>
            <a:ext cx="108876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PHONE </a:t>
            </a:r>
            <a:endParaRPr lang="en-US" dirty="0"/>
          </a:p>
        </p:txBody>
      </p:sp>
      <p:graphicFrame>
        <p:nvGraphicFramePr>
          <p:cNvPr id="12" name="Table 11"/>
          <p:cNvGraphicFramePr>
            <a:graphicFrameLocks noGrp="1"/>
          </p:cNvGraphicFramePr>
          <p:nvPr>
            <p:extLst>
              <p:ext uri="{D42A27DB-BD31-4B8C-83A1-F6EECF244321}">
                <p14:modId xmlns:p14="http://schemas.microsoft.com/office/powerpoint/2010/main" val="3566828628"/>
              </p:ext>
            </p:extLst>
          </p:nvPr>
        </p:nvGraphicFramePr>
        <p:xfrm>
          <a:off x="238784" y="814864"/>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int primary key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varchar(10)</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3" name="Rectangle 12"/>
          <p:cNvSpPr/>
          <p:nvPr/>
        </p:nvSpPr>
        <p:spPr>
          <a:xfrm>
            <a:off x="238784" y="2198132"/>
            <a:ext cx="12747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ADDRESS</a:t>
            </a:r>
            <a:endParaRPr lang="en-US" dirty="0"/>
          </a:p>
        </p:txBody>
      </p:sp>
      <p:graphicFrame>
        <p:nvGraphicFramePr>
          <p:cNvPr id="14" name="Table 13"/>
          <p:cNvGraphicFramePr>
            <a:graphicFrameLocks noGrp="1"/>
          </p:cNvGraphicFramePr>
          <p:nvPr>
            <p:extLst>
              <p:ext uri="{D42A27DB-BD31-4B8C-83A1-F6EECF244321}">
                <p14:modId xmlns:p14="http://schemas.microsoft.com/office/powerpoint/2010/main" val="1372331464"/>
              </p:ext>
            </p:extLst>
          </p:nvPr>
        </p:nvGraphicFramePr>
        <p:xfrm>
          <a:off x="238784" y="2590800"/>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dirty="0">
                          <a:effectLst/>
                        </a:rPr>
                        <a: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employeeID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5" name="Rectangle 14"/>
          <p:cNvSpPr/>
          <p:nvPr/>
        </p:nvSpPr>
        <p:spPr>
          <a:xfrm>
            <a:off x="152380" y="3858113"/>
            <a:ext cx="221272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QUALIFICATIONS</a:t>
            </a:r>
            <a:endParaRPr lang="en-US" dirty="0"/>
          </a:p>
        </p:txBody>
      </p:sp>
      <p:graphicFrame>
        <p:nvGraphicFramePr>
          <p:cNvPr id="16" name="Table 15"/>
          <p:cNvGraphicFramePr>
            <a:graphicFrameLocks noGrp="1"/>
          </p:cNvGraphicFramePr>
          <p:nvPr>
            <p:extLst>
              <p:ext uri="{D42A27DB-BD31-4B8C-83A1-F6EECF244321}">
                <p14:modId xmlns:p14="http://schemas.microsoft.com/office/powerpoint/2010/main" val="4138396761"/>
              </p:ext>
            </p:extLst>
          </p:nvPr>
        </p:nvGraphicFramePr>
        <p:xfrm>
          <a:off x="230868" y="4395978"/>
          <a:ext cx="11730975" cy="2220852"/>
        </p:xfrm>
        <a:graphic>
          <a:graphicData uri="http://schemas.openxmlformats.org/drawingml/2006/table">
            <a:tbl>
              <a:tblPr firstRow="1" firstCol="1" bandRow="1">
                <a:tableStyleId>{69C7853C-536D-4A76-A0AE-DD22124D55A5}</a:tableStyleId>
              </a:tblPr>
              <a:tblGrid>
                <a:gridCol w="3197686">
                  <a:extLst>
                    <a:ext uri="{9D8B030D-6E8A-4147-A177-3AD203B41FA5}">
                      <a16:colId xmlns:a16="http://schemas.microsoft.com/office/drawing/2014/main" val="20000"/>
                    </a:ext>
                  </a:extLst>
                </a:gridCol>
                <a:gridCol w="853328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rPr>
                        <a:t>year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154973176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11" name="Rectangle 10"/>
          <p:cNvSpPr/>
          <p:nvPr/>
        </p:nvSpPr>
        <p:spPr>
          <a:xfrm>
            <a:off x="239774" y="381000"/>
            <a:ext cx="110799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SPOUSE</a:t>
            </a:r>
            <a:endParaRPr lang="en-US" dirty="0"/>
          </a:p>
        </p:txBody>
      </p:sp>
      <p:graphicFrame>
        <p:nvGraphicFramePr>
          <p:cNvPr id="12" name="Table 11"/>
          <p:cNvGraphicFramePr>
            <a:graphicFrameLocks noGrp="1"/>
          </p:cNvGraphicFramePr>
          <p:nvPr/>
        </p:nvGraphicFramePr>
        <p:xfrm>
          <a:off x="238784" y="814864"/>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94496900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2514601"/>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Campus Table structure  with constraints</a:t>
            </a:r>
            <a:endParaRPr lang="en-US" sz="4000" dirty="0">
              <a:solidFill>
                <a:srgbClr val="C41A1A"/>
              </a:solidFill>
            </a:endParaRPr>
          </a:p>
        </p:txBody>
      </p:sp>
    </p:spTree>
    <p:extLst>
      <p:ext uri="{BB962C8B-B14F-4D97-AF65-F5344CB8AC3E}">
        <p14:creationId xmlns:p14="http://schemas.microsoft.com/office/powerpoint/2010/main" val="46290381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8571" y="470654"/>
            <a:ext cx="120898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4059760249"/>
              </p:ext>
            </p:extLst>
          </p:nvPr>
        </p:nvGraphicFramePr>
        <p:xfrm>
          <a:off x="228571" y="927854"/>
          <a:ext cx="5518702" cy="137160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summery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varchar(1024)</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bl>
          </a:graphicData>
        </a:graphic>
      </p:graphicFrame>
      <p:sp>
        <p:nvSpPr>
          <p:cNvPr id="4" name="Rectangle 3"/>
          <p:cNvSpPr/>
          <p:nvPr/>
        </p:nvSpPr>
        <p:spPr>
          <a:xfrm>
            <a:off x="6552347" y="470654"/>
            <a:ext cx="133241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3597349103"/>
              </p:ext>
            </p:extLst>
          </p:nvPr>
        </p:nvGraphicFramePr>
        <p:xfrm>
          <a:off x="5942827" y="927854"/>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12" name="Rectangle 11"/>
          <p:cNvSpPr/>
          <p:nvPr/>
        </p:nvSpPr>
        <p:spPr>
          <a:xfrm>
            <a:off x="228570" y="2528054"/>
            <a:ext cx="223651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STUDENT_PHONE</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1438534036"/>
              </p:ext>
            </p:extLst>
          </p:nvPr>
        </p:nvGraphicFramePr>
        <p:xfrm>
          <a:off x="228570" y="2985254"/>
          <a:ext cx="1127613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45709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studentID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KEY(`studentID`) REFERENCES `student`(`id`)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varchar(45)</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4" name="Rectangle 13"/>
          <p:cNvSpPr/>
          <p:nvPr/>
        </p:nvSpPr>
        <p:spPr>
          <a:xfrm>
            <a:off x="241268" y="4400788"/>
            <a:ext cx="253787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STUDENT_ADDRESS</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15" name="Table 14"/>
          <p:cNvGraphicFramePr>
            <a:graphicFrameLocks noGrp="1"/>
          </p:cNvGraphicFramePr>
          <p:nvPr>
            <p:extLst>
              <p:ext uri="{D42A27DB-BD31-4B8C-83A1-F6EECF244321}">
                <p14:modId xmlns:p14="http://schemas.microsoft.com/office/powerpoint/2010/main" val="3029892363"/>
              </p:ext>
            </p:extLst>
          </p:nvPr>
        </p:nvGraphicFramePr>
        <p:xfrm>
          <a:off x="228570" y="4770120"/>
          <a:ext cx="1127613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45709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primary key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unique not null FOREIGN KEY(`studentID`) REFERENCES `student`(`id`)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0" name="Rectangle 9"/>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p14="http://schemas.microsoft.com/office/powerpoint/2010/main" val="30818488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1945224" y="1382286"/>
            <a:ext cx="7966406"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5471"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228570" y="609600"/>
            <a:ext cx="347588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STUDENT_QUALIFICATIONS </a:t>
            </a:r>
            <a:endParaRPr lang="en-US" dirty="0"/>
          </a:p>
        </p:txBody>
      </p:sp>
      <p:graphicFrame>
        <p:nvGraphicFramePr>
          <p:cNvPr id="11" name="Table 10"/>
          <p:cNvGraphicFramePr>
            <a:graphicFrameLocks noGrp="1"/>
          </p:cNvGraphicFramePr>
          <p:nvPr>
            <p:extLst>
              <p:ext uri="{D42A27DB-BD31-4B8C-83A1-F6EECF244321}">
                <p14:modId xmlns:p14="http://schemas.microsoft.com/office/powerpoint/2010/main" val="1841434829"/>
              </p:ext>
            </p:extLst>
          </p:nvPr>
        </p:nvGraphicFramePr>
        <p:xfrm>
          <a:off x="228570" y="1131332"/>
          <a:ext cx="11657082" cy="219456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KEY(`studentID`) REFERENCES `student`(`id`)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year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20" name="Rectangle 19"/>
          <p:cNvSpPr/>
          <p:nvPr/>
        </p:nvSpPr>
        <p:spPr>
          <a:xfrm>
            <a:off x="261223" y="3611880"/>
            <a:ext cx="126720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 </a:t>
            </a:r>
            <a:endParaRPr lang="en-US" dirty="0"/>
          </a:p>
        </p:txBody>
      </p:sp>
      <p:graphicFrame>
        <p:nvGraphicFramePr>
          <p:cNvPr id="21" name="Table 20"/>
          <p:cNvGraphicFramePr>
            <a:graphicFrameLocks noGrp="1"/>
          </p:cNvGraphicFramePr>
          <p:nvPr>
            <p:extLst>
              <p:ext uri="{D42A27DB-BD31-4B8C-83A1-F6EECF244321}">
                <p14:modId xmlns:p14="http://schemas.microsoft.com/office/powerpoint/2010/main" val="1383230086"/>
              </p:ext>
            </p:extLst>
          </p:nvPr>
        </p:nvGraphicFramePr>
        <p:xfrm>
          <a:off x="228571" y="4069080"/>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DOB</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6" name="Rectangle 5"/>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p14="http://schemas.microsoft.com/office/powerpoint/2010/main" val="269007936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228571" y="289560"/>
            <a:ext cx="3352969"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FACULTY_QUALIFICATIONS</a:t>
            </a:r>
            <a:endParaRPr lang="en-US" dirty="0"/>
          </a:p>
        </p:txBody>
      </p:sp>
      <p:graphicFrame>
        <p:nvGraphicFramePr>
          <p:cNvPr id="19" name="Table 18"/>
          <p:cNvGraphicFramePr>
            <a:graphicFrameLocks noGrp="1"/>
          </p:cNvGraphicFramePr>
          <p:nvPr>
            <p:extLst>
              <p:ext uri="{D42A27DB-BD31-4B8C-83A1-F6EECF244321}">
                <p14:modId xmlns:p14="http://schemas.microsoft.com/office/powerpoint/2010/main" val="3648646800"/>
              </p:ext>
            </p:extLst>
          </p:nvPr>
        </p:nvGraphicFramePr>
        <p:xfrm>
          <a:off x="239454" y="746760"/>
          <a:ext cx="11646198" cy="2194560"/>
        </p:xfrm>
        <a:graphic>
          <a:graphicData uri="http://schemas.openxmlformats.org/drawingml/2006/table">
            <a:tbl>
              <a:tblPr firstRow="1" firstCol="1" bandRow="1">
                <a:tableStyleId>{69C7853C-536D-4A76-A0AE-DD22124D55A5}</a:tableStyleId>
              </a:tblPr>
              <a:tblGrid>
                <a:gridCol w="2808149">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KEY(`facultyID`) REFERENCES `faculty`(`id`)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year</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4" name="Rectangle 3"/>
          <p:cNvSpPr/>
          <p:nvPr/>
        </p:nvSpPr>
        <p:spPr>
          <a:xfrm>
            <a:off x="228570" y="3124200"/>
            <a:ext cx="2229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FACULTY_PHONE </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843745163"/>
              </p:ext>
            </p:extLst>
          </p:nvPr>
        </p:nvGraphicFramePr>
        <p:xfrm>
          <a:off x="228570" y="355092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KEY(`facultyID`) REFERENCES `faculty`(`id`)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6" name="Rectangle 5"/>
          <p:cNvSpPr/>
          <p:nvPr/>
        </p:nvSpPr>
        <p:spPr>
          <a:xfrm>
            <a:off x="228571" y="4876800"/>
            <a:ext cx="247266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FACULTY_ADDRESS </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4057614974"/>
              </p:ext>
            </p:extLst>
          </p:nvPr>
        </p:nvGraphicFramePr>
        <p:xfrm>
          <a:off x="228570" y="530352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unique not null FOREIGN KEY(`facultyID`) REFERENCES `faculty`(`id`)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8" name="Rectangle 7"/>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p14="http://schemas.microsoft.com/office/powerpoint/2010/main" val="372956542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28570" y="213360"/>
            <a:ext cx="142218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MODULES </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3988286922"/>
              </p:ext>
            </p:extLst>
          </p:nvPr>
        </p:nvGraphicFramePr>
        <p:xfrm>
          <a:off x="304761" y="670560"/>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8" name="Rectangle 7"/>
          <p:cNvSpPr/>
          <p:nvPr/>
        </p:nvSpPr>
        <p:spPr>
          <a:xfrm>
            <a:off x="228570" y="1965960"/>
            <a:ext cx="244650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COURSE_MODULES</a:t>
            </a:r>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1069687722"/>
              </p:ext>
            </p:extLst>
          </p:nvPr>
        </p:nvGraphicFramePr>
        <p:xfrm>
          <a:off x="228570" y="2423160"/>
          <a:ext cx="11657082" cy="137160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(`courseID`) REFERENCES `infoway_campus`.`course`(`ID`)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moduleID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(`moduleID`) REFERENCES `infoway_campus`.`modules`(`ID`)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2" name="Rectangle 11"/>
          <p:cNvSpPr/>
          <p:nvPr/>
        </p:nvSpPr>
        <p:spPr>
          <a:xfrm>
            <a:off x="152380" y="4023360"/>
            <a:ext cx="237783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COURSE_BATCHES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88178190"/>
              </p:ext>
            </p:extLst>
          </p:nvPr>
        </p:nvGraphicFramePr>
        <p:xfrm>
          <a:off x="152380" y="4480560"/>
          <a:ext cx="11809463" cy="1920240"/>
        </p:xfrm>
        <a:graphic>
          <a:graphicData uri="http://schemas.openxmlformats.org/drawingml/2006/table">
            <a:tbl>
              <a:tblPr firstRow="1" firstCol="1" bandRow="1">
                <a:tableStyleId>{69C7853C-536D-4A76-A0AE-DD22124D55A5}</a:tableStyleId>
              </a:tblPr>
              <a:tblGrid>
                <a:gridCol w="2742843">
                  <a:extLst>
                    <a:ext uri="{9D8B030D-6E8A-4147-A177-3AD203B41FA5}">
                      <a16:colId xmlns:a16="http://schemas.microsoft.com/office/drawing/2014/main" val="20000"/>
                    </a:ext>
                  </a:extLst>
                </a:gridCol>
                <a:gridCol w="9066620">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(`courseID`) REFERENCES `infoway_campus`.`course` (`ID`)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starton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endson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capicity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bl>
          </a:graphicData>
        </a:graphic>
      </p:graphicFrame>
      <p:sp>
        <p:nvSpPr>
          <p:cNvPr id="10" name="Rectangle 9"/>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p14="http://schemas.microsoft.com/office/powerpoint/2010/main" val="225636003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152380" y="640080"/>
            <a:ext cx="236019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BATCH_STUDENTS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1968003482"/>
              </p:ext>
            </p:extLst>
          </p:nvPr>
        </p:nvGraphicFramePr>
        <p:xfrm>
          <a:off x="228570" y="1325880"/>
          <a:ext cx="11657082" cy="1645920"/>
        </p:xfrm>
        <a:graphic>
          <a:graphicData uri="http://schemas.openxmlformats.org/drawingml/2006/table">
            <a:tbl>
              <a:tblPr firstRow="1" firstCol="1" bandRow="1">
                <a:tableStyleId>{69C7853C-536D-4A76-A0AE-DD22124D55A5}</a:tableStyleId>
              </a:tblPr>
              <a:tblGrid>
                <a:gridCol w="2895223">
                  <a:extLst>
                    <a:ext uri="{9D8B030D-6E8A-4147-A177-3AD203B41FA5}">
                      <a16:colId xmlns:a16="http://schemas.microsoft.com/office/drawing/2014/main" val="20000"/>
                    </a:ext>
                  </a:extLst>
                </a:gridCol>
                <a:gridCol w="876185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batchID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(`batchID`) REFERENCES `infoway_campus`.`course_batches` (`ID`)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studentID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(`studentID`) REFERENCES `infoway_campus`.`student` (`ID`)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p14="http://schemas.microsoft.com/office/powerpoint/2010/main" val="59243222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8514119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Default value</a:t>
            </a:r>
          </a:p>
        </p:txBody>
      </p:sp>
      <p:sp>
        <p:nvSpPr>
          <p:cNvPr id="5" name="Rectangle 4"/>
          <p:cNvSpPr/>
          <p:nvPr/>
        </p:nvSpPr>
        <p:spPr>
          <a:xfrm>
            <a:off x="101587" y="838200"/>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622598" y="1460956"/>
            <a:ext cx="10314099" cy="483209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CREATE TABLE TEMP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 </a:t>
            </a:r>
            <a:r>
              <a:rPr lang="en-US" dirty="0">
                <a:latin typeface="Arial" panose="020B0604020202020204" pitchFamily="34" charset="0"/>
                <a:cs typeface="Arial" panose="020B0604020202020204" pitchFamily="34" charset="0"/>
              </a:rPr>
              <a:t>primary key, </a:t>
            </a:r>
          </a:p>
          <a:p>
            <a:r>
              <a:rPr lang="en-US" dirty="0">
                <a:latin typeface="Arial" panose="020B0604020202020204" pitchFamily="34" charset="0"/>
                <a:cs typeface="Arial" panose="020B0604020202020204" pitchFamily="34" charset="0"/>
              </a:rPr>
              <a:t>              firstName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a:t>
            </a:r>
            <a:r>
              <a:rPr lang="en-US" dirty="0">
                <a:solidFill>
                  <a:srgbClr val="834689"/>
                </a:solidFill>
                <a:latin typeface="Arial" panose="020B0604020202020204" pitchFamily="34" charset="0"/>
                <a:cs typeface="Arial" panose="020B0604020202020204" pitchFamily="34" charset="0"/>
              </a:rPr>
              <a:t>45</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phone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city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(10) </a:t>
            </a:r>
            <a:r>
              <a:rPr lang="en-US" b="1" dirty="0">
                <a:solidFill>
                  <a:srgbClr val="C00000"/>
                </a:solidFill>
                <a:latin typeface="Arial" panose="020B0604020202020204" pitchFamily="34" charset="0"/>
                <a:cs typeface="Arial" panose="020B0604020202020204" pitchFamily="34" charset="0"/>
              </a:rPr>
              <a:t>DEFAULT </a:t>
            </a:r>
            <a:r>
              <a:rPr lang="en-US" dirty="0">
                <a:latin typeface="Arial" panose="020B0604020202020204" pitchFamily="34" charset="0"/>
                <a:cs typeface="Arial" panose="020B0604020202020204" pitchFamily="34" charset="0"/>
              </a:rPr>
              <a:t>'</a:t>
            </a:r>
            <a:r>
              <a:rPr lang="en-US" b="1" dirty="0">
                <a:latin typeface="Arial" panose="020B0604020202020204" pitchFamily="34" charset="0"/>
                <a:cs typeface="Arial" panose="020B0604020202020204" pitchFamily="34" charset="0"/>
              </a:rPr>
              <a:t>PUNE</a:t>
            </a:r>
            <a:r>
              <a:rPr lang="en-US" dirty="0">
                <a:latin typeface="Arial" panose="020B0604020202020204" pitchFamily="34" charset="0"/>
                <a:cs typeface="Arial" panose="020B0604020202020204" pitchFamily="34" charset="0"/>
              </a:rPr>
              <a:t>'</a:t>
            </a:r>
            <a:endParaRPr lang="en-US" dirty="0">
              <a:solidFill>
                <a:schemeClr val="bg1">
                  <a:lumMod val="65000"/>
                </a:schemeClr>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CREATE TABLE TEMP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 </a:t>
            </a:r>
            <a:r>
              <a:rPr lang="en-US" dirty="0">
                <a:latin typeface="Arial" panose="020B0604020202020204" pitchFamily="34" charset="0"/>
                <a:cs typeface="Arial" panose="020B0604020202020204" pitchFamily="34" charset="0"/>
              </a:rPr>
              <a:t>primary key, </a:t>
            </a:r>
          </a:p>
          <a:p>
            <a:r>
              <a:rPr lang="en-US" dirty="0">
                <a:latin typeface="Arial" panose="020B0604020202020204" pitchFamily="34" charset="0"/>
                <a:cs typeface="Arial" panose="020B0604020202020204" pitchFamily="34" charset="0"/>
              </a:rPr>
              <a:t>              firstName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a:t>
            </a:r>
            <a:r>
              <a:rPr lang="en-US" dirty="0">
                <a:solidFill>
                  <a:srgbClr val="834689"/>
                </a:solidFill>
                <a:latin typeface="Arial" panose="020B0604020202020204" pitchFamily="34" charset="0"/>
                <a:cs typeface="Arial" panose="020B0604020202020204" pitchFamily="34" charset="0"/>
              </a:rPr>
              <a:t>45</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phone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city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(10) </a:t>
            </a:r>
            <a:r>
              <a:rPr lang="en-US" b="1" dirty="0">
                <a:solidFill>
                  <a:srgbClr val="C00000"/>
                </a:solidFill>
                <a:latin typeface="Arial" panose="020B0604020202020204" pitchFamily="34" charset="0"/>
                <a:cs typeface="Arial" panose="020B0604020202020204" pitchFamily="34" charset="0"/>
              </a:rPr>
              <a:t>DEFAULT </a:t>
            </a:r>
            <a:r>
              <a:rPr lang="en-US" dirty="0">
                <a:latin typeface="Arial" panose="020B0604020202020204" pitchFamily="34" charset="0"/>
                <a:cs typeface="Arial" panose="020B0604020202020204" pitchFamily="34" charset="0"/>
              </a:rPr>
              <a:t>'</a:t>
            </a:r>
            <a:r>
              <a:rPr lang="en-US" b="1" dirty="0">
                <a:latin typeface="Arial" panose="020B0604020202020204" pitchFamily="34" charset="0"/>
                <a:cs typeface="Arial" panose="020B0604020202020204" pitchFamily="34" charset="0"/>
              </a:rPr>
              <a:t>PUNE</a:t>
            </a:r>
            <a:r>
              <a:rPr lang="en-US" dirty="0">
                <a:latin typeface="Arial" panose="020B0604020202020204" pitchFamily="34" charset="0"/>
                <a:cs typeface="Arial" panose="020B0604020202020204" pitchFamily="34" charset="0"/>
              </a:rPr>
              <a:t>’,</a:t>
            </a:r>
          </a:p>
          <a:p>
            <a:r>
              <a:rPr lang="en-US" dirty="0">
                <a:solidFill>
                  <a:schemeClr val="bg1">
                    <a:lumMod val="65000"/>
                  </a:schemeClr>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salary</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a:t>
            </a:r>
            <a:endParaRPr lang="en-US" dirty="0">
              <a:solidFill>
                <a:schemeClr val="bg1">
                  <a:lumMod val="65000"/>
                </a:schemeClr>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comm</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a:t>
            </a:r>
            <a:endParaRPr lang="en-US" dirty="0">
              <a:solidFill>
                <a:schemeClr val="bg1">
                  <a:lumMod val="65000"/>
                </a:schemeClr>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total</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 </a:t>
            </a:r>
            <a:r>
              <a:rPr lang="en-US" b="1" dirty="0">
                <a:solidFill>
                  <a:srgbClr val="C00000"/>
                </a:solidFill>
                <a:latin typeface="Arial" panose="020B0604020202020204" pitchFamily="34" charset="0"/>
                <a:cs typeface="Arial" panose="020B0604020202020204" pitchFamily="34" charset="0"/>
              </a:rPr>
              <a:t>DEFAULT </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salary </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comm</a:t>
            </a:r>
            <a:r>
              <a:rPr lang="en-US" dirty="0">
                <a:solidFill>
                  <a:schemeClr val="bg1">
                    <a:lumMod val="65000"/>
                  </a:schemeClr>
                </a:solidFill>
                <a:latin typeface="Arial" panose="020B0604020202020204" pitchFamily="34" charset="0"/>
                <a:cs typeface="Arial" panose="020B0604020202020204" pitchFamily="34" charset="0"/>
              </a:rPr>
              <a:t>)     </a:t>
            </a:r>
            <a:r>
              <a:rPr lang="en-US" sz="2000" dirty="0">
                <a:solidFill>
                  <a:srgbClr val="00B050"/>
                </a:solidFill>
                <a:latin typeface="Arial" panose="020B0604020202020204" pitchFamily="34" charset="0"/>
                <a:ea typeface="Times New Roman" panose="02020603050405020304" pitchFamily="18" charset="0"/>
                <a:cs typeface="Arial" panose="020B0604020202020204" pitchFamily="34" charset="0"/>
              </a:rPr>
              <a:t>// version 8.0 and above.</a:t>
            </a:r>
            <a:endParaRPr lang="en-US" sz="2000" dirty="0">
              <a:solidFill>
                <a:srgbClr val="834689"/>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4029355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
                                            <p:txEl>
                                              <p:pRg st="10" end="1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
                                            <p:txEl>
                                              <p:pRg st="11" end="11"/>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
                                            <p:txEl>
                                              <p:pRg st="12" end="12"/>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8">
                                            <p:txEl>
                                              <p:pRg st="13" end="13"/>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
                                            <p:txEl>
                                              <p:pRg st="14" end="14"/>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8">
                                            <p:txEl>
                                              <p:pRg st="15" end="15"/>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8">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333293" y="3416858"/>
            <a:ext cx="9428589" cy="369332"/>
          </a:xfrm>
          <a:prstGeom prst="rect">
            <a:avLst/>
          </a:prstGeom>
        </p:spPr>
        <p:txBody>
          <a:bodyPr wrap="square">
            <a:spAutoFit/>
          </a:bodyPr>
          <a:lstStyle/>
          <a:p>
            <a:r>
              <a:rPr lang="en-US" dirty="0">
                <a:solidFill>
                  <a:srgbClr val="006C86"/>
                </a:solidFill>
              </a:rPr>
              <a:t>TODO</a:t>
            </a:r>
          </a:p>
        </p:txBody>
      </p:sp>
    </p:spTree>
    <p:extLst>
      <p:ext uri="{BB962C8B-B14F-4D97-AF65-F5344CB8AC3E}">
        <p14:creationId xmlns:p14="http://schemas.microsoft.com/office/powerpoint/2010/main" val="408514119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AUTO_INCREMENT</a:t>
            </a:r>
            <a:endParaRPr lang="en-IN" sz="3600" dirty="0">
              <a:latin typeface="Arial" panose="020B0604020202020204" pitchFamily="34" charset="0"/>
              <a:cs typeface="Arial" panose="020B0604020202020204" pitchFamily="34" charset="0"/>
            </a:endParaRPr>
          </a:p>
        </p:txBody>
      </p:sp>
      <p:sp>
        <p:nvSpPr>
          <p:cNvPr id="2" name="Rectangle 1"/>
          <p:cNvSpPr/>
          <p:nvPr/>
        </p:nvSpPr>
        <p:spPr>
          <a:xfrm>
            <a:off x="1676182" y="878682"/>
            <a:ext cx="8838049" cy="378565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applies only to integer and floating-point types.</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There can be only one </a:t>
            </a: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column per table, it must be indexed, and it cannot have a DEFAULT value. </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a:t>
            </a: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column works properly only if it contains positive values. </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The  AUTO_INCREMENT column must be indexed, which means it can be either </a:t>
            </a:r>
            <a:r>
              <a:rPr lang="en-IN" sz="1600" b="1" dirty="0">
                <a:latin typeface="Arial" panose="020B0604020202020204" pitchFamily="34" charset="0"/>
                <a:cs typeface="Arial" panose="020B0604020202020204" pitchFamily="34" charset="0"/>
              </a:rPr>
              <a:t>PRIMARY</a:t>
            </a:r>
            <a:r>
              <a:rPr lang="en-IN" sz="1600" dirty="0">
                <a:latin typeface="Arial" panose="020B0604020202020204" pitchFamily="34" charset="0"/>
                <a:cs typeface="Arial" panose="020B0604020202020204" pitchFamily="34" charset="0"/>
              </a:rPr>
              <a:t> </a:t>
            </a:r>
            <a:r>
              <a:rPr lang="en-IN" sz="1600" b="1" dirty="0">
                <a:latin typeface="Arial" panose="020B0604020202020204" pitchFamily="34" charset="0"/>
                <a:cs typeface="Arial" panose="020B0604020202020204" pitchFamily="34" charset="0"/>
              </a:rPr>
              <a:t>KEY</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UNIQUE</a:t>
            </a:r>
            <a:r>
              <a:rPr lang="en-IN" sz="1600" dirty="0">
                <a:latin typeface="Arial" panose="020B0604020202020204" pitchFamily="34" charset="0"/>
                <a:cs typeface="Arial" panose="020B0604020202020204" pitchFamily="34" charset="0"/>
              </a:rPr>
              <a:t> </a:t>
            </a:r>
            <a:r>
              <a:rPr lang="en-IN" sz="1600" b="1" dirty="0">
                <a:latin typeface="Arial" panose="020B0604020202020204" pitchFamily="34" charset="0"/>
                <a:cs typeface="Arial" panose="020B0604020202020204" pitchFamily="34" charset="0"/>
              </a:rPr>
              <a:t>KEY</a:t>
            </a:r>
            <a:r>
              <a:rPr lang="en-IN" sz="1600" dirty="0">
                <a:latin typeface="Arial" panose="020B0604020202020204" pitchFamily="34" charset="0"/>
                <a:cs typeface="Arial" panose="020B0604020202020204" pitchFamily="34" charset="0"/>
              </a:rPr>
              <a:t> index.</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When you insert a value of NULL or 0 into </a:t>
            </a: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column, the column is set to the next sequence value.</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Use </a:t>
            </a:r>
            <a:r>
              <a:rPr lang="en-IN" sz="1600" b="1" i="1" dirty="0">
                <a:latin typeface="Arial" panose="020B0604020202020204" pitchFamily="34" charset="0"/>
                <a:cs typeface="Arial" panose="020B0604020202020204" pitchFamily="34" charset="0"/>
              </a:rPr>
              <a:t>LAST_INSERT_ID</a:t>
            </a:r>
            <a:r>
              <a:rPr lang="en-IN" sz="1600" dirty="0">
                <a:latin typeface="Arial" panose="020B0604020202020204" pitchFamily="34" charset="0"/>
                <a:cs typeface="Arial" panose="020B0604020202020204" pitchFamily="34" charset="0"/>
              </a:rPr>
              <a:t>() function to find the row that contains the most recent </a:t>
            </a: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value</a:t>
            </a:r>
          </a:p>
        </p:txBody>
      </p:sp>
      <p:sp>
        <p:nvSpPr>
          <p:cNvPr id="3" name="Rectangle 2"/>
          <p:cNvSpPr/>
          <p:nvPr/>
        </p:nvSpPr>
        <p:spPr>
          <a:xfrm>
            <a:off x="1599992" y="4800602"/>
            <a:ext cx="3515629" cy="140038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rPr>
              <a:t>SELECT</a:t>
            </a:r>
            <a:r>
              <a:rPr lang="en-IN" sz="1700" dirty="0"/>
              <a:t> </a:t>
            </a:r>
            <a:r>
              <a:rPr lang="en-IN" sz="1700" i="1" dirty="0">
                <a:solidFill>
                  <a:srgbClr val="EE9900"/>
                </a:solidFill>
                <a:latin typeface="Gill Sans MT (Body)"/>
              </a:rPr>
              <a:t>@@</a:t>
            </a:r>
            <a:r>
              <a:rPr lang="en-IN" sz="1700" dirty="0">
                <a:solidFill>
                  <a:srgbClr val="E0D612"/>
                </a:solidFill>
                <a:latin typeface="Liberation Mono"/>
                <a:cs typeface="Arial" panose="020B0604020202020204" pitchFamily="34" charset="0"/>
              </a:rPr>
              <a:t>IDENTITY</a:t>
            </a: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E0D612"/>
                </a:solidFill>
                <a:latin typeface="Liberation Mono"/>
                <a:cs typeface="Arial" panose="020B0604020202020204" pitchFamily="34" charset="0"/>
              </a:rPr>
              <a:t>LAST_INSERT_ID()</a:t>
            </a: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rPr>
              <a:t>SET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E0D612"/>
                </a:solidFill>
                <a:latin typeface="Liberation Mono"/>
                <a:cs typeface="Arial" panose="020B0604020202020204" pitchFamily="34" charset="0"/>
              </a:rPr>
              <a:t>INSERT_ID = 7</a:t>
            </a:r>
            <a:endParaRPr lang="en-IN" sz="1700"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687067" y="115672"/>
            <a:ext cx="3428554" cy="646331"/>
          </a:xfrm>
          <a:prstGeom prst="rect">
            <a:avLst/>
          </a:prstGeom>
          <a:solidFill>
            <a:schemeClr val="bg1"/>
          </a:solidFill>
        </p:spPr>
        <p:txBody>
          <a:bodyPr wrap="square">
            <a:spAutoFit/>
          </a:bodyPr>
          <a:lstStyle/>
          <a:p>
            <a:r>
              <a:rPr lang="en-IN" i="1" dirty="0">
                <a:latin typeface="Arial" panose="020B0604020202020204" pitchFamily="34" charset="0"/>
                <a:ea typeface="Times New Roman" panose="02020603050405020304" pitchFamily="18" charset="0"/>
                <a:cs typeface="Arial" panose="020B0604020202020204" pitchFamily="34" charset="0"/>
              </a:rPr>
              <a:t>IDENTITY</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is a synonym to the </a:t>
            </a:r>
            <a:r>
              <a:rPr lang="en-IN" i="1" dirty="0">
                <a:latin typeface="Arial" panose="020B0604020202020204" pitchFamily="34" charset="0"/>
                <a:ea typeface="Times New Roman" panose="02020603050405020304" pitchFamily="18" charset="0"/>
                <a:cs typeface="Arial" panose="020B0604020202020204" pitchFamily="34" charset="0"/>
              </a:rPr>
              <a:t>LAST_INSERT_ID</a:t>
            </a:r>
            <a:r>
              <a:rPr lang="en-IN" dirty="0">
                <a:latin typeface="Arial" panose="020B0604020202020204" pitchFamily="34" charset="0"/>
                <a:cs typeface="Arial" panose="020B0604020202020204" pitchFamily="34" charset="0"/>
              </a:rPr>
              <a:t> variable.</a:t>
            </a:r>
          </a:p>
        </p:txBody>
      </p:sp>
      <p:sp>
        <p:nvSpPr>
          <p:cNvPr id="6" name="Rectangle 5"/>
          <p:cNvSpPr/>
          <p:nvPr/>
        </p:nvSpPr>
        <p:spPr>
          <a:xfrm>
            <a:off x="5117064" y="4892967"/>
            <a:ext cx="6035213" cy="1200329"/>
          </a:xfrm>
          <a:prstGeom prst="rect">
            <a:avLst/>
          </a:prstGeom>
        </p:spPr>
        <p:txBody>
          <a:bodyPr wrap="square">
            <a:spAutoFit/>
          </a:bodyPr>
          <a:lstStyle/>
          <a:p>
            <a:pPr algn="just"/>
            <a:r>
              <a:rPr lang="en-IN" b="1" dirty="0">
                <a:solidFill>
                  <a:srgbClr val="0070C0"/>
                </a:solidFill>
                <a:latin typeface="Segoe UI Light" panose="020B0502040204020203" pitchFamily="34" charset="0"/>
                <a:cs typeface="Segoe UI Light" panose="020B0502040204020203" pitchFamily="34" charset="0"/>
              </a:rPr>
              <a:t>There can be only one AUTO_INCREMENT column per table, it must be indexed, and it cannot have a DEFAULT value. An AUTO_INCREMENT column works properly only if it contains only positive values.</a:t>
            </a:r>
          </a:p>
        </p:txBody>
      </p:sp>
    </p:spTree>
    <p:extLst>
      <p:ext uri="{BB962C8B-B14F-4D97-AF65-F5344CB8AC3E}">
        <p14:creationId xmlns:p14="http://schemas.microsoft.com/office/powerpoint/2010/main" val="126913574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AUTO_INCREMENT</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652434" y="880408"/>
            <a:ext cx="8838049" cy="1938992"/>
          </a:xfrm>
          <a:prstGeom prst="rect">
            <a:avLst/>
          </a:prstGeom>
          <a:solidFill>
            <a:schemeClr val="accent4">
              <a:lumMod val="40000"/>
              <a:lumOff val="60000"/>
            </a:schemeClr>
          </a:solid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20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1652434" y="3154620"/>
            <a:ext cx="8838049" cy="1015663"/>
          </a:xfrm>
          <a:prstGeom prst="rect">
            <a:avLst/>
          </a:prstGeom>
          <a:noFill/>
        </p:spPr>
        <p:txBody>
          <a:bodyPr wrap="square">
            <a:spAutoFit/>
          </a:bodyPr>
          <a:lstStyle/>
          <a:p>
            <a:r>
              <a:rPr lang="en-IN" sz="2000" dirty="0">
                <a:solidFill>
                  <a:srgbClr val="0077AA"/>
                </a:solidFill>
                <a:latin typeface="Gill Sans MT (Body)"/>
              </a:rPr>
              <a:t>SET</a:t>
            </a:r>
            <a:r>
              <a:rPr lang="en-IN" sz="2000" dirty="0">
                <a:solidFill>
                  <a:srgbClr val="0089A4"/>
                </a:solidFill>
              </a:rPr>
              <a:t> </a:t>
            </a:r>
            <a:r>
              <a:rPr lang="en-IN" sz="2000" i="1" dirty="0">
                <a:solidFill>
                  <a:srgbClr val="EE9900"/>
                </a:solidFill>
                <a:latin typeface="Gill Sans MT (Body)"/>
              </a:rPr>
              <a:t>@@</a:t>
            </a:r>
            <a:r>
              <a:rPr lang="en-IN" sz="2000" dirty="0">
                <a:solidFill>
                  <a:schemeClr val="accent5">
                    <a:lumMod val="75000"/>
                  </a:schemeClr>
                </a:solidFill>
              </a:rPr>
              <a:t>session</a:t>
            </a:r>
            <a:r>
              <a:rPr lang="en-IN" sz="2000" dirty="0"/>
              <a:t>.</a:t>
            </a:r>
            <a:r>
              <a:rPr lang="en-IN" sz="2000" dirty="0">
                <a:solidFill>
                  <a:srgbClr val="E0D612"/>
                </a:solidFill>
                <a:latin typeface="Liberation Mono"/>
                <a:cs typeface="Arial" panose="020B0604020202020204" pitchFamily="34" charset="0"/>
              </a:rPr>
              <a:t>auto_increment_offset</a:t>
            </a:r>
            <a:r>
              <a:rPr lang="en-IN" sz="2000" dirty="0">
                <a:solidFill>
                  <a:srgbClr val="0089A4"/>
                </a:solidFill>
              </a:rPr>
              <a:t> </a:t>
            </a:r>
            <a:r>
              <a:rPr lang="en-IN" sz="2000" dirty="0">
                <a:solidFill>
                  <a:schemeClr val="accent5">
                    <a:lumMod val="75000"/>
                  </a:schemeClr>
                </a:solidFill>
                <a:latin typeface="Liberation Mono"/>
                <a:cs typeface="Arial" panose="020B0604020202020204" pitchFamily="34" charset="0"/>
              </a:rPr>
              <a:t>=</a:t>
            </a:r>
            <a:r>
              <a:rPr lang="en-IN" sz="2000" dirty="0">
                <a:solidFill>
                  <a:srgbClr val="0089A4"/>
                </a:solidFill>
              </a:rPr>
              <a:t> </a:t>
            </a:r>
            <a:r>
              <a:rPr lang="en-IN" sz="2000" dirty="0">
                <a:solidFill>
                  <a:srgbClr val="92D050"/>
                </a:solidFill>
              </a:rPr>
              <a:t>5</a:t>
            </a:r>
            <a:endParaRPr lang="en-IN" sz="2000" dirty="0">
              <a:solidFill>
                <a:srgbClr val="0089A4"/>
              </a:solidFill>
            </a:endParaRPr>
          </a:p>
          <a:p>
            <a:endParaRPr lang="en-IN" sz="2000" dirty="0">
              <a:solidFill>
                <a:srgbClr val="0089A4"/>
              </a:solidFill>
            </a:endParaRPr>
          </a:p>
          <a:p>
            <a:r>
              <a:rPr lang="en-IN" sz="2000" dirty="0">
                <a:solidFill>
                  <a:srgbClr val="0077AA"/>
                </a:solidFill>
                <a:latin typeface="Gill Sans MT (Body)"/>
              </a:rPr>
              <a:t>SET</a:t>
            </a:r>
            <a:r>
              <a:rPr lang="en-IN" sz="2000" dirty="0">
                <a:solidFill>
                  <a:srgbClr val="0089A4"/>
                </a:solidFill>
              </a:rPr>
              <a:t> </a:t>
            </a:r>
            <a:r>
              <a:rPr lang="en-IN" sz="2000" i="1" dirty="0">
                <a:solidFill>
                  <a:srgbClr val="EE9900"/>
                </a:solidFill>
                <a:latin typeface="Gill Sans MT (Body)"/>
              </a:rPr>
              <a:t>@@</a:t>
            </a:r>
            <a:r>
              <a:rPr lang="en-IN" sz="2000" dirty="0">
                <a:solidFill>
                  <a:schemeClr val="accent5">
                    <a:lumMod val="75000"/>
                  </a:schemeClr>
                </a:solidFill>
              </a:rPr>
              <a:t>session</a:t>
            </a:r>
            <a:r>
              <a:rPr lang="en-IN" sz="2000" dirty="0"/>
              <a:t>.</a:t>
            </a:r>
            <a:r>
              <a:rPr lang="en-IN" sz="2000" dirty="0">
                <a:solidFill>
                  <a:srgbClr val="E0D612"/>
                </a:solidFill>
                <a:latin typeface="Liberation Mono"/>
                <a:cs typeface="Arial" panose="020B0604020202020204" pitchFamily="34" charset="0"/>
              </a:rPr>
              <a:t>auto_increment_increment</a:t>
            </a:r>
            <a:r>
              <a:rPr lang="en-IN" sz="2000" dirty="0">
                <a:solidFill>
                  <a:srgbClr val="0089A4"/>
                </a:solidFill>
              </a:rPr>
              <a:t> </a:t>
            </a:r>
            <a:r>
              <a:rPr lang="en-IN" sz="2000" dirty="0">
                <a:solidFill>
                  <a:schemeClr val="accent5">
                    <a:lumMod val="75000"/>
                  </a:schemeClr>
                </a:solidFill>
                <a:latin typeface="Liberation Mono"/>
                <a:cs typeface="Arial" panose="020B0604020202020204" pitchFamily="34" charset="0"/>
              </a:rPr>
              <a:t>=</a:t>
            </a:r>
            <a:r>
              <a:rPr lang="en-IN" sz="2000" dirty="0">
                <a:solidFill>
                  <a:srgbClr val="0089A4"/>
                </a:solidFill>
              </a:rPr>
              <a:t> </a:t>
            </a:r>
            <a:r>
              <a:rPr lang="en-IN" sz="2000" dirty="0">
                <a:solidFill>
                  <a:srgbClr val="92D050"/>
                </a:solidFill>
              </a:rPr>
              <a:t>10</a:t>
            </a:r>
            <a:endParaRPr lang="en-IN" sz="2000" dirty="0">
              <a:solidFill>
                <a:srgbClr val="0089A4"/>
              </a:solidFill>
            </a:endParaRPr>
          </a:p>
        </p:txBody>
      </p:sp>
      <p:sp>
        <p:nvSpPr>
          <p:cNvPr id="2" name="Rectangle 1"/>
          <p:cNvSpPr/>
          <p:nvPr/>
        </p:nvSpPr>
        <p:spPr>
          <a:xfrm>
            <a:off x="1676182" y="4876800"/>
            <a:ext cx="5022016" cy="369332"/>
          </a:xfrm>
          <a:prstGeom prst="rect">
            <a:avLst/>
          </a:prstGeom>
        </p:spPr>
        <p:txBody>
          <a:bodyPr wrap="non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598582141"/>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AUTO_INCREMENT</a:t>
            </a:r>
            <a:endParaRPr lang="en-IN" sz="3600" dirty="0">
              <a:latin typeface="Arial" panose="020B0604020202020204" pitchFamily="34" charset="0"/>
              <a:cs typeface="Arial" panose="020B0604020202020204" pitchFamily="34" charset="0"/>
            </a:endParaRPr>
          </a:p>
        </p:txBody>
      </p:sp>
      <p:sp>
        <p:nvSpPr>
          <p:cNvPr id="3" name="Rectangle 2"/>
          <p:cNvSpPr/>
          <p:nvPr/>
        </p:nvSpPr>
        <p:spPr>
          <a:xfrm>
            <a:off x="1676182" y="762002"/>
            <a:ext cx="8838049" cy="1200329"/>
          </a:xfrm>
          <a:prstGeom prst="rect">
            <a:avLst/>
          </a:prstGeom>
          <a:solidFill>
            <a:schemeClr val="bg1"/>
          </a:solidFill>
        </p:spPr>
        <p:txBody>
          <a:bodyPr wrap="square">
            <a:spAutoFit/>
          </a:bodyPr>
          <a:lstStyle/>
          <a:p>
            <a:r>
              <a:rPr lang="en-IN" i="1" dirty="0">
                <a:latin typeface="Arial" panose="020B0604020202020204" pitchFamily="34" charset="0"/>
                <a:cs typeface="Arial" panose="020B0604020202020204" pitchFamily="34" charset="0"/>
              </a:rPr>
              <a:t>NO_AUTO_VALUE_ON_ZERO</a:t>
            </a:r>
            <a:r>
              <a:rPr lang="en-IN" dirty="0">
                <a:latin typeface="Arial" panose="020B0604020202020204" pitchFamily="34" charset="0"/>
                <a:cs typeface="Arial" panose="020B0604020202020204" pitchFamily="34" charset="0"/>
              </a:rPr>
              <a:t> affects handling of </a:t>
            </a:r>
            <a:r>
              <a:rPr lang="en-IN" i="1" dirty="0">
                <a:latin typeface="Arial" panose="020B0604020202020204" pitchFamily="34" charset="0"/>
                <a:cs typeface="Arial" panose="020B0604020202020204" pitchFamily="34" charset="0"/>
              </a:rPr>
              <a:t>AUTO_INCREMENT</a:t>
            </a:r>
            <a:r>
              <a:rPr lang="en-IN" dirty="0">
                <a:latin typeface="Arial" panose="020B0604020202020204" pitchFamily="34" charset="0"/>
                <a:cs typeface="Arial" panose="020B0604020202020204" pitchFamily="34" charset="0"/>
              </a:rPr>
              <a:t> columns. Normally, you generate the next sequence number for the column by inserting either NULL or 0 into it. </a:t>
            </a:r>
            <a:r>
              <a:rPr lang="en-IN" i="1" dirty="0">
                <a:latin typeface="Arial" panose="020B0604020202020204" pitchFamily="34" charset="0"/>
                <a:cs typeface="Arial" panose="020B0604020202020204" pitchFamily="34" charset="0"/>
              </a:rPr>
              <a:t>NO_AUTO_VALUE_ON_ZERO</a:t>
            </a:r>
            <a:r>
              <a:rPr lang="en-IN" dirty="0">
                <a:latin typeface="Arial" panose="020B0604020202020204" pitchFamily="34" charset="0"/>
                <a:cs typeface="Arial" panose="020B0604020202020204" pitchFamily="34" charset="0"/>
              </a:rPr>
              <a:t> suppresses this behaviour for 0 so that only NULL generates the next sequence number.</a:t>
            </a:r>
          </a:p>
        </p:txBody>
      </p:sp>
      <p:sp>
        <p:nvSpPr>
          <p:cNvPr id="5" name="Rectangle 4"/>
          <p:cNvSpPr/>
          <p:nvPr/>
        </p:nvSpPr>
        <p:spPr>
          <a:xfrm>
            <a:off x="1676182" y="2429473"/>
            <a:ext cx="8838049" cy="830997"/>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1335528092"/>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371602"/>
            <a:ext cx="9142810" cy="2862322"/>
          </a:xfrm>
          <a:prstGeom prst="rect">
            <a:avLst/>
          </a:prstGeom>
        </p:spPr>
        <p:txBody>
          <a:bodyPr wrap="square">
            <a:spAutoFit/>
          </a:bodyPr>
          <a:lstStyle/>
          <a:p>
            <a:r>
              <a:rPr lang="en-US" sz="2000" b="1" dirty="0">
                <a:latin typeface="Arial" panose="020B0604020202020204" pitchFamily="34" charset="0"/>
                <a:cs typeface="Arial" panose="020B0604020202020204" pitchFamily="34" charset="0"/>
              </a:rPr>
              <a:t>OBJECTIVE</a:t>
            </a:r>
          </a:p>
          <a:p>
            <a:endParaRPr lang="en-US" sz="20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solidFill>
                  <a:srgbClr val="222222"/>
                </a:solidFill>
                <a:latin typeface="Arial" panose="020B0604020202020204" pitchFamily="34" charset="0"/>
                <a:cs typeface="Arial" panose="020B0604020202020204" pitchFamily="34" charset="0"/>
              </a:rPr>
              <a:t>Understand the role of  a  database  management  system  in an organization.</a:t>
            </a:r>
          </a:p>
          <a:p>
            <a:pPr marL="342900" indent="-342900">
              <a:buFont typeface="Arial" panose="020B0604020202020204" pitchFamily="34" charset="0"/>
              <a:buChar char="•"/>
            </a:pPr>
            <a:endParaRPr lang="en-US" sz="2000" dirty="0">
              <a:solidFill>
                <a:srgbClr val="222222"/>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solidFill>
                  <a:srgbClr val="222222"/>
                </a:solidFill>
                <a:latin typeface="Arial" panose="020B0604020202020204" pitchFamily="34" charset="0"/>
                <a:cs typeface="Arial" panose="020B0604020202020204" pitchFamily="34" charset="0"/>
              </a:rPr>
              <a:t>Understand basic database concepts, including the structure and operation of the relational database.</a:t>
            </a:r>
          </a:p>
          <a:p>
            <a:pPr marL="342900" indent="-342900">
              <a:buFont typeface="Arial" panose="020B0604020202020204" pitchFamily="34" charset="0"/>
              <a:buChar char="•"/>
            </a:pPr>
            <a:endParaRPr lang="en-US" sz="2000" dirty="0">
              <a:solidFill>
                <a:srgbClr val="222222"/>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solidFill>
                  <a:srgbClr val="222222"/>
                </a:solidFill>
                <a:latin typeface="Arial" panose="020B0604020202020204" pitchFamily="34" charset="0"/>
                <a:cs typeface="Arial" panose="020B0604020202020204" pitchFamily="34" charset="0"/>
              </a:rPr>
              <a:t>Construct database queries using Structured Query Language (</a:t>
            </a:r>
            <a:r>
              <a:rPr lang="en-US" sz="2000" b="1" i="1" dirty="0">
                <a:solidFill>
                  <a:srgbClr val="222222"/>
                </a:solidFill>
                <a:latin typeface="Arial" panose="020B0604020202020204" pitchFamily="34" charset="0"/>
                <a:cs typeface="Arial" panose="020B0604020202020204" pitchFamily="34" charset="0"/>
              </a:rPr>
              <a:t>SQL</a:t>
            </a:r>
            <a:r>
              <a:rPr lang="en-US" sz="2000" dirty="0">
                <a:solidFill>
                  <a:srgbClr val="222222"/>
                </a:solidFill>
                <a:latin typeface="Arial" panose="020B0604020202020204" pitchFamily="34" charset="0"/>
                <a:cs typeface="Arial" panose="020B0604020202020204" pitchFamily="34" charset="0"/>
              </a:rPr>
              <a:t>).</a:t>
            </a:r>
            <a:endParaRPr lang="en-US" sz="2000" dirty="0">
              <a:latin typeface="Arial" panose="020B0604020202020204" pitchFamily="34" charset="0"/>
              <a:cs typeface="Arial" panose="020B0604020202020204" pitchFamily="34" charset="0"/>
            </a:endParaRPr>
          </a:p>
        </p:txBody>
      </p:sp>
      <p:sp>
        <p:nvSpPr>
          <p:cNvPr id="6"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48648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838622" y="188640"/>
            <a:ext cx="894191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6C86"/>
                </a:solidFill>
              </a:rPr>
              <a:t>Stored functions and user-defined functions are not permitted.</a:t>
            </a:r>
          </a:p>
          <a:p>
            <a:pPr marL="285750" indent="-285750">
              <a:buFont typeface="Arial" panose="020B0604020202020204" pitchFamily="34" charset="0"/>
              <a:buChar char="•"/>
            </a:pPr>
            <a:r>
              <a:rPr lang="en-IN" dirty="0">
                <a:solidFill>
                  <a:srgbClr val="006C86"/>
                </a:solidFill>
              </a:rPr>
              <a:t>Stored procedure and function parameters are not permitted.</a:t>
            </a:r>
          </a:p>
          <a:p>
            <a:pPr marL="285750" indent="-285750">
              <a:buFont typeface="Arial" panose="020B0604020202020204" pitchFamily="34" charset="0"/>
              <a:buChar char="•"/>
            </a:pPr>
            <a:r>
              <a:rPr lang="en-IN" dirty="0">
                <a:solidFill>
                  <a:srgbClr val="006C86"/>
                </a:solidFill>
              </a:rPr>
              <a:t>Variables (system variables, user-defined variables, and stored program local variables) are not permitted.</a:t>
            </a:r>
          </a:p>
          <a:p>
            <a:pPr marL="285750" indent="-285750">
              <a:buFont typeface="Arial" panose="020B0604020202020204" pitchFamily="34" charset="0"/>
              <a:buChar char="•"/>
            </a:pPr>
            <a:r>
              <a:rPr lang="en-IN" dirty="0">
                <a:solidFill>
                  <a:srgbClr val="006C86"/>
                </a:solidFill>
              </a:rPr>
              <a:t>Subqueries are not permitted.</a:t>
            </a:r>
          </a:p>
          <a:p>
            <a:pPr marL="285750" indent="-285750">
              <a:buFont typeface="Arial" panose="020B0604020202020204" pitchFamily="34" charset="0"/>
              <a:buChar char="•"/>
            </a:pPr>
            <a:r>
              <a:rPr lang="en-IN" dirty="0">
                <a:solidFill>
                  <a:srgbClr val="006C86"/>
                </a:solidFill>
              </a:rPr>
              <a:t>The AUTO_INCREMENT attribute cannot be used in a generated column definition.</a:t>
            </a:r>
          </a:p>
        </p:txBody>
      </p:sp>
      <p:sp>
        <p:nvSpPr>
          <p:cNvPr id="6" name="Rectangle 5">
            <a:extLst>
              <a:ext uri="{FF2B5EF4-FFF2-40B4-BE49-F238E27FC236}">
                <a16:creationId xmlns:a16="http://schemas.microsoft.com/office/drawing/2014/main" id="{0D7684D8-4FEF-487F-9D68-7D726F169AD3}"/>
              </a:ext>
            </a:extLst>
          </p:cNvPr>
          <p:cNvSpPr/>
          <p:nvPr/>
        </p:nvSpPr>
        <p:spPr>
          <a:xfrm>
            <a:off x="1359000" y="3212976"/>
            <a:ext cx="9488734" cy="369332"/>
          </a:xfrm>
          <a:prstGeom prst="rect">
            <a:avLst/>
          </a:prstGeom>
        </p:spPr>
        <p:txBody>
          <a:bodyPr wrap="square">
            <a:spAutoFit/>
          </a:bodyPr>
          <a:lstStyle/>
          <a:p>
            <a:r>
              <a:rPr lang="en-US" dirty="0">
                <a:solidFill>
                  <a:srgbClr val="006C86"/>
                </a:solidFill>
              </a:rPr>
              <a:t>Values of a generated column are computed from an expression included in the column definition.</a:t>
            </a:r>
          </a:p>
        </p:txBody>
      </p:sp>
      <p:sp>
        <p:nvSpPr>
          <p:cNvPr id="7" name="Rectangle 6">
            <a:extLst>
              <a:ext uri="{FF2B5EF4-FFF2-40B4-BE49-F238E27FC236}">
                <a16:creationId xmlns:a16="http://schemas.microsoft.com/office/drawing/2014/main" id="{79560E6C-F891-48A7-932E-505EAA3E2AFC}"/>
              </a:ext>
            </a:extLst>
          </p:cNvPr>
          <p:cNvSpPr/>
          <p:nvPr/>
        </p:nvSpPr>
        <p:spPr>
          <a:xfrm>
            <a:off x="1359000" y="3846044"/>
            <a:ext cx="9344718" cy="64633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Gill Sans MT (Body)"/>
              </a:rPr>
              <a:t>The expression can contain literals, built-in functions with no parameters, operators, or references to any column within the same table. If you use a function, it must be scalar and deterministic.</a:t>
            </a:r>
            <a:endParaRPr lang="en-IN" dirty="0">
              <a:solidFill>
                <a:srgbClr val="00B0F0"/>
              </a:solidFill>
              <a:latin typeface="Gill Sans MT (Body)"/>
            </a:endParaRPr>
          </a:p>
        </p:txBody>
      </p:sp>
    </p:spTree>
    <p:extLst>
      <p:ext uri="{BB962C8B-B14F-4D97-AF65-F5344CB8AC3E}">
        <p14:creationId xmlns:p14="http://schemas.microsoft.com/office/powerpoint/2010/main" val="408514119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Virtual column - GENERATED ALWAYS</a:t>
            </a:r>
            <a:endParaRPr lang="en-IN" sz="3600" dirty="0">
              <a:latin typeface="Arial" panose="020B0604020202020204" pitchFamily="34" charset="0"/>
              <a:cs typeface="Arial" panose="020B0604020202020204" pitchFamily="34" charset="0"/>
            </a:endParaRPr>
          </a:p>
        </p:txBody>
      </p:sp>
      <p:sp>
        <p:nvSpPr>
          <p:cNvPr id="3" name="Rectangle 2"/>
          <p:cNvSpPr/>
          <p:nvPr/>
        </p:nvSpPr>
        <p:spPr>
          <a:xfrm>
            <a:off x="1676182" y="762000"/>
            <a:ext cx="8838049" cy="923330"/>
          </a:xfrm>
          <a:prstGeom prst="rect">
            <a:avLst/>
          </a:prstGeom>
          <a:solidFill>
            <a:schemeClr val="bg1"/>
          </a:solidFill>
        </p:spPr>
        <p:txBody>
          <a:bodyPr wrap="square">
            <a:spAutoFit/>
          </a:bodyPr>
          <a:lstStyle/>
          <a:p>
            <a:r>
              <a:rPr lang="en-IN" i="1" dirty="0">
                <a:latin typeface="Arial" panose="020B0604020202020204" pitchFamily="34" charset="0"/>
                <a:cs typeface="Arial" panose="020B0604020202020204" pitchFamily="34" charset="0"/>
              </a:rPr>
              <a:t>CREATE TABLE supports the specification of generated columns. Values of a generated column are computed from an expression included in the column definition.</a:t>
            </a:r>
            <a:endParaRPr lang="en-IN" dirty="0">
              <a:latin typeface="Arial" panose="020B0604020202020204" pitchFamily="34" charset="0"/>
              <a:cs typeface="Arial" panose="020B0604020202020204" pitchFamily="34" charset="0"/>
            </a:endParaRPr>
          </a:p>
        </p:txBody>
      </p:sp>
      <p:sp>
        <p:nvSpPr>
          <p:cNvPr id="2" name="Rectangle 1"/>
          <p:cNvSpPr/>
          <p:nvPr/>
        </p:nvSpPr>
        <p:spPr>
          <a:xfrm>
            <a:off x="1659252" y="1803739"/>
            <a:ext cx="8854981" cy="646331"/>
          </a:xfrm>
          <a:prstGeom prst="rect">
            <a:avLst/>
          </a:prstGeom>
        </p:spPr>
        <p:txBody>
          <a:bodyPr wrap="square">
            <a:spAutoFit/>
          </a:bodyPr>
          <a:lstStyle/>
          <a:p>
            <a:r>
              <a:rPr lang="en-IN" i="1" dirty="0">
                <a:solidFill>
                  <a:srgbClr val="000000"/>
                </a:solidFill>
                <a:latin typeface="Liberation Mono"/>
              </a:rPr>
              <a:t>col_name</a:t>
            </a:r>
            <a:r>
              <a:rPr lang="en-IN" dirty="0">
                <a:solidFill>
                  <a:srgbClr val="000000"/>
                </a:solidFill>
                <a:latin typeface="Liberation Mono"/>
              </a:rPr>
              <a:t> </a:t>
            </a:r>
            <a:r>
              <a:rPr lang="en-IN" i="1" dirty="0">
                <a:solidFill>
                  <a:srgbClr val="000000"/>
                </a:solidFill>
                <a:latin typeface="Liberation Mono"/>
              </a:rPr>
              <a:t>data_type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GENERATED</a:t>
            </a:r>
            <a:r>
              <a:rPr lang="en-IN" dirty="0">
                <a:solidFill>
                  <a:srgbClr val="000000"/>
                </a:solidFill>
                <a:latin typeface="Liberation Mono"/>
              </a:rPr>
              <a:t> </a:t>
            </a:r>
            <a:r>
              <a:rPr lang="en-IN" dirty="0">
                <a:solidFill>
                  <a:srgbClr val="0077AA"/>
                </a:solidFill>
                <a:latin typeface="Liberation Mono"/>
              </a:rPr>
              <a:t>ALWAYS</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a:t>
            </a:r>
            <a:r>
              <a:rPr lang="en-IN" dirty="0">
                <a:solidFill>
                  <a:srgbClr val="999999"/>
                </a:solidFill>
                <a:latin typeface="Liberation Mono"/>
              </a:rPr>
              <a:t>(</a:t>
            </a:r>
            <a:r>
              <a:rPr lang="en-IN" i="1" dirty="0">
                <a:solidFill>
                  <a:srgbClr val="000000"/>
                </a:solidFill>
                <a:latin typeface="Liberation Mono"/>
              </a:rPr>
              <a:t>expression</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VIRTUAL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STORED</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NOT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NULL</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UNIQUE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PRIMARY</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COMMENT</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string</a:t>
            </a:r>
            <a:r>
              <a:rPr lang="en-IN" dirty="0">
                <a:solidFill>
                  <a:srgbClr val="669900"/>
                </a:solidFill>
                <a:latin typeface="Liberation Mono"/>
              </a:rPr>
              <a:t>'</a:t>
            </a:r>
            <a:r>
              <a:rPr lang="en-IN" dirty="0">
                <a:solidFill>
                  <a:srgbClr val="999999"/>
                </a:solidFill>
                <a:latin typeface="Liberation Mono"/>
              </a:rPr>
              <a:t>]</a:t>
            </a:r>
            <a:endParaRPr lang="en-IN" dirty="0"/>
          </a:p>
        </p:txBody>
      </p:sp>
      <p:sp>
        <p:nvSpPr>
          <p:cNvPr id="6" name="Rectangle 5"/>
          <p:cNvSpPr/>
          <p:nvPr/>
        </p:nvSpPr>
        <p:spPr>
          <a:xfrm>
            <a:off x="1633854" y="2667001"/>
            <a:ext cx="8880377" cy="1477328"/>
          </a:xfrm>
          <a:prstGeom prst="rect">
            <a:avLst/>
          </a:prstGeom>
        </p:spPr>
        <p:txBody>
          <a:bodyPr wrap="square">
            <a:spAutoFit/>
          </a:bodyPr>
          <a:lstStyle/>
          <a:p>
            <a:pPr marL="285750" indent="-285750">
              <a:buFont typeface="Arial" panose="020B0604020202020204" pitchFamily="34" charset="0"/>
              <a:buChar char="•"/>
            </a:pPr>
            <a:r>
              <a:rPr lang="en-IN" b="1" dirty="0"/>
              <a:t>VIRTUAL</a:t>
            </a:r>
            <a:r>
              <a:rPr lang="en-IN" dirty="0"/>
              <a:t>: Column values are not stored, but are evaluated when rows are read, immediately after any BEFORE triggers. A virtual column takes no storage.</a:t>
            </a:r>
          </a:p>
          <a:p>
            <a:endParaRPr lang="en-IN" dirty="0"/>
          </a:p>
          <a:p>
            <a:pPr marL="285750" indent="-285750">
              <a:buFont typeface="Arial" panose="020B0604020202020204" pitchFamily="34" charset="0"/>
              <a:buChar char="•"/>
            </a:pPr>
            <a:r>
              <a:rPr lang="en-IN" b="1" dirty="0"/>
              <a:t>STORED</a:t>
            </a:r>
            <a:r>
              <a:rPr lang="en-IN" dirty="0"/>
              <a:t>: Column values are evaluated and stored when rows are inserted or updated. A stored column does require storage space and can be indexed.</a:t>
            </a:r>
          </a:p>
        </p:txBody>
      </p:sp>
      <p:sp>
        <p:nvSpPr>
          <p:cNvPr id="9" name="Rectangle 8"/>
          <p:cNvSpPr/>
          <p:nvPr/>
        </p:nvSpPr>
        <p:spPr>
          <a:xfrm>
            <a:off x="1676183" y="4876803"/>
            <a:ext cx="8838048" cy="1200329"/>
          </a:xfrm>
          <a:prstGeom prst="rect">
            <a:avLst/>
          </a:prstGeom>
        </p:spPr>
        <p:txBody>
          <a:bodyPr wrap="square">
            <a:spAutoFit/>
          </a:bodyPr>
          <a:lstStyle/>
          <a:p>
            <a:r>
              <a:rPr lang="en-IN" dirty="0">
                <a:solidFill>
                  <a:srgbClr val="0077AA"/>
                </a:solidFill>
                <a:latin typeface="Liberation Mono"/>
              </a:rPr>
              <a:t>CREATE</a:t>
            </a:r>
            <a:r>
              <a:rPr lang="en-IN" dirty="0">
                <a:solidFill>
                  <a:srgbClr val="000000"/>
                </a:solidFill>
                <a:latin typeface="Liberation Mono"/>
              </a:rPr>
              <a:t> </a:t>
            </a:r>
            <a:r>
              <a:rPr lang="en-IN" dirty="0">
                <a:solidFill>
                  <a:srgbClr val="0077AA"/>
                </a:solidFill>
                <a:latin typeface="Liberation Mono"/>
              </a:rPr>
              <a:t>TABLE</a:t>
            </a:r>
            <a:r>
              <a:rPr lang="en-IN" dirty="0">
                <a:solidFill>
                  <a:srgbClr val="000000"/>
                </a:solidFill>
                <a:latin typeface="Liberation Mono"/>
              </a:rPr>
              <a:t> triangle </a:t>
            </a:r>
            <a:r>
              <a:rPr lang="en-IN" dirty="0">
                <a:solidFill>
                  <a:srgbClr val="999999"/>
                </a:solidFill>
                <a:latin typeface="Liberation Mono"/>
              </a:rPr>
              <a:t>(</a:t>
            </a:r>
          </a:p>
          <a:p>
            <a:r>
              <a:rPr lang="en-IN" dirty="0">
                <a:solidFill>
                  <a:srgbClr val="000000"/>
                </a:solidFill>
                <a:latin typeface="Liberation Mono"/>
              </a:rPr>
              <a:t>sidea </a:t>
            </a:r>
            <a:r>
              <a:rPr lang="en-IN" dirty="0">
                <a:solidFill>
                  <a:srgbClr val="834689"/>
                </a:solidFill>
                <a:latin typeface="Liberation Mono"/>
              </a:rPr>
              <a:t>DOUBLE</a:t>
            </a:r>
            <a:r>
              <a:rPr lang="en-IN" dirty="0">
                <a:solidFill>
                  <a:srgbClr val="999999"/>
                </a:solidFill>
                <a:latin typeface="Liberation Mono"/>
              </a:rPr>
              <a:t>,</a:t>
            </a:r>
            <a:r>
              <a:rPr lang="en-IN" dirty="0">
                <a:solidFill>
                  <a:srgbClr val="000000"/>
                </a:solidFill>
                <a:latin typeface="Liberation Mono"/>
              </a:rPr>
              <a:t> </a:t>
            </a:r>
          </a:p>
          <a:p>
            <a:r>
              <a:rPr lang="en-IN" dirty="0">
                <a:solidFill>
                  <a:srgbClr val="000000"/>
                </a:solidFill>
                <a:latin typeface="Liberation Mono"/>
              </a:rPr>
              <a:t>sideb </a:t>
            </a:r>
            <a:r>
              <a:rPr lang="en-IN" dirty="0">
                <a:solidFill>
                  <a:srgbClr val="834689"/>
                </a:solidFill>
                <a:latin typeface="Liberation Mono"/>
              </a:rPr>
              <a:t>DOUBLE</a:t>
            </a:r>
            <a:r>
              <a:rPr lang="en-IN" dirty="0">
                <a:solidFill>
                  <a:srgbClr val="999999"/>
                </a:solidFill>
                <a:latin typeface="Liberation Mono"/>
              </a:rPr>
              <a:t>,</a:t>
            </a:r>
            <a:r>
              <a:rPr lang="en-IN" dirty="0">
                <a:solidFill>
                  <a:srgbClr val="000000"/>
                </a:solidFill>
                <a:latin typeface="Liberation Mono"/>
              </a:rPr>
              <a:t> </a:t>
            </a:r>
          </a:p>
          <a:p>
            <a:r>
              <a:rPr lang="en-IN" dirty="0">
                <a:solidFill>
                  <a:srgbClr val="000000"/>
                </a:solidFill>
                <a:latin typeface="Liberation Mono"/>
              </a:rPr>
              <a:t>sidec </a:t>
            </a:r>
            <a:r>
              <a:rPr lang="en-IN" dirty="0">
                <a:solidFill>
                  <a:srgbClr val="834689"/>
                </a:solidFill>
                <a:latin typeface="Liberation Mono"/>
              </a:rPr>
              <a:t>DOUBLE</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a:t>
            </a:r>
            <a:r>
              <a:rPr lang="en-IN" dirty="0">
                <a:solidFill>
                  <a:srgbClr val="999999"/>
                </a:solidFill>
                <a:latin typeface="Liberation Mono"/>
              </a:rPr>
              <a:t>(</a:t>
            </a:r>
            <a:r>
              <a:rPr lang="en-IN" dirty="0">
                <a:solidFill>
                  <a:srgbClr val="DD4A68"/>
                </a:solidFill>
                <a:latin typeface="Liberation Mono"/>
              </a:rPr>
              <a:t>SQRT</a:t>
            </a:r>
            <a:r>
              <a:rPr lang="en-IN" dirty="0">
                <a:solidFill>
                  <a:srgbClr val="999999"/>
                </a:solidFill>
                <a:latin typeface="Liberation Mono"/>
              </a:rPr>
              <a:t>(</a:t>
            </a:r>
            <a:r>
              <a:rPr lang="en-IN" dirty="0">
                <a:solidFill>
                  <a:srgbClr val="000000"/>
                </a:solidFill>
                <a:latin typeface="Liberation Mono"/>
              </a:rPr>
              <a:t>sidea </a:t>
            </a:r>
            <a:r>
              <a:rPr lang="en-IN" dirty="0">
                <a:solidFill>
                  <a:srgbClr val="A67F59"/>
                </a:solidFill>
                <a:latin typeface="Liberation Mono"/>
              </a:rPr>
              <a:t>*</a:t>
            </a:r>
            <a:r>
              <a:rPr lang="en-IN" dirty="0">
                <a:solidFill>
                  <a:srgbClr val="000000"/>
                </a:solidFill>
                <a:latin typeface="Liberation Mono"/>
              </a:rPr>
              <a:t> sidea </a:t>
            </a:r>
            <a:r>
              <a:rPr lang="en-IN" dirty="0">
                <a:solidFill>
                  <a:srgbClr val="A67F59"/>
                </a:solidFill>
                <a:latin typeface="Liberation Mono"/>
              </a:rPr>
              <a:t>+</a:t>
            </a:r>
            <a:r>
              <a:rPr lang="en-IN" dirty="0">
                <a:solidFill>
                  <a:srgbClr val="000000"/>
                </a:solidFill>
                <a:latin typeface="Liberation Mono"/>
              </a:rPr>
              <a:t> sideb </a:t>
            </a:r>
            <a:r>
              <a:rPr lang="en-IN" dirty="0">
                <a:solidFill>
                  <a:srgbClr val="A67F59"/>
                </a:solidFill>
                <a:latin typeface="Liberation Mono"/>
              </a:rPr>
              <a:t>*</a:t>
            </a:r>
            <a:r>
              <a:rPr lang="en-IN" dirty="0">
                <a:solidFill>
                  <a:srgbClr val="000000"/>
                </a:solidFill>
                <a:latin typeface="Liberation Mono"/>
              </a:rPr>
              <a:t> </a:t>
            </a:r>
            <a:r>
              <a:rPr lang="en-IN" dirty="0" err="1">
                <a:solidFill>
                  <a:srgbClr val="000000"/>
                </a:solidFill>
                <a:latin typeface="Liberation Mono"/>
              </a:rPr>
              <a:t>sideb</a:t>
            </a:r>
            <a:r>
              <a:rPr lang="en-IN" dirty="0">
                <a:solidFill>
                  <a:srgbClr val="999999"/>
                </a:solidFill>
                <a:latin typeface="Liberation Mono"/>
              </a:rPr>
              <a:t>)));</a:t>
            </a:r>
            <a:endParaRPr lang="en-IN" dirty="0"/>
          </a:p>
        </p:txBody>
      </p:sp>
      <p:sp>
        <p:nvSpPr>
          <p:cNvPr id="11" name="Rectangle 10"/>
          <p:cNvSpPr/>
          <p:nvPr/>
        </p:nvSpPr>
        <p:spPr>
          <a:xfrm>
            <a:off x="1686059" y="4386660"/>
            <a:ext cx="8818295" cy="400110"/>
          </a:xfrm>
          <a:prstGeom prst="rect">
            <a:avLst/>
          </a:prstGeom>
        </p:spPr>
        <p:txBody>
          <a:bodyPr wrap="square">
            <a:spAutoFit/>
          </a:bodyPr>
          <a:lstStyle/>
          <a:p>
            <a:r>
              <a:rPr lang="en-IN" sz="2000" dirty="0">
                <a:solidFill>
                  <a:srgbClr val="669900"/>
                </a:solidFill>
                <a:latin typeface="Liberation Mono"/>
              </a:rPr>
              <a:t>Note: The</a:t>
            </a:r>
            <a:r>
              <a:rPr lang="en-IN" sz="2000" dirty="0">
                <a:latin typeface="Liberation Mono"/>
              </a:rPr>
              <a:t> </a:t>
            </a:r>
            <a:r>
              <a:rPr lang="en-IN" sz="2000" dirty="0">
                <a:solidFill>
                  <a:srgbClr val="669900"/>
                </a:solidFill>
                <a:latin typeface="Liberation Mono"/>
              </a:rPr>
              <a:t>default</a:t>
            </a:r>
            <a:r>
              <a:rPr lang="en-IN" sz="2000" dirty="0">
                <a:latin typeface="Liberation Mono"/>
              </a:rPr>
              <a:t> </a:t>
            </a:r>
            <a:r>
              <a:rPr lang="en-IN" sz="2000" dirty="0">
                <a:solidFill>
                  <a:srgbClr val="669900"/>
                </a:solidFill>
                <a:latin typeface="Liberation Mono"/>
              </a:rPr>
              <a:t>is VIRTUAL if neither keyword is specified.</a:t>
            </a:r>
          </a:p>
        </p:txBody>
      </p:sp>
    </p:spTree>
    <p:extLst>
      <p:ext uri="{BB962C8B-B14F-4D97-AF65-F5344CB8AC3E}">
        <p14:creationId xmlns:p14="http://schemas.microsoft.com/office/powerpoint/2010/main" val="348468703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Virtual column - GENERATED ALWAYS</a:t>
            </a:r>
            <a:endParaRPr lang="en-IN" sz="3600" dirty="0">
              <a:latin typeface="Arial" panose="020B0604020202020204" pitchFamily="34" charset="0"/>
              <a:cs typeface="Arial" panose="020B0604020202020204" pitchFamily="34" charset="0"/>
            </a:endParaRPr>
          </a:p>
        </p:txBody>
      </p:sp>
      <p:sp>
        <p:nvSpPr>
          <p:cNvPr id="3" name="Rectangle 2"/>
          <p:cNvSpPr/>
          <p:nvPr/>
        </p:nvSpPr>
        <p:spPr>
          <a:xfrm>
            <a:off x="1676182" y="762000"/>
            <a:ext cx="8838049" cy="923330"/>
          </a:xfrm>
          <a:prstGeom prst="rect">
            <a:avLst/>
          </a:prstGeom>
          <a:solidFill>
            <a:schemeClr val="bg1"/>
          </a:solidFill>
        </p:spPr>
        <p:txBody>
          <a:bodyPr wrap="square">
            <a:spAutoFit/>
          </a:bodyPr>
          <a:lstStyle/>
          <a:p>
            <a:r>
              <a:rPr lang="en-IN" i="1" dirty="0">
                <a:latin typeface="Arial" panose="020B0604020202020204" pitchFamily="34" charset="0"/>
                <a:cs typeface="Arial" panose="020B0604020202020204" pitchFamily="34" charset="0"/>
              </a:rPr>
              <a:t>CREATE TABLE supports the specification of generated columns. Values of a generated column are computed from an expression included in the column definition.</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1752372" y="2887291"/>
            <a:ext cx="8761859" cy="646331"/>
          </a:xfrm>
          <a:prstGeom prst="rect">
            <a:avLst/>
          </a:prstGeom>
          <a:solidFill>
            <a:schemeClr val="bg1"/>
          </a:solidFill>
        </p:spPr>
        <p:txBody>
          <a:bodyPr wrap="square">
            <a:spAutoFit/>
          </a:bodyPr>
          <a:lstStyle/>
          <a:p>
            <a:r>
              <a:rPr lang="en-IN" b="1" i="1" dirty="0">
                <a:solidFill>
                  <a:srgbClr val="C00000"/>
                </a:solidFill>
              </a:rPr>
              <a:t>Note:</a:t>
            </a:r>
            <a:r>
              <a:rPr lang="en-IN" b="1" i="1" dirty="0"/>
              <a:t> Triggers cannot use NEW.col_name or use OLD.col_name to refer to generated columns.</a:t>
            </a:r>
          </a:p>
        </p:txBody>
      </p:sp>
      <p:sp>
        <p:nvSpPr>
          <p:cNvPr id="5" name="Rectangle 4"/>
          <p:cNvSpPr/>
          <p:nvPr/>
        </p:nvSpPr>
        <p:spPr>
          <a:xfrm>
            <a:off x="1690037" y="3885411"/>
            <a:ext cx="8827164" cy="1477328"/>
          </a:xfrm>
          <a:prstGeom prst="rect">
            <a:avLst/>
          </a:prstGeom>
        </p:spPr>
        <p:txBody>
          <a:bodyPr wrap="square">
            <a:spAutoFit/>
          </a:bodyPr>
          <a:lstStyle/>
          <a:p>
            <a:r>
              <a:rPr lang="en-IN" b="1" dirty="0"/>
              <a:t>CREATE TABLE ... LIKE</a:t>
            </a:r>
            <a:r>
              <a:rPr lang="en-IN" dirty="0"/>
              <a:t>, the destination table </a:t>
            </a:r>
            <a:r>
              <a:rPr lang="en-IN" i="1" dirty="0">
                <a:solidFill>
                  <a:srgbClr val="0089A4"/>
                </a:solidFill>
              </a:rPr>
              <a:t>preserves generated column information</a:t>
            </a:r>
            <a:r>
              <a:rPr lang="en-IN" dirty="0"/>
              <a:t> from the original table.</a:t>
            </a:r>
          </a:p>
          <a:p>
            <a:endParaRPr lang="en-IN" dirty="0"/>
          </a:p>
          <a:p>
            <a:r>
              <a:rPr lang="en-IN" b="1" dirty="0"/>
              <a:t>CREATE TABLE ... SELECT</a:t>
            </a:r>
            <a:r>
              <a:rPr lang="en-IN" dirty="0"/>
              <a:t>, the destination table </a:t>
            </a:r>
            <a:r>
              <a:rPr lang="en-IN" i="1" dirty="0">
                <a:solidFill>
                  <a:srgbClr val="0089A4"/>
                </a:solidFill>
              </a:rPr>
              <a:t>does not preserves generated column information</a:t>
            </a:r>
            <a:r>
              <a:rPr lang="en-IN" dirty="0"/>
              <a:t> from the original table.</a:t>
            </a:r>
          </a:p>
        </p:txBody>
      </p:sp>
      <p:sp>
        <p:nvSpPr>
          <p:cNvPr id="7" name="Rectangle 6">
            <a:extLst>
              <a:ext uri="{FF2B5EF4-FFF2-40B4-BE49-F238E27FC236}">
                <a16:creationId xmlns:a16="http://schemas.microsoft.com/office/drawing/2014/main" id="{67B91F9B-F932-48ED-BC43-CF64651DF5F4}"/>
              </a:ext>
            </a:extLst>
          </p:cNvPr>
          <p:cNvSpPr/>
          <p:nvPr/>
        </p:nvSpPr>
        <p:spPr>
          <a:xfrm>
            <a:off x="1659252" y="1803739"/>
            <a:ext cx="8854981" cy="646331"/>
          </a:xfrm>
          <a:prstGeom prst="rect">
            <a:avLst/>
          </a:prstGeom>
        </p:spPr>
        <p:txBody>
          <a:bodyPr wrap="square">
            <a:spAutoFit/>
          </a:bodyPr>
          <a:lstStyle/>
          <a:p>
            <a:r>
              <a:rPr lang="en-IN" i="1" dirty="0">
                <a:solidFill>
                  <a:srgbClr val="000000"/>
                </a:solidFill>
                <a:latin typeface="Liberation Mono"/>
              </a:rPr>
              <a:t>col_name</a:t>
            </a:r>
            <a:r>
              <a:rPr lang="en-IN" dirty="0">
                <a:solidFill>
                  <a:srgbClr val="000000"/>
                </a:solidFill>
                <a:latin typeface="Liberation Mono"/>
              </a:rPr>
              <a:t> </a:t>
            </a:r>
            <a:r>
              <a:rPr lang="en-IN" i="1" dirty="0">
                <a:solidFill>
                  <a:srgbClr val="000000"/>
                </a:solidFill>
                <a:latin typeface="Liberation Mono"/>
              </a:rPr>
              <a:t>data_type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GENERATED</a:t>
            </a:r>
            <a:r>
              <a:rPr lang="en-IN" dirty="0">
                <a:solidFill>
                  <a:srgbClr val="000000"/>
                </a:solidFill>
                <a:latin typeface="Liberation Mono"/>
              </a:rPr>
              <a:t> </a:t>
            </a:r>
            <a:r>
              <a:rPr lang="en-IN" dirty="0">
                <a:solidFill>
                  <a:srgbClr val="0077AA"/>
                </a:solidFill>
                <a:latin typeface="Liberation Mono"/>
              </a:rPr>
              <a:t>ALWAYS</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a:t>
            </a:r>
            <a:r>
              <a:rPr lang="en-IN" dirty="0">
                <a:solidFill>
                  <a:srgbClr val="999999"/>
                </a:solidFill>
                <a:latin typeface="Liberation Mono"/>
              </a:rPr>
              <a:t>(</a:t>
            </a:r>
            <a:r>
              <a:rPr lang="en-IN" i="1" dirty="0">
                <a:solidFill>
                  <a:srgbClr val="000000"/>
                </a:solidFill>
                <a:latin typeface="Liberation Mono"/>
              </a:rPr>
              <a:t>expression</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VIRTUAL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STORED</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NOT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NULL</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UNIQUE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PRIMARY</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COMMENT</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string</a:t>
            </a:r>
            <a:r>
              <a:rPr lang="en-IN" dirty="0">
                <a:solidFill>
                  <a:srgbClr val="669900"/>
                </a:solidFill>
                <a:latin typeface="Liberation Mono"/>
              </a:rPr>
              <a:t>'</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84953995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zerofill column</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652434" y="880411"/>
            <a:ext cx="8838049" cy="1015663"/>
          </a:xfrm>
          <a:prstGeom prst="rect">
            <a:avLst/>
          </a:prstGeom>
          <a:solidFill>
            <a:schemeClr val="accent4">
              <a:lumMod val="40000"/>
              <a:lumOff val="60000"/>
            </a:schemeClr>
          </a:solidFill>
        </p:spPr>
        <p:txBody>
          <a:bodyPr wrap="square">
            <a:spAutoFit/>
          </a:bodyPr>
          <a:lstStyle/>
          <a:p>
            <a:pPr algn="just"/>
            <a:r>
              <a:rPr lang="en-IN" sz="2000" dirty="0"/>
              <a:t>When you select a column with type ZEROFILL it pads the displayed value of the field with zeros up to the display width specified in the column definition. Values longer than the display width are not truncated.</a:t>
            </a:r>
            <a:endParaRPr lang="en-IN" sz="2000" dirty="0">
              <a:latin typeface="Calibri" panose="020F0502020204030204" pitchFamily="34" charset="0"/>
              <a:cs typeface="Calibri" panose="020F0502020204030204" pitchFamily="34" charset="0"/>
            </a:endParaRPr>
          </a:p>
        </p:txBody>
      </p:sp>
      <p:sp>
        <p:nvSpPr>
          <p:cNvPr id="3" name="Rectangle 2"/>
          <p:cNvSpPr/>
          <p:nvPr/>
        </p:nvSpPr>
        <p:spPr>
          <a:xfrm>
            <a:off x="1652434" y="3581401"/>
            <a:ext cx="8838049" cy="1754326"/>
          </a:xfrm>
          <a:prstGeom prst="rect">
            <a:avLst/>
          </a:prstGeom>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(x </a:t>
            </a:r>
            <a:r>
              <a:rPr lang="en-IN" dirty="0">
                <a:solidFill>
                  <a:srgbClr val="834689"/>
                </a:solidFill>
                <a:latin typeface="Liberation Mono"/>
              </a:rPr>
              <a:t>INT(8) </a:t>
            </a:r>
            <a:r>
              <a:rPr lang="en-IN" dirty="0">
                <a:solidFill>
                  <a:srgbClr val="DD4A68"/>
                </a:solidFill>
                <a:latin typeface="Liberation Mono"/>
              </a:rPr>
              <a:t>ZEROFILL</a:t>
            </a:r>
            <a:r>
              <a:rPr lang="en-IN" dirty="0">
                <a:latin typeface="Liberation Mono"/>
              </a:rPr>
              <a:t> NOT NULL, y </a:t>
            </a:r>
            <a:r>
              <a:rPr lang="en-IN" dirty="0">
                <a:solidFill>
                  <a:srgbClr val="834689"/>
                </a:solidFill>
                <a:latin typeface="Liberation Mono"/>
              </a:rPr>
              <a:t>INT(8)</a:t>
            </a:r>
            <a:r>
              <a:rPr lang="en-IN" dirty="0">
                <a:latin typeface="Liberation Mono"/>
              </a:rPr>
              <a:t> NOT NULL);</a:t>
            </a:r>
          </a:p>
          <a:p>
            <a:endParaRPr lang="en-IN" dirty="0">
              <a:solidFill>
                <a:srgbClr val="0077AA"/>
              </a:solidFill>
              <a:latin typeface="Liberation Mono"/>
            </a:endParaRP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(x, y) </a:t>
            </a:r>
            <a:r>
              <a:rPr lang="en-IN" dirty="0">
                <a:solidFill>
                  <a:srgbClr val="0077AA"/>
                </a:solidFill>
                <a:latin typeface="Liberation Mono"/>
              </a:rPr>
              <a:t>VALUES</a:t>
            </a:r>
            <a:r>
              <a:rPr lang="en-IN" dirty="0">
                <a:latin typeface="Liberation Mono"/>
              </a:rPr>
              <a:t> (1, 1), (12, 12), (123, 123), (123456789, 123456789);</a:t>
            </a:r>
          </a:p>
          <a:p>
            <a:endParaRPr lang="en-IN" dirty="0">
              <a:solidFill>
                <a:srgbClr val="0077AA"/>
              </a:solidFill>
              <a:latin typeface="Liberation Mono"/>
            </a:endParaRPr>
          </a:p>
          <a:p>
            <a:r>
              <a:rPr lang="en-IN" dirty="0">
                <a:solidFill>
                  <a:srgbClr val="0077AA"/>
                </a:solidFill>
                <a:latin typeface="Liberation Mono"/>
              </a:rPr>
              <a:t>SELECT</a:t>
            </a:r>
            <a:r>
              <a:rPr lang="en-IN" dirty="0">
                <a:latin typeface="Liberation Mono"/>
              </a:rPr>
              <a:t> x, y </a:t>
            </a:r>
            <a:r>
              <a:rPr lang="en-IN" dirty="0">
                <a:solidFill>
                  <a:srgbClr val="0077AA"/>
                </a:solidFill>
                <a:latin typeface="Liberation Mono"/>
              </a:rPr>
              <a:t>FROM</a:t>
            </a:r>
            <a:r>
              <a:rPr lang="en-IN" dirty="0">
                <a:latin typeface="Liberation Mono"/>
              </a:rPr>
              <a:t> TEMP ;</a:t>
            </a:r>
          </a:p>
        </p:txBody>
      </p:sp>
      <p:sp>
        <p:nvSpPr>
          <p:cNvPr id="8" name="Rectangle 7"/>
          <p:cNvSpPr/>
          <p:nvPr/>
        </p:nvSpPr>
        <p:spPr>
          <a:xfrm>
            <a:off x="1665133" y="2020925"/>
            <a:ext cx="6715776" cy="707886"/>
          </a:xfrm>
          <a:prstGeom prst="rect">
            <a:avLst/>
          </a:prstGeom>
          <a:solidFill>
            <a:schemeClr val="bg1"/>
          </a:solidFill>
        </p:spPr>
        <p:txBody>
          <a:bodyPr wrap="square">
            <a:spAutoFit/>
          </a:bodyPr>
          <a:lstStyle/>
          <a:p>
            <a:r>
              <a:rPr lang="en-IN" sz="2000" i="1" dirty="0"/>
              <a:t>If you specify ZEROFILL for a numeric column, MySQL automatically adds the UNSIGNED attribute to the column.</a:t>
            </a:r>
          </a:p>
        </p:txBody>
      </p:sp>
      <p:sp>
        <p:nvSpPr>
          <p:cNvPr id="6" name="Rectangle 5"/>
          <p:cNvSpPr/>
          <p:nvPr/>
        </p:nvSpPr>
        <p:spPr>
          <a:xfrm>
            <a:off x="22976" y="71414"/>
            <a:ext cx="7072362" cy="830997"/>
          </a:xfrm>
          <a:prstGeom prst="rect">
            <a:avLst/>
          </a:prstGeom>
        </p:spPr>
        <p:txBody>
          <a:bodyPr wrap="square">
            <a:spAutoFit/>
          </a:bodyPr>
          <a:lstStyle/>
          <a:p>
            <a:r>
              <a:rPr lang="en-US" sz="2400" b="1" dirty="0"/>
              <a:t>Unsigned</a:t>
            </a:r>
            <a:r>
              <a:rPr lang="en-US" sz="2400" dirty="0"/>
              <a:t> type can be used to permit only nonnegative numbers</a:t>
            </a:r>
          </a:p>
        </p:txBody>
      </p:sp>
    </p:spTree>
    <p:extLst>
      <p:ext uri="{BB962C8B-B14F-4D97-AF65-F5344CB8AC3E}">
        <p14:creationId xmlns:p14="http://schemas.microsoft.com/office/powerpoint/2010/main" val="376506406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Tree>
    <p:extLst>
      <p:ext uri="{BB962C8B-B14F-4D97-AF65-F5344CB8AC3E}">
        <p14:creationId xmlns:p14="http://schemas.microsoft.com/office/powerpoint/2010/main" val="1330522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685801"/>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ALTER TABLE changes the structure of a table. For example, you can add or delete columns, create or destroy indexes, change the type of existing columns, or rename columns or the table itself.</a:t>
            </a:r>
          </a:p>
        </p:txBody>
      </p:sp>
      <p:sp>
        <p:nvSpPr>
          <p:cNvPr id="7" name="Rectangle 6"/>
          <p:cNvSpPr/>
          <p:nvPr/>
        </p:nvSpPr>
        <p:spPr>
          <a:xfrm>
            <a:off x="1676182" y="1772486"/>
            <a:ext cx="8838049" cy="4247317"/>
          </a:xfrm>
          <a:prstGeom prst="rect">
            <a:avLst/>
          </a:prstGeom>
        </p:spPr>
        <p:txBody>
          <a:bodyPr wrap="square">
            <a:spAutoFit/>
          </a:bodyPr>
          <a:lstStyle/>
          <a:p>
            <a:r>
              <a:rPr lang="en-IN" dirty="0">
                <a:solidFill>
                  <a:srgbClr val="0077AA"/>
                </a:solidFill>
                <a:latin typeface="Liberation Mono"/>
              </a:rPr>
              <a:t>ALTER TABLE tbl_name [alter_specification [, alter_specification] ...]</a:t>
            </a:r>
          </a:p>
          <a:p>
            <a:r>
              <a:rPr lang="en-IN" dirty="0">
                <a:solidFill>
                  <a:srgbClr val="0077AA"/>
                </a:solidFill>
                <a:latin typeface="Liberation Mono"/>
              </a:rPr>
              <a:t>| ADD [COLUMN] col_name column_definition [FIRST | AFTER col_name ]</a:t>
            </a:r>
          </a:p>
          <a:p>
            <a:r>
              <a:rPr lang="en-IN" dirty="0">
                <a:solidFill>
                  <a:srgbClr val="0077AA"/>
                </a:solidFill>
                <a:latin typeface="Liberation Mono"/>
              </a:rPr>
              <a:t>| ADD [COLUMN] (col_name column_definition,...)</a:t>
            </a:r>
          </a:p>
          <a:p>
            <a:r>
              <a:rPr lang="en-IN" dirty="0">
                <a:solidFill>
                  <a:srgbClr val="0077AA"/>
                </a:solidFill>
                <a:latin typeface="Liberation Mono"/>
              </a:rPr>
              <a:t>| ADD {INDEX|KEY} [index_name] (index_col_name,...)</a:t>
            </a:r>
          </a:p>
          <a:p>
            <a:r>
              <a:rPr lang="en-IN" dirty="0">
                <a:solidFill>
                  <a:srgbClr val="0077AA"/>
                </a:solidFill>
                <a:latin typeface="Liberation Mono"/>
              </a:rPr>
              <a:t>| ADD [CONSTRAINT [symbol]] PRIMARY KEY</a:t>
            </a:r>
          </a:p>
          <a:p>
            <a:r>
              <a:rPr lang="en-IN" dirty="0">
                <a:solidFill>
                  <a:srgbClr val="0077AA"/>
                </a:solidFill>
                <a:latin typeface="Liberation Mono"/>
              </a:rPr>
              <a:t>| ADD [CONSTRAINT [symbol]] UNIQUE KEY</a:t>
            </a:r>
          </a:p>
          <a:p>
            <a:r>
              <a:rPr lang="en-IN" dirty="0">
                <a:solidFill>
                  <a:srgbClr val="0077AA"/>
                </a:solidFill>
                <a:latin typeface="Liberation Mono"/>
              </a:rPr>
              <a:t>| ADD [CONSTRAINT [symbol]] FOREIGN KEY reference_definition</a:t>
            </a:r>
          </a:p>
          <a:p>
            <a:r>
              <a:rPr lang="en-IN" dirty="0">
                <a:solidFill>
                  <a:srgbClr val="0077AA"/>
                </a:solidFill>
                <a:latin typeface="Liberation Mono"/>
              </a:rPr>
              <a:t>| CHANGE [COLUMN] old_col_name new_col_name column_definition    </a:t>
            </a:r>
          </a:p>
          <a:p>
            <a:r>
              <a:rPr lang="en-IN" dirty="0">
                <a:solidFill>
                  <a:srgbClr val="0077AA"/>
                </a:solidFill>
                <a:latin typeface="Liberation Mono"/>
              </a:rPr>
              <a:t>  [FIRST|AFTER col_name]</a:t>
            </a:r>
          </a:p>
          <a:p>
            <a:r>
              <a:rPr lang="en-IN" dirty="0">
                <a:solidFill>
                  <a:srgbClr val="0077AA"/>
                </a:solidFill>
                <a:latin typeface="Liberation Mono"/>
              </a:rPr>
              <a:t>| MODIFY [COLUMN] col_name column_definition [FIRST | AFTER col_name]</a:t>
            </a:r>
          </a:p>
          <a:p>
            <a:r>
              <a:rPr lang="en-IN" dirty="0">
                <a:solidFill>
                  <a:srgbClr val="0077AA"/>
                </a:solidFill>
                <a:latin typeface="Liberation Mono"/>
              </a:rPr>
              <a:t>| DROP [COLUMN] col_name</a:t>
            </a:r>
          </a:p>
          <a:p>
            <a:r>
              <a:rPr lang="en-IN" dirty="0">
                <a:solidFill>
                  <a:srgbClr val="0077AA"/>
                </a:solidFill>
                <a:latin typeface="Liberation Mono"/>
              </a:rPr>
              <a:t>| DROP PRIMARY KEY</a:t>
            </a:r>
          </a:p>
          <a:p>
            <a:r>
              <a:rPr lang="en-IN" dirty="0">
                <a:solidFill>
                  <a:srgbClr val="0077AA"/>
                </a:solidFill>
                <a:latin typeface="Liberation Mono"/>
              </a:rPr>
              <a:t>| DROP {INDEX|KEY} index_name</a:t>
            </a:r>
          </a:p>
          <a:p>
            <a:r>
              <a:rPr lang="en-IN" dirty="0">
                <a:solidFill>
                  <a:srgbClr val="0077AA"/>
                </a:solidFill>
                <a:latin typeface="Liberation Mono"/>
              </a:rPr>
              <a:t>| DROP FOREIGN KEY fk_symbol</a:t>
            </a:r>
          </a:p>
          <a:p>
            <a:r>
              <a:rPr lang="en-IN" dirty="0">
                <a:solidFill>
                  <a:srgbClr val="0077AA"/>
                </a:solidFill>
                <a:latin typeface="Liberation Mono"/>
              </a:rPr>
              <a:t>| RENAME [TO|AS] new_tbl_name</a:t>
            </a:r>
          </a:p>
        </p:txBody>
      </p:sp>
    </p:spTree>
    <p:extLst>
      <p:ext uri="{BB962C8B-B14F-4D97-AF65-F5344CB8AC3E}">
        <p14:creationId xmlns:p14="http://schemas.microsoft.com/office/powerpoint/2010/main" val="68430529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729345"/>
            <a:ext cx="8990430" cy="313932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endParaRPr lang="en-IN"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endParaRPr lang="en-IN"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1567340" y="3907973"/>
            <a:ext cx="9023083" cy="646331"/>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1763259" y="4517570"/>
            <a:ext cx="7787901" cy="1754326"/>
          </a:xfrm>
          <a:prstGeom prst="rect">
            <a:avLst/>
          </a:prstGeom>
        </p:spPr>
        <p:txBody>
          <a:bodyPr wrap="non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ENGINE = InnoDB</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t> TABLE </a:t>
            </a:r>
            <a:r>
              <a:rPr lang="en-IN" i="1" dirty="0">
                <a:latin typeface="Arial" panose="020B0604020202020204" pitchFamily="34" charset="0"/>
                <a:cs typeface="Arial" panose="020B0604020202020204" pitchFamily="34" charset="0"/>
              </a:rPr>
              <a:t>tbl_name</a:t>
            </a:r>
            <a:r>
              <a:rPr lang="en-IN" dirty="0"/>
              <a:t> </a:t>
            </a:r>
            <a:r>
              <a:rPr lang="en-IN" sz="1600" dirty="0">
                <a:solidFill>
                  <a:srgbClr val="0077AA"/>
                </a:solidFill>
                <a:latin typeface="Arial" panose="020B0604020202020204" pitchFamily="34" charset="0"/>
                <a:ea typeface="Times New Roman" panose="02020603050405020304" pitchFamily="18" charset="0"/>
              </a:rPr>
              <a:t>ADD</a:t>
            </a:r>
            <a:r>
              <a:rPr lang="en-IN" dirty="0"/>
              <a:t> </a:t>
            </a:r>
            <a:r>
              <a:rPr lang="en-IN" sz="1600" dirty="0">
                <a:solidFill>
                  <a:srgbClr val="DD4A68"/>
                </a:solidFill>
                <a:latin typeface="Arial" panose="020B0604020202020204" pitchFamily="34" charset="0"/>
                <a:ea typeface="Times New Roman" panose="02020603050405020304" pitchFamily="18" charset="0"/>
              </a:rPr>
              <a:t>COL1 INT</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solidFill>
                  <a:srgbClr val="DD4A68"/>
                </a:solidFill>
                <a:latin typeface="Arial" panose="020B0604020202020204" pitchFamily="34" charset="0"/>
                <a:ea typeface="Times New Roman" panose="02020603050405020304" pitchFamily="18" charset="0"/>
              </a:rPr>
              <a:t> COL2 INT</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t> TABLE </a:t>
            </a:r>
            <a:r>
              <a:rPr lang="en-IN" i="1" dirty="0">
                <a:latin typeface="Arial" panose="020B0604020202020204" pitchFamily="34" charset="0"/>
                <a:cs typeface="Arial" panose="020B0604020202020204" pitchFamily="34" charset="0"/>
              </a:rPr>
              <a:t>tbl_name</a:t>
            </a:r>
            <a:r>
              <a:rPr lang="en-IN" dirty="0"/>
              <a:t> </a:t>
            </a:r>
            <a:r>
              <a:rPr lang="en-IN" sz="1600" dirty="0">
                <a:solidFill>
                  <a:srgbClr val="0077AA"/>
                </a:solidFill>
                <a:latin typeface="Arial" panose="020B0604020202020204" pitchFamily="34" charset="0"/>
                <a:ea typeface="Times New Roman" panose="02020603050405020304" pitchFamily="18" charset="0"/>
              </a:rPr>
              <a:t>DROP</a:t>
            </a:r>
            <a:r>
              <a:rPr lang="en-IN" dirty="0"/>
              <a:t> </a:t>
            </a:r>
            <a:r>
              <a:rPr lang="en-IN" sz="1600" dirty="0">
                <a:solidFill>
                  <a:srgbClr val="0077AA"/>
                </a:solidFill>
                <a:latin typeface="Arial" panose="020B0604020202020204" pitchFamily="34" charset="0"/>
                <a:ea typeface="Times New Roman" panose="02020603050405020304" pitchFamily="18" charset="0"/>
              </a:rPr>
              <a:t>COLUMN</a:t>
            </a:r>
            <a:r>
              <a:rPr lang="en-IN" sz="1600" dirty="0">
                <a:solidFill>
                  <a:srgbClr val="DD4A68"/>
                </a:solidFill>
                <a:latin typeface="Arial" panose="020B0604020202020204" pitchFamily="34" charset="0"/>
                <a:ea typeface="Times New Roman" panose="02020603050405020304" pitchFamily="18" charset="0"/>
              </a:rPr>
              <a:t> COL1</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t> </a:t>
            </a:r>
            <a:r>
              <a:rPr lang="en-IN" sz="1600" dirty="0">
                <a:solidFill>
                  <a:srgbClr val="0077AA"/>
                </a:solidFill>
                <a:latin typeface="Arial" panose="020B0604020202020204" pitchFamily="34" charset="0"/>
                <a:ea typeface="Times New Roman" panose="02020603050405020304" pitchFamily="18" charset="0"/>
              </a:rPr>
              <a:t>COLUMN</a:t>
            </a:r>
            <a:r>
              <a:rPr lang="en-IN" sz="1600" dirty="0">
                <a:solidFill>
                  <a:srgbClr val="DD4A68"/>
                </a:solidFill>
                <a:latin typeface="Arial" panose="020B0604020202020204" pitchFamily="34" charset="0"/>
                <a:ea typeface="Times New Roman" panose="02020603050405020304" pitchFamily="18" charset="0"/>
              </a:rPr>
              <a:t> COL2</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COLUMN</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C4</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COLUMN</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C5</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solidFill>
                  <a:srgbClr val="DD4A68"/>
                </a:solidFill>
                <a:latin typeface="Arial" panose="020B0604020202020204" pitchFamily="34" charset="0"/>
                <a:ea typeface="Times New Roman" panose="02020603050405020304" pitchFamily="18" charset="0"/>
              </a:rPr>
              <a:t> C3 INT</a:t>
            </a:r>
          </a:p>
        </p:txBody>
      </p:sp>
    </p:spTree>
    <p:extLst>
      <p:ext uri="{BB962C8B-B14F-4D97-AF65-F5344CB8AC3E}">
        <p14:creationId xmlns:p14="http://schemas.microsoft.com/office/powerpoint/2010/main" val="245426976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3" name="Rectangle 2"/>
          <p:cNvSpPr/>
          <p:nvPr/>
        </p:nvSpPr>
        <p:spPr>
          <a:xfrm>
            <a:off x="1599992" y="3124201"/>
            <a:ext cx="8990430" cy="923330"/>
          </a:xfrm>
          <a:prstGeom prst="rect">
            <a:avLst/>
          </a:prstGeom>
          <a:solidFill>
            <a:schemeClr val="bg1"/>
          </a:solidFill>
        </p:spPr>
        <p:txBody>
          <a:bodyPr wrap="square">
            <a:spAutoFit/>
          </a:bodyPr>
          <a:lstStyle/>
          <a:p>
            <a:r>
              <a:rPr lang="en-IN" dirty="0">
                <a:latin typeface="Segoe UI Light" panose="020B0502040204020203" pitchFamily="34" charset="0"/>
                <a:cs typeface="Segoe UI Light" panose="020B0502040204020203" pitchFamily="34" charset="0"/>
              </a:rPr>
              <a:t>DROP and TRUNCATE are DDL commands, whereas DELETE is a DML command. Therefore DELETE operations can be rolled back (undone), while DROP and TRUNCATE operations cannot be rolled back.</a:t>
            </a:r>
          </a:p>
        </p:txBody>
      </p:sp>
    </p:spTree>
    <p:extLst>
      <p:ext uri="{BB962C8B-B14F-4D97-AF65-F5344CB8AC3E}">
        <p14:creationId xmlns:p14="http://schemas.microsoft.com/office/powerpoint/2010/main" val="117400935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Drop Table</a:t>
            </a:r>
          </a:p>
        </p:txBody>
      </p:sp>
      <p:sp>
        <p:nvSpPr>
          <p:cNvPr id="5" name="Rectangle 4"/>
          <p:cNvSpPr/>
          <p:nvPr/>
        </p:nvSpPr>
        <p:spPr>
          <a:xfrm>
            <a:off x="1599992" y="838203"/>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TABLE removes one or more tables. All table data and the table definition are removed.</a:t>
            </a:r>
          </a:p>
        </p:txBody>
      </p:sp>
      <p:sp>
        <p:nvSpPr>
          <p:cNvPr id="6" name="Rectangle 5"/>
          <p:cNvSpPr/>
          <p:nvPr/>
        </p:nvSpPr>
        <p:spPr>
          <a:xfrm>
            <a:off x="1676182" y="1600201"/>
            <a:ext cx="8838049" cy="369332"/>
          </a:xfrm>
          <a:prstGeom prst="rect">
            <a:avLst/>
          </a:prstGeom>
        </p:spPr>
        <p:txBody>
          <a:bodyPr wrap="square">
            <a:spAutoFit/>
          </a:bodyPr>
          <a:lstStyle/>
          <a:p>
            <a:r>
              <a:rPr lang="en-IN" dirty="0">
                <a:solidFill>
                  <a:srgbClr val="0077AA"/>
                </a:solidFill>
                <a:latin typeface="Liberation Mono"/>
              </a:rPr>
              <a:t>DROP [TEMPORARY] TABLE [IF EXISTS] tbl_name [, tbl_name] ...</a:t>
            </a:r>
            <a:endParaRPr lang="en-US" dirty="0">
              <a:solidFill>
                <a:srgbClr val="0077AA"/>
              </a:solidFill>
              <a:latin typeface="Liberation Mono"/>
            </a:endParaRPr>
          </a:p>
        </p:txBody>
      </p:sp>
    </p:spTree>
    <p:extLst>
      <p:ext uri="{BB962C8B-B14F-4D97-AF65-F5344CB8AC3E}">
        <p14:creationId xmlns:p14="http://schemas.microsoft.com/office/powerpoint/2010/main" val="158017380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3" name="Rectangle 2"/>
          <p:cNvSpPr/>
          <p:nvPr/>
        </p:nvSpPr>
        <p:spPr>
          <a:xfrm>
            <a:off x="1676182" y="3124201"/>
            <a:ext cx="8838049" cy="923330"/>
          </a:xfrm>
          <a:prstGeom prst="rect">
            <a:avLst/>
          </a:prstGeom>
          <a:solidFill>
            <a:schemeClr val="bg1"/>
          </a:solidFill>
        </p:spPr>
        <p:txBody>
          <a:bodyPr wrap="square">
            <a:spAutoFit/>
          </a:bodyPr>
          <a:lstStyle/>
          <a:p>
            <a:r>
              <a:rPr lang="en-IN" dirty="0">
                <a:latin typeface="Segoe UI Light" panose="020B0502040204020203" pitchFamily="34" charset="0"/>
                <a:cs typeface="Segoe UI Light" panose="020B0502040204020203" pitchFamily="34" charset="0"/>
              </a:rPr>
              <a:t>DROP and TRUNCATE are DDL commands, whereas DELETE is a DML command. Therefore DELETE operations can be rolled back (undone), while DROP and TRUNCATE operations cannot be rolled back.</a:t>
            </a:r>
          </a:p>
        </p:txBody>
      </p:sp>
      <p:sp>
        <p:nvSpPr>
          <p:cNvPr id="4" name="Rectangle 3"/>
          <p:cNvSpPr/>
          <p:nvPr/>
        </p:nvSpPr>
        <p:spPr>
          <a:xfrm>
            <a:off x="1676182" y="152400"/>
            <a:ext cx="8838049" cy="707886"/>
          </a:xfrm>
          <a:prstGeom prst="rect">
            <a:avLst/>
          </a:prstGeom>
        </p:spPr>
        <p:txBody>
          <a:bodyPr wrap="square">
            <a:spAutoFit/>
          </a:bodyPr>
          <a:lstStyle/>
          <a:p>
            <a:r>
              <a:rPr lang="en-IN" sz="2000" dirty="0">
                <a:solidFill>
                  <a:srgbClr val="006C86"/>
                </a:solidFill>
                <a:latin typeface="Segoe UI Light" panose="020B0502040204020203" pitchFamily="34" charset="0"/>
                <a:cs typeface="Segoe UI Light" panose="020B0502040204020203" pitchFamily="34" charset="0"/>
              </a:rPr>
              <a:t>The TRUNCATE TABLE statement removes all the data of a table and resets the auto-increment value to zero.</a:t>
            </a:r>
          </a:p>
        </p:txBody>
      </p:sp>
      <p:sp>
        <p:nvSpPr>
          <p:cNvPr id="5" name="Rectangle 4">
            <a:extLst>
              <a:ext uri="{FF2B5EF4-FFF2-40B4-BE49-F238E27FC236}">
                <a16:creationId xmlns:a16="http://schemas.microsoft.com/office/drawing/2014/main" id="{536E4FBF-C6C5-4A49-985C-9E710BF03905}"/>
              </a:ext>
            </a:extLst>
          </p:cNvPr>
          <p:cNvSpPr/>
          <p:nvPr/>
        </p:nvSpPr>
        <p:spPr>
          <a:xfrm>
            <a:off x="1306674" y="1437621"/>
            <a:ext cx="9577064" cy="646331"/>
          </a:xfrm>
          <a:prstGeom prst="rect">
            <a:avLst/>
          </a:prstGeom>
        </p:spPr>
        <p:txBody>
          <a:bodyPr wrap="square">
            <a:spAutoFit/>
          </a:bodyPr>
          <a:lstStyle/>
          <a:p>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weight, </a:t>
            </a:r>
            <a:r>
              <a:rPr lang="en-IN" dirty="0">
                <a:solidFill>
                  <a:schemeClr val="accent6">
                    <a:lumMod val="50000"/>
                  </a:schemeClr>
                </a:solidFill>
                <a:latin typeface="Arial" panose="020B0604020202020204" pitchFamily="34" charset="0"/>
                <a:cs typeface="Arial" panose="020B0604020202020204" pitchFamily="34" charset="0"/>
              </a:rPr>
              <a:t>TRUNCATE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 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rPr>
              <a:t>kg</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MID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 </a:t>
            </a:r>
            <a:r>
              <a:rPr lang="en-IN" dirty="0">
                <a:solidFill>
                  <a:schemeClr val="accent6">
                    <a:lumMod val="50000"/>
                  </a:schemeClr>
                </a:solidFill>
                <a:latin typeface="Arial" panose="020B0604020202020204" pitchFamily="34" charset="0"/>
                <a:cs typeface="Arial" panose="020B0604020202020204" pitchFamily="34" charset="0"/>
              </a:rPr>
              <a:t>INSTR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+ 1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rPr>
              <a:t>gms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mass_table;</a:t>
            </a:r>
          </a:p>
        </p:txBody>
      </p:sp>
    </p:spTree>
    <p:extLst>
      <p:ext uri="{BB962C8B-B14F-4D97-AF65-F5344CB8AC3E}">
        <p14:creationId xmlns:p14="http://schemas.microsoft.com/office/powerpoint/2010/main" val="5497988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90550" y="116632"/>
            <a:ext cx="3066865" cy="369332"/>
          </a:xfrm>
          <a:prstGeom prst="rect">
            <a:avLst/>
          </a:prstGeom>
        </p:spPr>
        <p:txBody>
          <a:bodyPr wrap="none">
            <a:spAutoFit/>
          </a:bodyPr>
          <a:lstStyle/>
          <a:p>
            <a:pPr fontAlgn="base"/>
            <a:r>
              <a:rPr lang="en-US" b="1" dirty="0">
                <a:solidFill>
                  <a:srgbClr val="444444"/>
                </a:solidFill>
                <a:latin typeface="Verdana" panose="020B0604030504040204" pitchFamily="34" charset="0"/>
              </a:rPr>
              <a:t>File System and DBMS</a:t>
            </a:r>
            <a:endParaRPr lang="en-US" b="1" i="0" dirty="0">
              <a:solidFill>
                <a:srgbClr val="444444"/>
              </a:solidFill>
              <a:effectLst/>
              <a:latin typeface="Verdana" panose="020B060403050404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296034184"/>
              </p:ext>
            </p:extLst>
          </p:nvPr>
        </p:nvGraphicFramePr>
        <p:xfrm>
          <a:off x="406574" y="548680"/>
          <a:ext cx="11377264" cy="5904657"/>
        </p:xfrm>
        <a:graphic>
          <a:graphicData uri="http://schemas.openxmlformats.org/drawingml/2006/table">
            <a:tbl>
              <a:tblPr/>
              <a:tblGrid>
                <a:gridCol w="5688632">
                  <a:extLst>
                    <a:ext uri="{9D8B030D-6E8A-4147-A177-3AD203B41FA5}">
                      <a16:colId xmlns:a16="http://schemas.microsoft.com/office/drawing/2014/main" val="3406180870"/>
                    </a:ext>
                  </a:extLst>
                </a:gridCol>
                <a:gridCol w="5688632">
                  <a:extLst>
                    <a:ext uri="{9D8B030D-6E8A-4147-A177-3AD203B41FA5}">
                      <a16:colId xmlns:a16="http://schemas.microsoft.com/office/drawing/2014/main" val="814245111"/>
                    </a:ext>
                  </a:extLst>
                </a:gridCol>
              </a:tblGrid>
              <a:tr h="535422">
                <a:tc>
                  <a:txBody>
                    <a:bodyPr/>
                    <a:lstStyle/>
                    <a:p>
                      <a:pPr algn="ctr" fontAlgn="base"/>
                      <a:r>
                        <a:rPr lang="en-IN" sz="1800" b="1" dirty="0">
                          <a:solidFill>
                            <a:schemeClr val="accent1">
                              <a:lumMod val="50000"/>
                            </a:schemeClr>
                          </a:solidFill>
                          <a:effectLst/>
                        </a:rPr>
                        <a:t>File Management System</a:t>
                      </a:r>
                      <a:endParaRPr lang="en-IN" sz="1800" b="0" dirty="0">
                        <a:solidFill>
                          <a:schemeClr val="accent1">
                            <a:lumMod val="50000"/>
                          </a:schemeClr>
                        </a:solidFill>
                        <a:effectLst/>
                      </a:endParaRP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1800" b="1" dirty="0">
                          <a:solidFill>
                            <a:schemeClr val="accent1">
                              <a:lumMod val="50000"/>
                            </a:schemeClr>
                          </a:solidFill>
                          <a:effectLst/>
                        </a:rPr>
                        <a:t>Database Management System</a:t>
                      </a:r>
                      <a:endParaRPr lang="en-IN" sz="1800" b="0" dirty="0">
                        <a:solidFill>
                          <a:schemeClr val="accent1">
                            <a:lumMod val="50000"/>
                          </a:schemeClr>
                        </a:solidFill>
                        <a:effectLst/>
                      </a:endParaRP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895707">
                <a:tc>
                  <a:txBody>
                    <a:bodyPr/>
                    <a:lstStyle/>
                    <a:p>
                      <a:pPr algn="l" fontAlgn="base"/>
                      <a:r>
                        <a:rPr lang="en-US" sz="1800" b="0" dirty="0">
                          <a:effectLst/>
                        </a:rPr>
                        <a:t>File System is a general, easy-to-use system to store general files which require less security and constraints.</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rPr>
                        <a:t>Database management system is used when security constraints are high.</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715564">
                <a:tc>
                  <a:txBody>
                    <a:bodyPr/>
                    <a:lstStyle/>
                    <a:p>
                      <a:pPr algn="l" fontAlgn="base"/>
                      <a:r>
                        <a:rPr lang="en-US" sz="1800" b="0" dirty="0">
                          <a:effectLst/>
                        </a:rPr>
                        <a:t>Data Redundancy is more in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a:effectLst/>
                        </a:rPr>
                        <a:t>Data Redundancy is less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715564">
                <a:tc>
                  <a:txBody>
                    <a:bodyPr/>
                    <a:lstStyle/>
                    <a:p>
                      <a:pPr algn="l" fontAlgn="base"/>
                      <a:r>
                        <a:rPr lang="en-US" sz="1800" b="0" dirty="0">
                          <a:effectLst/>
                        </a:rPr>
                        <a:t>Data Inconsistency is more in file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a:effectLst/>
                        </a:rPr>
                        <a:t>Data Inconsistency is less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715564">
                <a:tc>
                  <a:txBody>
                    <a:bodyPr/>
                    <a:lstStyle/>
                    <a:p>
                      <a:pPr algn="l" fontAlgn="base"/>
                      <a:r>
                        <a:rPr lang="en-US" sz="1800" b="0" dirty="0">
                          <a:effectLst/>
                        </a:rPr>
                        <a:t>Centralization is hard to get when it comes to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rPr>
                        <a:t>Centralization</a:t>
                      </a:r>
                      <a:r>
                        <a:rPr lang="en-IN" sz="1800" b="0" dirty="0">
                          <a:effectLst/>
                        </a:rPr>
                        <a:t> is achieved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895707">
                <a:tc>
                  <a:txBody>
                    <a:bodyPr/>
                    <a:lstStyle/>
                    <a:p>
                      <a:pPr algn="l" fontAlgn="base"/>
                      <a:r>
                        <a:rPr lang="en-US" sz="1800" b="0" dirty="0">
                          <a:effectLst/>
                        </a:rPr>
                        <a:t>User locates the physical address of the files to access data in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a:effectLst/>
                        </a:rPr>
                        <a:t>In Database Management System, user is unaware of physical address where data is stored.</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535422">
                <a:tc>
                  <a:txBody>
                    <a:bodyPr/>
                    <a:lstStyle/>
                    <a:p>
                      <a:pPr algn="l" fontAlgn="base"/>
                      <a:r>
                        <a:rPr lang="en-US" sz="1800" b="0" dirty="0">
                          <a:effectLst/>
                        </a:rPr>
                        <a:t>Security is low in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a:effectLst/>
                        </a:rPr>
                        <a:t>Security is high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895707">
                <a:tc>
                  <a:txBody>
                    <a:bodyPr/>
                    <a:lstStyle/>
                    <a:p>
                      <a:pPr algn="l" fontAlgn="base"/>
                      <a:r>
                        <a:rPr lang="en-IN" sz="1800" b="0" dirty="0">
                          <a:effectLst/>
                        </a:rPr>
                        <a:t>File Management System stores unstructured data.</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rPr>
                        <a:t>Database Management System stores structured data.</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64951550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Truncate Table</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6" name="Rectangle 5"/>
          <p:cNvSpPr/>
          <p:nvPr/>
        </p:nvSpPr>
        <p:spPr>
          <a:xfrm>
            <a:off x="1676182" y="1600200"/>
            <a:ext cx="8838049" cy="369332"/>
          </a:xfrm>
          <a:prstGeom prst="rect">
            <a:avLst/>
          </a:prstGeom>
        </p:spPr>
        <p:txBody>
          <a:bodyPr wrap="square">
            <a:spAutoFit/>
          </a:bodyPr>
          <a:lstStyle/>
          <a:p>
            <a:r>
              <a:rPr lang="en-IN" dirty="0">
                <a:solidFill>
                  <a:srgbClr val="0077AA"/>
                </a:solidFill>
                <a:latin typeface="Liberation Mono"/>
              </a:rPr>
              <a:t>TRUNCATE [TABLE] tbl_name</a:t>
            </a:r>
            <a:endParaRPr lang="en-US" dirty="0">
              <a:solidFill>
                <a:srgbClr val="0077AA"/>
              </a:solidFill>
              <a:latin typeface="Liberation Mono"/>
            </a:endParaRPr>
          </a:p>
        </p:txBody>
      </p:sp>
      <p:sp>
        <p:nvSpPr>
          <p:cNvPr id="7" name="Rectangle 6"/>
          <p:cNvSpPr/>
          <p:nvPr/>
        </p:nvSpPr>
        <p:spPr>
          <a:xfrm>
            <a:off x="1676182" y="2221469"/>
            <a:ext cx="8838049" cy="38933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US" sz="1900" i="1" dirty="0">
                <a:latin typeface="Arial" panose="020B0604020202020204" pitchFamily="34" charset="0"/>
                <a:cs typeface="Arial" panose="020B0604020202020204" pitchFamily="34" charset="0"/>
              </a:rPr>
              <a:t>Truncate</a:t>
            </a:r>
            <a:r>
              <a:rPr lang="en-US" sz="1900" dirty="0">
                <a:latin typeface="Arial" panose="020B0604020202020204" pitchFamily="34" charset="0"/>
                <a:cs typeface="Arial" panose="020B0604020202020204" pitchFamily="34" charset="0"/>
              </a:rPr>
              <a:t> operations drop and re-create the table, which is much faster than deleting rows one by one.</a:t>
            </a:r>
          </a:p>
          <a:p>
            <a:pPr marL="285750" indent="-285750">
              <a:buFont typeface="Arial" panose="020B0604020202020204" pitchFamily="34" charset="0"/>
              <a:buChar char="•"/>
            </a:pPr>
            <a:endParaRPr lang="en-US"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900" i="1" dirty="0">
                <a:latin typeface="Arial" panose="020B0604020202020204" pitchFamily="34" charset="0"/>
                <a:cs typeface="Arial" panose="020B0604020202020204" pitchFamily="34" charset="0"/>
              </a:rPr>
              <a:t>Truncate</a:t>
            </a:r>
            <a:r>
              <a:rPr lang="en-US" sz="1900" dirty="0">
                <a:latin typeface="Arial" panose="020B0604020202020204" pitchFamily="34" charset="0"/>
                <a:cs typeface="Arial" panose="020B0604020202020204" pitchFamily="34" charset="0"/>
              </a:rPr>
              <a:t> operations cause an implicit commit, and so cannot be rolled back.</a:t>
            </a:r>
          </a:p>
          <a:p>
            <a:pPr marL="285750" indent="-285750">
              <a:buFont typeface="Arial" panose="020B0604020202020204" pitchFamily="34" charset="0"/>
              <a:buChar char="•"/>
            </a:pPr>
            <a:endParaRPr lang="en-US"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i="1" dirty="0">
                <a:latin typeface="Arial" panose="020B0604020202020204" pitchFamily="34" charset="0"/>
                <a:cs typeface="Arial" panose="020B0604020202020204" pitchFamily="34" charset="0"/>
              </a:rPr>
              <a:t>Truncate</a:t>
            </a:r>
            <a:r>
              <a:rPr lang="en-IN" sz="1900" dirty="0">
                <a:latin typeface="Arial" panose="020B0604020202020204" pitchFamily="34" charset="0"/>
                <a:cs typeface="Arial" panose="020B0604020202020204" pitchFamily="34" charset="0"/>
              </a:rPr>
              <a:t> does not cause </a:t>
            </a:r>
            <a:r>
              <a:rPr lang="en-IN" sz="1900" i="1" dirty="0">
                <a:latin typeface="Arial" panose="020B0604020202020204" pitchFamily="34" charset="0"/>
                <a:cs typeface="Arial" panose="020B0604020202020204" pitchFamily="34" charset="0"/>
              </a:rPr>
              <a:t>ON</a:t>
            </a:r>
            <a:r>
              <a:rPr lang="en-IN" sz="1900" dirty="0">
                <a:latin typeface="Arial" panose="020B0604020202020204" pitchFamily="34" charset="0"/>
                <a:cs typeface="Arial" panose="020B0604020202020204" pitchFamily="34" charset="0"/>
              </a:rPr>
              <a:t> </a:t>
            </a:r>
            <a:r>
              <a:rPr lang="en-IN" sz="1900" i="1" dirty="0">
                <a:latin typeface="Arial" panose="020B0604020202020204" pitchFamily="34" charset="0"/>
                <a:cs typeface="Arial" panose="020B0604020202020204" pitchFamily="34" charset="0"/>
              </a:rPr>
              <a:t>DELETE</a:t>
            </a:r>
            <a:r>
              <a:rPr lang="en-IN" sz="1900" dirty="0">
                <a:latin typeface="Arial" panose="020B0604020202020204" pitchFamily="34" charset="0"/>
                <a:cs typeface="Arial" panose="020B0604020202020204" pitchFamily="34" charset="0"/>
              </a:rPr>
              <a:t> triggers to fire.</a:t>
            </a:r>
          </a:p>
          <a:p>
            <a:pPr marL="285750" indent="-285750">
              <a:buFont typeface="Arial" panose="020B0604020202020204" pitchFamily="34" charset="0"/>
              <a:buChar char="•"/>
            </a:pPr>
            <a:endParaRPr lang="en-IN"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i="1" dirty="0">
                <a:latin typeface="Arial" panose="020B0604020202020204" pitchFamily="34" charset="0"/>
                <a:cs typeface="Arial" panose="020B0604020202020204" pitchFamily="34" charset="0"/>
              </a:rPr>
              <a:t>Truncate</a:t>
            </a:r>
            <a:r>
              <a:rPr lang="en-IN" sz="1900" dirty="0">
                <a:latin typeface="Arial" panose="020B0604020202020204" pitchFamily="34" charset="0"/>
                <a:cs typeface="Arial" panose="020B0604020202020204" pitchFamily="34" charset="0"/>
              </a:rPr>
              <a:t> cannot be performed for InnoDB tables with parent-child foreign key relationships.</a:t>
            </a:r>
          </a:p>
          <a:p>
            <a:pPr marL="285750" indent="-285750">
              <a:buFont typeface="Arial" panose="020B0604020202020204" pitchFamily="34" charset="0"/>
              <a:buChar char="•"/>
            </a:pPr>
            <a:endParaRPr lang="en-IN" sz="1900" dirty="0"/>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Truncate retain Identity and reset to the seed </a:t>
            </a:r>
            <a:r>
              <a:rPr lang="en-IN" sz="1900" i="1" dirty="0">
                <a:solidFill>
                  <a:srgbClr val="00B050"/>
                </a:solidFill>
              </a:rPr>
              <a:t>(start value) </a:t>
            </a:r>
            <a:r>
              <a:rPr lang="en-IN" sz="1900" dirty="0">
                <a:latin typeface="Arial" panose="020B0604020202020204" pitchFamily="34" charset="0"/>
                <a:cs typeface="Arial" panose="020B0604020202020204" pitchFamily="34" charset="0"/>
              </a:rPr>
              <a:t>value.</a:t>
            </a:r>
          </a:p>
          <a:p>
            <a:pPr marL="285750" indent="-285750">
              <a:buFont typeface="Arial" panose="020B0604020202020204" pitchFamily="34" charset="0"/>
              <a:buChar char="•"/>
            </a:pPr>
            <a:endParaRPr lang="en-IN"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Cannot truncate a table referenced in a foreign key constraint.</a:t>
            </a:r>
          </a:p>
        </p:txBody>
      </p:sp>
    </p:spTree>
    <p:extLst>
      <p:ext uri="{BB962C8B-B14F-4D97-AF65-F5344CB8AC3E}">
        <p14:creationId xmlns:p14="http://schemas.microsoft.com/office/powerpoint/2010/main" val="30458960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3" name="Rectangle 2"/>
          <p:cNvSpPr/>
          <p:nvPr/>
        </p:nvSpPr>
        <p:spPr>
          <a:xfrm>
            <a:off x="1676182" y="3505200"/>
            <a:ext cx="8838049" cy="369332"/>
          </a:xfrm>
          <a:prstGeom prst="rect">
            <a:avLst/>
          </a:prstGeom>
        </p:spPr>
        <p:txBody>
          <a:bodyPr wrap="square">
            <a:spAutoFit/>
          </a:bodyPr>
          <a:lstStyle/>
          <a:p>
            <a:r>
              <a:rPr lang="en-IN" dirty="0">
                <a:solidFill>
                  <a:srgbClr val="0077AA"/>
                </a:solidFill>
                <a:latin typeface="Liberation Mono"/>
              </a:rPr>
              <a:t>RENAME TABLE old_tbl_name to new_tbl_name</a:t>
            </a:r>
            <a:endParaRPr lang="en-US" dirty="0">
              <a:solidFill>
                <a:srgbClr val="0077AA"/>
              </a:solidFill>
              <a:latin typeface="Liberation Mono"/>
            </a:endParaRPr>
          </a:p>
        </p:txBody>
      </p:sp>
      <p:sp>
        <p:nvSpPr>
          <p:cNvPr id="4" name="Rectangle 3"/>
          <p:cNvSpPr/>
          <p:nvPr/>
        </p:nvSpPr>
        <p:spPr>
          <a:xfrm>
            <a:off x="1676182" y="4267200"/>
            <a:ext cx="8838049"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RENAME</a:t>
            </a:r>
            <a:r>
              <a:rPr lang="en-IN" sz="1600" dirty="0"/>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t> </a:t>
            </a:r>
            <a:r>
              <a:rPr lang="en-IN" sz="1600" dirty="0">
                <a:latin typeface="Arial" panose="020B0604020202020204" pitchFamily="34" charset="0"/>
                <a:ea typeface="Times New Roman" panose="02020603050405020304" pitchFamily="18" charset="0"/>
              </a:rPr>
              <a:t>EMP</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TO</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EMPLOYEE</a:t>
            </a:r>
            <a:r>
              <a:rPr lang="en-IN" sz="1600"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2390722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extLst>
      <p:ext uri="{BB962C8B-B14F-4D97-AF65-F5344CB8AC3E}">
        <p14:creationId xmlns:p14="http://schemas.microsoft.com/office/powerpoint/2010/main" val="26854164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 ... LIKE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1676182" y="1563469"/>
            <a:ext cx="8838049" cy="400110"/>
          </a:xfrm>
          <a:prstGeom prst="rect">
            <a:avLst/>
          </a:prstGeom>
        </p:spPr>
        <p:txBody>
          <a:bodyPr wrap="square">
            <a:spAutoFit/>
          </a:bodyPr>
          <a:lstStyle/>
          <a:p>
            <a:r>
              <a:rPr lang="en-IN" sz="2000" dirty="0">
                <a:solidFill>
                  <a:srgbClr val="0077AA"/>
                </a:solidFill>
                <a:latin typeface="Liberation Mono"/>
              </a:rPr>
              <a:t>CREATE TABLE [IF NOT EXISTS] new_tbl LIKE orig_tbl;</a:t>
            </a:r>
            <a:endParaRPr lang="en-US" sz="2000" dirty="0">
              <a:solidFill>
                <a:srgbClr val="0077AA"/>
              </a:solidFill>
              <a:latin typeface="Liberation Mono"/>
            </a:endParaRPr>
          </a:p>
        </p:txBody>
      </p:sp>
      <p:sp>
        <p:nvSpPr>
          <p:cNvPr id="8" name="Rectangle 7"/>
          <p:cNvSpPr/>
          <p:nvPr/>
        </p:nvSpPr>
        <p:spPr>
          <a:xfrm>
            <a:off x="1599992" y="3352800"/>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 TABLE</a:t>
            </a:r>
            <a:r>
              <a:rPr lang="en-IN" dirty="0">
                <a:latin typeface="Arial" panose="020B0604020202020204" pitchFamily="34" charset="0"/>
                <a:cs typeface="Arial" panose="020B0604020202020204" pitchFamily="34" charset="0"/>
              </a:rPr>
              <a:t> 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EMP;</a:t>
            </a:r>
          </a:p>
        </p:txBody>
      </p:sp>
      <p:sp>
        <p:nvSpPr>
          <p:cNvPr id="6" name="Rectangle 5"/>
          <p:cNvSpPr/>
          <p:nvPr/>
        </p:nvSpPr>
        <p:spPr>
          <a:xfrm>
            <a:off x="1599992" y="2057400"/>
            <a:ext cx="8990430" cy="923330"/>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2" name="Rectangle 1"/>
          <p:cNvSpPr/>
          <p:nvPr/>
        </p:nvSpPr>
        <p:spPr>
          <a:xfrm>
            <a:off x="1523803" y="4094202"/>
            <a:ext cx="4451090" cy="369332"/>
          </a:xfrm>
          <a:prstGeom prst="rect">
            <a:avLst/>
          </a:prstGeom>
        </p:spPr>
        <p:txBody>
          <a:bodyPr wrap="none">
            <a:spAutoFit/>
          </a:bodyPr>
          <a:lstStyle/>
          <a:p>
            <a:r>
              <a:rPr lang="en-US" dirty="0"/>
              <a:t>LIKE works only for base tables, not for views.</a:t>
            </a:r>
          </a:p>
        </p:txBody>
      </p:sp>
    </p:spTree>
    <p:extLst>
      <p:ext uri="{BB962C8B-B14F-4D97-AF65-F5344CB8AC3E}">
        <p14:creationId xmlns:p14="http://schemas.microsoft.com/office/powerpoint/2010/main" val="400772020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12</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77316302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04210"/>
            <a:ext cx="8380909" cy="3139193"/>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Create View</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Update View</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Drop View</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Views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Create complex views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Create Index</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Drop Index</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Index Constraints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Creating Temporary Tables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Family tree and connect by</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411085247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4" name="Rectangle 3"/>
          <p:cNvSpPr/>
          <p:nvPr/>
        </p:nvSpPr>
        <p:spPr>
          <a:xfrm>
            <a:off x="2094678" y="3220050"/>
            <a:ext cx="8286808" cy="1323439"/>
          </a:xfrm>
          <a:prstGeom prst="rect">
            <a:avLst/>
          </a:prstGeom>
        </p:spPr>
        <p:txBody>
          <a:bodyPr wrap="square">
            <a:spAutoFit/>
          </a:bodyPr>
          <a:lstStyle/>
          <a:p>
            <a:pPr algn="just"/>
            <a:r>
              <a:rPr lang="en-US" sz="2000" dirty="0">
                <a:solidFill>
                  <a:schemeClr val="accent1">
                    <a:lumMod val="50000"/>
                  </a:schemeClr>
                </a:solidFill>
              </a:rPr>
              <a:t>View can be described as virtual table which derived its data from one or more than one table columns. It is stored in the database. View can be created using tables of same database or different database. It is used to implement the security mechanism in the SQL.</a:t>
            </a:r>
          </a:p>
        </p:txBody>
      </p:sp>
    </p:spTree>
    <p:extLst>
      <p:ext uri="{BB962C8B-B14F-4D97-AF65-F5344CB8AC3E}">
        <p14:creationId xmlns:p14="http://schemas.microsoft.com/office/powerpoint/2010/main" val="346387923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View</a:t>
            </a:r>
          </a:p>
        </p:txBody>
      </p:sp>
      <p:sp>
        <p:nvSpPr>
          <p:cNvPr id="3" name="Rectangle 2"/>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VIEW is a logical representation of one or more tables. A VIEW contains no data itself. The tables upon which a VIEW is based are called base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841480"/>
            <a:ext cx="8990430" cy="3416320"/>
          </a:xfrm>
          <a:prstGeom prst="rect">
            <a:avLst/>
          </a:prstGeom>
        </p:spPr>
        <p:txBody>
          <a:bodyPr wrap="square">
            <a:spAutoFit/>
          </a:bodyPr>
          <a:lstStyle/>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The definition cannot refer to a TEMPORARY table, and you cannot create a TEMPORARY VIEW.</a:t>
            </a: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You cannot associate a TRIGGER with a VIEW.</a:t>
            </a:r>
          </a:p>
        </p:txBody>
      </p:sp>
      <p:sp>
        <p:nvSpPr>
          <p:cNvPr id="6" name="Rectangle 5"/>
          <p:cNvSpPr/>
          <p:nvPr/>
        </p:nvSpPr>
        <p:spPr>
          <a:xfrm>
            <a:off x="1599994" y="5388117"/>
            <a:ext cx="7195881" cy="461665"/>
          </a:xfrm>
          <a:prstGeom prst="rect">
            <a:avLst/>
          </a:prstGeom>
        </p:spPr>
        <p:txBody>
          <a:bodyPr wrap="none">
            <a:spAutoFit/>
          </a:bodyPr>
          <a:lstStyle/>
          <a:p>
            <a:r>
              <a:rPr lang="en-IN" sz="2400" dirty="0">
                <a:solidFill>
                  <a:srgbClr val="FF0000"/>
                </a:solidFill>
              </a:rPr>
              <a:t>If we drop the base table, the VIEW will not be dropped.</a:t>
            </a:r>
          </a:p>
        </p:txBody>
      </p:sp>
    </p:spTree>
    <p:extLst>
      <p:ext uri="{BB962C8B-B14F-4D97-AF65-F5344CB8AC3E}">
        <p14:creationId xmlns:p14="http://schemas.microsoft.com/office/powerpoint/2010/main" val="98585383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View</a:t>
            </a:r>
          </a:p>
        </p:txBody>
      </p:sp>
      <p:sp>
        <p:nvSpPr>
          <p:cNvPr id="3" name="Rectangle 2"/>
          <p:cNvSpPr/>
          <p:nvPr/>
        </p:nvSpPr>
        <p:spPr>
          <a:xfrm>
            <a:off x="1523174" y="714356"/>
            <a:ext cx="8990430" cy="461665"/>
          </a:xfrm>
          <a:prstGeom prst="rect">
            <a:avLst/>
          </a:prstGeom>
        </p:spPr>
        <p:txBody>
          <a:bodyPr wrap="square">
            <a:spAutoFit/>
          </a:bodyPr>
          <a:lstStyle/>
          <a:p>
            <a:r>
              <a:rPr lang="en-IN" sz="2400" dirty="0">
                <a:solidFill>
                  <a:srgbClr val="C00000"/>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1599992" y="1335883"/>
            <a:ext cx="8990430" cy="4401205"/>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table in the FROM clause is reference by a subquery in the WHERE statement.</a:t>
            </a:r>
          </a:p>
          <a:p>
            <a:pPr algn="just"/>
            <a:endParaRPr lang="en-IN" sz="2000" dirty="0">
              <a:latin typeface="Arial" panose="020B0604020202020204" pitchFamily="34" charset="0"/>
              <a:cs typeface="Arial" panose="020B0604020202020204" pitchFamily="34" charset="0"/>
            </a:endParaRPr>
          </a:p>
          <a:p>
            <a:pPr algn="just"/>
            <a:r>
              <a:rPr lang="en-IN" sz="2000" dirty="0">
                <a:latin typeface="Arial" panose="020B0604020202020204" pitchFamily="34" charset="0"/>
                <a:cs typeface="Arial" panose="020B0604020202020204" pitchFamily="34" charset="0"/>
              </a:rPr>
              <a:t>There is a subquery in the SELECT clause.</a:t>
            </a:r>
          </a:p>
          <a:p>
            <a:pPr algn="just"/>
            <a:endParaRPr lang="en-IN" sz="2000" dirty="0">
              <a:latin typeface="Arial" panose="020B0604020202020204" pitchFamily="34" charset="0"/>
              <a:cs typeface="Arial" panose="020B0604020202020204" pitchFamily="34" charset="0"/>
            </a:endParaRPr>
          </a:p>
          <a:p>
            <a:pPr algn="just"/>
            <a:r>
              <a:rPr lang="en-IN" sz="2000" dirty="0">
                <a:latin typeface="Arial" panose="020B0604020202020204" pitchFamily="34" charset="0"/>
                <a:cs typeface="Arial" panose="020B0604020202020204" pitchFamily="34" charset="0"/>
              </a:rPr>
              <a:t>The SQL statement defining the view joins tables.</a:t>
            </a:r>
          </a:p>
          <a:p>
            <a:pPr algn="just"/>
            <a:endParaRPr lang="en-IN" sz="2000" dirty="0">
              <a:latin typeface="Arial" panose="020B0604020202020204" pitchFamily="34" charset="0"/>
              <a:cs typeface="Arial" panose="020B0604020202020204" pitchFamily="34" charset="0"/>
            </a:endParaRPr>
          </a:p>
          <a:p>
            <a:pPr algn="just"/>
            <a:r>
              <a:rPr lang="en-IN" sz="2000" dirty="0">
                <a:latin typeface="Arial" panose="020B0604020202020204" pitchFamily="34" charset="0"/>
                <a:cs typeface="Arial" panose="020B0604020202020204" pitchFamily="34" charset="0"/>
              </a:rPr>
              <a:t>One of the tables in the FROM clause is a non-updatable view.</a:t>
            </a:r>
          </a:p>
          <a:p>
            <a:pPr algn="just"/>
            <a:endParaRPr lang="en-IN" sz="2000" dirty="0">
              <a:latin typeface="Arial" panose="020B0604020202020204" pitchFamily="34" charset="0"/>
              <a:cs typeface="Arial" panose="020B0604020202020204" pitchFamily="34" charset="0"/>
            </a:endParaRPr>
          </a:p>
          <a:p>
            <a:pPr algn="just"/>
            <a:r>
              <a:rPr lang="en-IN" sz="2000" dirty="0">
                <a:latin typeface="Arial" panose="020B0604020202020204" pitchFamily="34" charset="0"/>
                <a:cs typeface="Arial" panose="020B0604020202020204" pitchFamily="34" charset="0"/>
              </a:rPr>
              <a:t>The SELECT statement of the view contains an aggregate function such as SUM(), COUNT(), MAX(), MIN(), and so on.</a:t>
            </a:r>
          </a:p>
          <a:p>
            <a:pPr algn="just"/>
            <a:endParaRPr lang="en-IN" sz="2000" dirty="0">
              <a:latin typeface="Arial" panose="020B0604020202020204" pitchFamily="34" charset="0"/>
              <a:cs typeface="Arial" panose="020B0604020202020204" pitchFamily="34" charset="0"/>
            </a:endParaRPr>
          </a:p>
          <a:p>
            <a:pPr algn="just"/>
            <a:r>
              <a:rPr lang="en-IN" sz="2000" dirty="0">
                <a:latin typeface="Arial" panose="020B0604020202020204" pitchFamily="34" charset="0"/>
                <a:cs typeface="Arial" panose="020B0604020202020204" pitchFamily="34" charset="0"/>
              </a:rPr>
              <a:t>The keywords DISTINCT, GROUP BY, HAVING, UNION, or UNION ALL appear in the defining SQL statement.</a:t>
            </a:r>
          </a:p>
        </p:txBody>
      </p:sp>
    </p:spTree>
    <p:extLst>
      <p:ext uri="{BB962C8B-B14F-4D97-AF65-F5344CB8AC3E}">
        <p14:creationId xmlns:p14="http://schemas.microsoft.com/office/powerpoint/2010/main" val="297793450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View</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676182" y="1600203"/>
            <a:ext cx="8838049" cy="1200329"/>
          </a:xfrm>
          <a:prstGeom prst="rect">
            <a:avLst/>
          </a:prstGeom>
        </p:spPr>
        <p:txBody>
          <a:bodyPr wrap="square">
            <a:spAutoFit/>
          </a:bodyPr>
          <a:lstStyle/>
          <a:p>
            <a:r>
              <a:rPr lang="en-IN" dirty="0">
                <a:solidFill>
                  <a:srgbClr val="0077AA"/>
                </a:solidFill>
                <a:latin typeface="Liberation Mono"/>
              </a:rPr>
              <a:t>CREATE [OR REPLACE]</a:t>
            </a:r>
          </a:p>
          <a:p>
            <a:r>
              <a:rPr lang="en-IN" dirty="0">
                <a:solidFill>
                  <a:srgbClr val="0077AA"/>
                </a:solidFill>
                <a:latin typeface="Liberation Mono"/>
              </a:rPr>
              <a:t>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7" name="Rectangle 6"/>
          <p:cNvSpPr/>
          <p:nvPr/>
        </p:nvSpPr>
        <p:spPr>
          <a:xfrm>
            <a:off x="1599992" y="3787679"/>
            <a:ext cx="8990430" cy="830997"/>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VIEW</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V1</a:t>
            </a:r>
            <a:r>
              <a:rPr lang="en-IN" sz="1600" dirty="0">
                <a:latin typeface="Arial" panose="020B0604020202020204" pitchFamily="34" charset="0"/>
                <a:cs typeface="Arial" panose="020B0604020202020204" pitchFamily="34" charset="0"/>
              </a:rPr>
              <a:t> as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DEPT</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or </a:t>
            </a: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VIEW</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V1</a:t>
            </a:r>
            <a:r>
              <a:rPr lang="en-IN" sz="1600" dirty="0">
                <a:latin typeface="Arial" panose="020B0604020202020204" pitchFamily="34" charset="0"/>
                <a:cs typeface="Arial" panose="020B0604020202020204" pitchFamily="34" charset="0"/>
              </a:rPr>
              <a:t> as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DEPT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with</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CHECK</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OPTION</a:t>
            </a:r>
            <a:r>
              <a:rPr lang="en-IN" sz="1600" dirty="0">
                <a:latin typeface="Arial" panose="020B0604020202020204" pitchFamily="34" charset="0"/>
                <a:cs typeface="Arial" panose="020B0604020202020204" pitchFamily="34" charset="0"/>
              </a:rPr>
              <a:t>;</a:t>
            </a:r>
          </a:p>
        </p:txBody>
      </p:sp>
      <p:sp>
        <p:nvSpPr>
          <p:cNvPr id="8" name="Rectangle 7"/>
          <p:cNvSpPr/>
          <p:nvPr/>
        </p:nvSpPr>
        <p:spPr>
          <a:xfrm>
            <a:off x="1599992" y="2996626"/>
            <a:ext cx="8990430" cy="707886"/>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1904752" y="5031939"/>
            <a:ext cx="4075796" cy="400110"/>
          </a:xfrm>
          <a:prstGeom prst="rect">
            <a:avLst/>
          </a:prstGeom>
        </p:spPr>
        <p:txBody>
          <a:bodyPr wrap="none">
            <a:spAutoFit/>
          </a:bodyPr>
          <a:lstStyle/>
          <a:p>
            <a:r>
              <a:rPr lang="en-IN" sz="2000" dirty="0">
                <a:solidFill>
                  <a:srgbClr val="FFC000"/>
                </a:solidFill>
              </a:rPr>
              <a:t>desc INFORMATION_SCHEMA.VIEWS;</a:t>
            </a:r>
          </a:p>
        </p:txBody>
      </p:sp>
    </p:spTree>
    <p:extLst>
      <p:ext uri="{BB962C8B-B14F-4D97-AF65-F5344CB8AC3E}">
        <p14:creationId xmlns:p14="http://schemas.microsoft.com/office/powerpoint/2010/main" val="307188303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4781</TotalTime>
  <Words>42506</Words>
  <Application>Microsoft Office PowerPoint</Application>
  <PresentationFormat>Custom</PresentationFormat>
  <Paragraphs>5021</Paragraphs>
  <Slides>573</Slides>
  <Notes>9</Notes>
  <HiddenSlides>72</HiddenSlides>
  <MMClips>0</MMClips>
  <ScaleCrop>false</ScaleCrop>
  <HeadingPairs>
    <vt:vector size="6" baseType="variant">
      <vt:variant>
        <vt:lpstr>Fonts Used</vt:lpstr>
      </vt:variant>
      <vt:variant>
        <vt:i4>30</vt:i4>
      </vt:variant>
      <vt:variant>
        <vt:lpstr>Theme</vt:lpstr>
      </vt:variant>
      <vt:variant>
        <vt:i4>1</vt:i4>
      </vt:variant>
      <vt:variant>
        <vt:lpstr>Slide Titles</vt:lpstr>
      </vt:variant>
      <vt:variant>
        <vt:i4>573</vt:i4>
      </vt:variant>
    </vt:vector>
  </HeadingPairs>
  <TitlesOfParts>
    <vt:vector size="604" baseType="lpstr">
      <vt:lpstr>SimSun</vt:lpstr>
      <vt:lpstr>-apple-system</vt:lpstr>
      <vt:lpstr>Arial</vt:lpstr>
      <vt:lpstr>Arial</vt:lpstr>
      <vt:lpstr>Calibri</vt:lpstr>
      <vt:lpstr>Cambria</vt:lpstr>
      <vt:lpstr>Consolas</vt:lpstr>
      <vt:lpstr>Gentium Basic</vt:lpstr>
      <vt:lpstr>georgia</vt:lpstr>
      <vt:lpstr>Gill Sans MT (Body)</vt:lpstr>
      <vt:lpstr>Helvetica</vt:lpstr>
      <vt:lpstr>inherit</vt:lpstr>
      <vt:lpstr>Leelawadee UI Semilight</vt:lpstr>
      <vt:lpstr>Liberation Mono</vt:lpstr>
      <vt:lpstr>Open sans</vt:lpstr>
      <vt:lpstr>Open sans</vt:lpstr>
      <vt:lpstr>Palatino Linotype</vt:lpstr>
      <vt:lpstr>Roboto</vt:lpstr>
      <vt:lpstr>Segoe Print</vt:lpstr>
      <vt:lpstr>Segoe UI</vt:lpstr>
      <vt:lpstr>Segoe UI Emoji</vt:lpstr>
      <vt:lpstr>Segoe UI Light</vt:lpstr>
      <vt:lpstr>Segoe UI Semilight</vt:lpstr>
      <vt:lpstr>Source Code Pro</vt:lpstr>
      <vt:lpstr>Symbol</vt:lpstr>
      <vt:lpstr>Tahoma</vt:lpstr>
      <vt:lpstr>Times New Roman</vt:lpstr>
      <vt:lpstr>Verdana</vt:lpstr>
      <vt:lpstr>Wingdings</vt:lpstr>
      <vt:lpstr>Wingdings 3</vt:lpstr>
      <vt:lpstr>Office Theme</vt:lpstr>
      <vt:lpstr>PowerPoint Presentation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There are 3 places where aggregate functions can appear in a query</vt:lpstr>
      <vt:lpstr>PowerPoint Presentation</vt:lpstr>
      <vt:lpstr>PowerPoint Presentation</vt:lpstr>
      <vt:lpstr>PowerPoint Presentation</vt:lpstr>
      <vt:lpstr>PowerPoint Presentation</vt:lpstr>
      <vt:lpstr>There are 3 places where aggregate functions can appear in a query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saleel</dc:creator>
  <cp:lastModifiedBy>Saleel</cp:lastModifiedBy>
  <cp:revision>846</cp:revision>
  <dcterms:created xsi:type="dcterms:W3CDTF">2019-04-24T09:11:59Z</dcterms:created>
  <dcterms:modified xsi:type="dcterms:W3CDTF">2020-05-02T06:23:46Z</dcterms:modified>
</cp:coreProperties>
</file>